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5694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Mastering 4-Wheeled Tractor Driving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25660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Tractor driving is essential for any large-scale agricultural operation. By following these tips, you can learn to control your 4-wheeled tractor safely and effectively.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22277"/>
            <a:ext cx="14630400" cy="8474154"/>
          </a:xfrm>
          <a:prstGeom prst="rect">
            <a:avLst/>
          </a:prstGeom>
          <a:solidFill>
            <a:srgbClr val="0C0C0C"/>
          </a:solidFill>
          <a:ln w="9644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838456" y="427673"/>
            <a:ext cx="4337804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92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Understanding the Basics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03" y="1418986"/>
            <a:ext cx="2162294" cy="133635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17172" y="3010494"/>
            <a:ext cx="2162294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Getting to Know Your Tractor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917172" y="4300120"/>
            <a:ext cx="2162294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Before you start, make sure you understand the primary controls and gauges.</a:t>
            </a:r>
            <a:endParaRPr lang="en-US" sz="20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455" y="1418986"/>
            <a:ext cx="2162294" cy="133635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838456" y="3037165"/>
            <a:ext cx="2162294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Physics of Tractor Driving</a:t>
            </a:r>
            <a:endParaRPr lang="en-US" sz="2400" dirty="0"/>
          </a:p>
        </p:txBody>
      </p:sp>
      <p:sp>
        <p:nvSpPr>
          <p:cNvPr id="10" name="Text 5"/>
          <p:cNvSpPr/>
          <p:nvPr/>
        </p:nvSpPr>
        <p:spPr>
          <a:xfrm>
            <a:off x="3838456" y="4114800"/>
            <a:ext cx="2162294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You need to understand the impact that weight and momentum can have on your tractor's stability and performance.</a:t>
            </a:r>
            <a:endParaRPr lang="en-US" sz="20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207" y="1456253"/>
            <a:ext cx="2162413" cy="133635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759740" y="3037165"/>
            <a:ext cx="216241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Importance of Ground Preparation</a:t>
            </a:r>
            <a:endParaRPr lang="en-US" sz="2400" dirty="0"/>
          </a:p>
        </p:txBody>
      </p:sp>
      <p:sp>
        <p:nvSpPr>
          <p:cNvPr id="13" name="Text 7"/>
          <p:cNvSpPr/>
          <p:nvPr/>
        </p:nvSpPr>
        <p:spPr>
          <a:xfrm>
            <a:off x="6759740" y="4114800"/>
            <a:ext cx="216241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Good preparation is key to achieving the maximum performance from your tractor.</a:t>
            </a:r>
            <a:endParaRPr lang="en-US" sz="2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959" y="1418986"/>
            <a:ext cx="2162294" cy="133635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565673" y="3253500"/>
            <a:ext cx="1500987" cy="234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Before You Begin</a:t>
            </a:r>
            <a:endParaRPr lang="en-US" sz="2400" dirty="0"/>
          </a:p>
        </p:txBody>
      </p:sp>
      <p:sp>
        <p:nvSpPr>
          <p:cNvPr id="16" name="Text 9"/>
          <p:cNvSpPr/>
          <p:nvPr/>
        </p:nvSpPr>
        <p:spPr>
          <a:xfrm>
            <a:off x="9565673" y="4136519"/>
            <a:ext cx="2086767" cy="12001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Make sure you inspect your tractor and your field, check weather conditions, and ensure you have appropriate safety gear.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326833"/>
            <a:ext cx="86689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Safety Precautions and Regulations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465546"/>
            <a:ext cx="4855726" cy="2107525"/>
          </a:xfrm>
          <a:prstGeom prst="roundRect">
            <a:avLst>
              <a:gd name="adj" fmla="val 4744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27015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Driver Safety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270885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Always wear safety gear and never let non-operators ride alongside you.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465546"/>
            <a:ext cx="4855726" cy="2107525"/>
          </a:xfrm>
          <a:prstGeom prst="roundRect">
            <a:avLst>
              <a:gd name="adj" fmla="val 4744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7015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Field Safety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Ensure that there is no one in the operating area before you start driving. Avoid driving near embankments or steep slopes.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4795242"/>
            <a:ext cx="4855726" cy="2107525"/>
          </a:xfrm>
          <a:prstGeom prst="roundRect">
            <a:avLst>
              <a:gd name="adj" fmla="val 4744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031224"/>
            <a:ext cx="2629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Environmental Safety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584371" y="560058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Make sure to familiarize yourself with rules and regulations in your area and follow all guidelines when operating your tractor.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4855726" cy="2107525"/>
          </a:xfrm>
          <a:prstGeom prst="roundRect">
            <a:avLst>
              <a:gd name="adj" fmla="val 4744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031224"/>
            <a:ext cx="222896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Emergency Safety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60058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 well-practiced emergency plan and first aid kit are crucial to your success as a driver.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097">
            <a:solidFill>
              <a:srgbClr val="565151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7481" y="902970"/>
            <a:ext cx="9209127" cy="6555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Proper Handling and Control Techniques</a:t>
            </a:r>
            <a:endParaRPr lang="en-US" sz="4129" dirty="0"/>
          </a:p>
        </p:txBody>
      </p:sp>
      <p:sp>
        <p:nvSpPr>
          <p:cNvPr id="6" name="Shape 2"/>
          <p:cNvSpPr/>
          <p:nvPr/>
        </p:nvSpPr>
        <p:spPr>
          <a:xfrm>
            <a:off x="1091089" y="1873091"/>
            <a:ext cx="41910" cy="5453539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7" name="Shape 3"/>
          <p:cNvSpPr/>
          <p:nvPr/>
        </p:nvSpPr>
        <p:spPr>
          <a:xfrm>
            <a:off x="1348026" y="2251948"/>
            <a:ext cx="734139" cy="419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8" name="Shape 4"/>
          <p:cNvSpPr/>
          <p:nvPr/>
        </p:nvSpPr>
        <p:spPr>
          <a:xfrm>
            <a:off x="876062" y="2036921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097">
            <a:solidFill>
              <a:srgbClr val="970248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47274" y="2076212"/>
            <a:ext cx="1295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478" dirty="0"/>
          </a:p>
        </p:txBody>
      </p:sp>
      <p:sp>
        <p:nvSpPr>
          <p:cNvPr id="10" name="Text 6"/>
          <p:cNvSpPr/>
          <p:nvPr/>
        </p:nvSpPr>
        <p:spPr>
          <a:xfrm>
            <a:off x="2265759" y="2082760"/>
            <a:ext cx="2197775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Mastering Steering</a:t>
            </a:r>
            <a:endParaRPr lang="en-US" sz="2065" dirty="0"/>
          </a:p>
        </p:txBody>
      </p:sp>
      <p:sp>
        <p:nvSpPr>
          <p:cNvPr id="11" name="Text 7"/>
          <p:cNvSpPr/>
          <p:nvPr/>
        </p:nvSpPr>
        <p:spPr>
          <a:xfrm>
            <a:off x="2265759" y="2620089"/>
            <a:ext cx="7909560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Learn to use your steering wheel properly, and avoid over-correcting which can result in losing control.</a:t>
            </a:r>
            <a:endParaRPr lang="en-US" sz="1652" dirty="0"/>
          </a:p>
        </p:txBody>
      </p:sp>
      <p:sp>
        <p:nvSpPr>
          <p:cNvPr id="12" name="Shape 8"/>
          <p:cNvSpPr/>
          <p:nvPr/>
        </p:nvSpPr>
        <p:spPr>
          <a:xfrm>
            <a:off x="1348026" y="4139684"/>
            <a:ext cx="734139" cy="419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3" name="Shape 9"/>
          <p:cNvSpPr/>
          <p:nvPr/>
        </p:nvSpPr>
        <p:spPr>
          <a:xfrm>
            <a:off x="876062" y="392465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097">
            <a:solidFill>
              <a:srgbClr val="97024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16794" y="3963948"/>
            <a:ext cx="1905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478" dirty="0"/>
          </a:p>
        </p:txBody>
      </p:sp>
      <p:sp>
        <p:nvSpPr>
          <p:cNvPr id="15" name="Text 11"/>
          <p:cNvSpPr/>
          <p:nvPr/>
        </p:nvSpPr>
        <p:spPr>
          <a:xfrm>
            <a:off x="2265759" y="3970496"/>
            <a:ext cx="2676644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Using Gears Effectively</a:t>
            </a:r>
            <a:endParaRPr lang="en-US" sz="2065" dirty="0"/>
          </a:p>
        </p:txBody>
      </p:sp>
      <p:sp>
        <p:nvSpPr>
          <p:cNvPr id="16" name="Text 12"/>
          <p:cNvSpPr/>
          <p:nvPr/>
        </p:nvSpPr>
        <p:spPr>
          <a:xfrm>
            <a:off x="2265759" y="4507825"/>
            <a:ext cx="7909560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Knowing which gears to use in different conditions will give you optimal control over your tractor.</a:t>
            </a:r>
            <a:endParaRPr lang="en-US" sz="1652" dirty="0"/>
          </a:p>
        </p:txBody>
      </p:sp>
      <p:sp>
        <p:nvSpPr>
          <p:cNvPr id="17" name="Shape 13"/>
          <p:cNvSpPr/>
          <p:nvPr/>
        </p:nvSpPr>
        <p:spPr>
          <a:xfrm>
            <a:off x="1348026" y="6027420"/>
            <a:ext cx="734139" cy="419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8" name="Shape 14"/>
          <p:cNvSpPr/>
          <p:nvPr/>
        </p:nvSpPr>
        <p:spPr>
          <a:xfrm>
            <a:off x="876062" y="581239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7E023C"/>
          </a:solidFill>
          <a:ln w="13097">
            <a:solidFill>
              <a:srgbClr val="970248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16794" y="5851684"/>
            <a:ext cx="1905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478" dirty="0"/>
          </a:p>
        </p:txBody>
      </p:sp>
      <p:sp>
        <p:nvSpPr>
          <p:cNvPr id="20" name="Text 16"/>
          <p:cNvSpPr/>
          <p:nvPr/>
        </p:nvSpPr>
        <p:spPr>
          <a:xfrm>
            <a:off x="2265759" y="5858232"/>
            <a:ext cx="3900726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Creating a Proper Seating Position</a:t>
            </a:r>
            <a:endParaRPr lang="en-US" sz="2065" dirty="0"/>
          </a:p>
        </p:txBody>
      </p:sp>
      <p:sp>
        <p:nvSpPr>
          <p:cNvPr id="21" name="Text 17"/>
          <p:cNvSpPr/>
          <p:nvPr/>
        </p:nvSpPr>
        <p:spPr>
          <a:xfrm>
            <a:off x="2265759" y="6395561"/>
            <a:ext cx="7909560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 comfortable and stable seating position will ensure the best driving performance and operator alertness.</a:t>
            </a:r>
            <a:endParaRPr lang="en-US" sz="16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C0C0C"/>
          </a:solidFill>
          <a:ln w="13216">
            <a:solidFill>
              <a:srgbClr val="565151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152" y="581858"/>
            <a:ext cx="9385697" cy="132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7"/>
              </a:lnSpc>
              <a:buNone/>
            </a:pPr>
            <a:r>
              <a:rPr lang="en-US" sz="4166" b="1" kern="0" spc="-125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Operating Controls and Equipment Functions</a:t>
            </a:r>
            <a:endParaRPr lang="en-US" sz="4166" dirty="0"/>
          </a:p>
        </p:txBody>
      </p:sp>
      <p:sp>
        <p:nvSpPr>
          <p:cNvPr id="6" name="Shape 2"/>
          <p:cNvSpPr/>
          <p:nvPr/>
        </p:nvSpPr>
        <p:spPr>
          <a:xfrm>
            <a:off x="4451152" y="2221587"/>
            <a:ext cx="9385697" cy="1668780"/>
          </a:xfrm>
          <a:prstGeom prst="roundRect">
            <a:avLst>
              <a:gd name="adj" fmla="val 5706"/>
            </a:avLst>
          </a:prstGeom>
          <a:solidFill>
            <a:srgbClr val="7E023C"/>
          </a:solidFill>
          <a:ln w="13216">
            <a:solidFill>
              <a:srgbClr val="970248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75942" y="2446377"/>
            <a:ext cx="3587234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b="1" kern="0" spc="-6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Controlling the Hydraulic Arms</a:t>
            </a:r>
            <a:endParaRPr lang="en-US" sz="2083" dirty="0"/>
          </a:p>
        </p:txBody>
      </p:sp>
      <p:sp>
        <p:nvSpPr>
          <p:cNvPr id="8" name="Text 4"/>
          <p:cNvSpPr/>
          <p:nvPr/>
        </p:nvSpPr>
        <p:spPr>
          <a:xfrm>
            <a:off x="4675942" y="2988588"/>
            <a:ext cx="8936117" cy="676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Learning to adjust the height and motion of the hydraulic arms will enable you to operate a wider range of farm equipment.</a:t>
            </a:r>
            <a:endParaRPr lang="en-US" sz="1666" dirty="0"/>
          </a:p>
        </p:txBody>
      </p:sp>
      <p:sp>
        <p:nvSpPr>
          <p:cNvPr id="9" name="Shape 5"/>
          <p:cNvSpPr/>
          <p:nvPr/>
        </p:nvSpPr>
        <p:spPr>
          <a:xfrm>
            <a:off x="4451152" y="4101941"/>
            <a:ext cx="9385697" cy="1668780"/>
          </a:xfrm>
          <a:prstGeom prst="roundRect">
            <a:avLst>
              <a:gd name="adj" fmla="val 5706"/>
            </a:avLst>
          </a:prstGeom>
          <a:solidFill>
            <a:srgbClr val="7E023C"/>
          </a:solidFill>
          <a:ln w="13216">
            <a:solidFill>
              <a:srgbClr val="970248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675942" y="4326731"/>
            <a:ext cx="2116098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b="1" kern="0" spc="-6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Using PTO Safely</a:t>
            </a:r>
            <a:endParaRPr lang="en-US" sz="2083" dirty="0"/>
          </a:p>
        </p:txBody>
      </p:sp>
      <p:sp>
        <p:nvSpPr>
          <p:cNvPr id="11" name="Text 7"/>
          <p:cNvSpPr/>
          <p:nvPr/>
        </p:nvSpPr>
        <p:spPr>
          <a:xfrm>
            <a:off x="4675942" y="4868942"/>
            <a:ext cx="8936117" cy="676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Make sure that the PTO is safeguarded and only engaged/disengaged when the gearbox is stopped.</a:t>
            </a:r>
            <a:endParaRPr lang="en-US" sz="1666" dirty="0"/>
          </a:p>
        </p:txBody>
      </p:sp>
      <p:sp>
        <p:nvSpPr>
          <p:cNvPr id="12" name="Shape 8"/>
          <p:cNvSpPr/>
          <p:nvPr/>
        </p:nvSpPr>
        <p:spPr>
          <a:xfrm>
            <a:off x="4451152" y="5982295"/>
            <a:ext cx="9385697" cy="1668780"/>
          </a:xfrm>
          <a:prstGeom prst="roundRect">
            <a:avLst>
              <a:gd name="adj" fmla="val 5706"/>
            </a:avLst>
          </a:prstGeom>
          <a:solidFill>
            <a:srgbClr val="7E023C"/>
          </a:solidFill>
          <a:ln w="13216">
            <a:solidFill>
              <a:srgbClr val="970248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675942" y="6207085"/>
            <a:ext cx="4233386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b="1" kern="0" spc="-62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Using Different Types of Implements</a:t>
            </a:r>
            <a:endParaRPr lang="en-US" sz="2083" dirty="0"/>
          </a:p>
        </p:txBody>
      </p:sp>
      <p:sp>
        <p:nvSpPr>
          <p:cNvPr id="14" name="Text 10"/>
          <p:cNvSpPr/>
          <p:nvPr/>
        </p:nvSpPr>
        <p:spPr>
          <a:xfrm>
            <a:off x="4675942" y="6749296"/>
            <a:ext cx="8936117" cy="676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Understand which implement to use for each job and make sure you attach and detach them correctly.</a:t>
            </a:r>
            <a:endParaRPr lang="en-US" sz="16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10930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Common Mistakes and How to Avoid Them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942392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129093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Getting Stuck in Mud or Soft Ground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6045637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Use proper techniques to prevent your tractor tires from slipping and getting stuck.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942392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5129093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Overloading and Unstable Loads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6045637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Improperly balanced and overloaded loads can cause your tractor to tip over.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942392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5129213"/>
            <a:ext cx="27359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Lack of Counterweight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698569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Operate your tractor in a safe and controlled manner to avoid accidents caused by the lack of counterweight.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90416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Maintenance and Care for Optimal Performance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910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29721" y="3952518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3987165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Regular Machine Inspection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4903708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Inspecting your tractor regularly can help you identify problems before they become serious.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733574" y="3910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80616" y="3952518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455688" y="3987165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Oil and Fluid Maintenance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455688" y="4903708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Ensure that your tractor has the correct oil and fluid levels for optimal performance.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118759" y="3910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269611" y="3952518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840873" y="39871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Battery Care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840873" y="4556522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Regular maintenance of your tractor's battery can prevent unexpected downtime.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191822"/>
            <a:ext cx="64185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Conclusion and Key Points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3219450"/>
            <a:ext cx="4855726" cy="2818328"/>
          </a:xfrm>
          <a:prstGeom prst="roundRect">
            <a:avLst>
              <a:gd name="adj" fmla="val 3548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584371" y="34554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Conclusion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84371" y="4024789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Operate your tractor in a safe, controlled, and aware manner, and take necessary safeguards to prevent accidents.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7426285" y="3219450"/>
            <a:ext cx="4855726" cy="2818328"/>
          </a:xfrm>
          <a:prstGeom prst="roundRect">
            <a:avLst>
              <a:gd name="adj" fmla="val 3548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62267" y="34554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Key Takeaways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7662267" y="4024789"/>
            <a:ext cx="438376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Ensure that you learn to control your tractor properly, familiarize yourself with safety regulations, adhere to maintenance schedules, and handle common mistakes with care.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539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Overpass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Acer Veriton</cp:lastModifiedBy>
  <cp:revision>3</cp:revision>
  <dcterms:created xsi:type="dcterms:W3CDTF">2023-11-09T04:27:04Z</dcterms:created>
  <dcterms:modified xsi:type="dcterms:W3CDTF">2023-11-09T04:36:14Z</dcterms:modified>
</cp:coreProperties>
</file>