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9" r:id="rId2"/>
    <p:sldId id="330" r:id="rId3"/>
    <p:sldId id="354" r:id="rId4"/>
    <p:sldId id="400" r:id="rId5"/>
    <p:sldId id="401" r:id="rId6"/>
    <p:sldId id="403" r:id="rId7"/>
    <p:sldId id="404" r:id="rId8"/>
    <p:sldId id="405" r:id="rId9"/>
    <p:sldId id="355" r:id="rId10"/>
    <p:sldId id="356" r:id="rId11"/>
    <p:sldId id="357" r:id="rId12"/>
    <p:sldId id="358" r:id="rId13"/>
    <p:sldId id="402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90" autoAdjust="0"/>
    <p:restoredTop sz="94660"/>
  </p:normalViewPr>
  <p:slideViewPr>
    <p:cSldViewPr>
      <p:cViewPr varScale="1">
        <p:scale>
          <a:sx n="102" d="100"/>
          <a:sy n="102" d="100"/>
        </p:scale>
        <p:origin x="2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D0566-1956-4A49-874E-087E6F3E2BDC}" type="datetimeFigureOut">
              <a:rPr lang="en-MY" smtClean="0"/>
              <a:t>30/10/2023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605A2-9535-43B5-8E42-226D59E1FA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6477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605A2-9535-43B5-8E42-226D59E1FAE4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70348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605A2-9535-43B5-8E42-226D59E1FAE4}" type="slidenum">
              <a:rPr lang="en-MY" smtClean="0"/>
              <a:t>10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20124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605A2-9535-43B5-8E42-226D59E1FAE4}" type="slidenum">
              <a:rPr lang="en-MY" smtClean="0"/>
              <a:t>11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79667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605A2-9535-43B5-8E42-226D59E1FAE4}" type="slidenum">
              <a:rPr lang="en-MY" smtClean="0"/>
              <a:t>12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63549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605A2-9535-43B5-8E42-226D59E1FAE4}" type="slidenum">
              <a:rPr lang="en-MY" smtClean="0"/>
              <a:t>13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89163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605A2-9535-43B5-8E42-226D59E1FAE4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1000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605A2-9535-43B5-8E42-226D59E1FAE4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77608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605A2-9535-43B5-8E42-226D59E1FAE4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78356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605A2-9535-43B5-8E42-226D59E1FAE4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55931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605A2-9535-43B5-8E42-226D59E1FAE4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5336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605A2-9535-43B5-8E42-226D59E1FAE4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13928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605A2-9535-43B5-8E42-226D59E1FAE4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28924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605A2-9535-43B5-8E42-226D59E1FAE4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60396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0AA7-EE96-467D-99BB-16286CD70132}" type="datetimeFigureOut">
              <a:rPr lang="en-MY" smtClean="0"/>
              <a:t>30/10/2023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15C-FD66-4327-9840-8B41C45F29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3806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0AA7-EE96-467D-99BB-16286CD70132}" type="datetimeFigureOut">
              <a:rPr lang="en-MY" smtClean="0"/>
              <a:t>30/10/2023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15C-FD66-4327-9840-8B41C45F29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1458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0AA7-EE96-467D-99BB-16286CD70132}" type="datetimeFigureOut">
              <a:rPr lang="en-MY" smtClean="0"/>
              <a:t>30/10/2023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15C-FD66-4327-9840-8B41C45F29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96799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0AA7-EE96-467D-99BB-16286CD70132}" type="datetimeFigureOut">
              <a:rPr lang="en-MY" smtClean="0"/>
              <a:t>30/10/2023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15C-FD66-4327-9840-8B41C45F29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766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0AA7-EE96-467D-99BB-16286CD70132}" type="datetimeFigureOut">
              <a:rPr lang="en-MY" smtClean="0"/>
              <a:t>30/10/2023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15C-FD66-4327-9840-8B41C45F29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2306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0AA7-EE96-467D-99BB-16286CD70132}" type="datetimeFigureOut">
              <a:rPr lang="en-MY" smtClean="0"/>
              <a:t>30/10/2023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15C-FD66-4327-9840-8B41C45F29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1792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0AA7-EE96-467D-99BB-16286CD70132}" type="datetimeFigureOut">
              <a:rPr lang="en-MY" smtClean="0"/>
              <a:t>30/10/2023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15C-FD66-4327-9840-8B41C45F29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54307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0AA7-EE96-467D-99BB-16286CD70132}" type="datetimeFigureOut">
              <a:rPr lang="en-MY" smtClean="0"/>
              <a:t>30/10/2023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15C-FD66-4327-9840-8B41C45F29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3073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0AA7-EE96-467D-99BB-16286CD70132}" type="datetimeFigureOut">
              <a:rPr lang="en-MY" smtClean="0"/>
              <a:t>30/10/2023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15C-FD66-4327-9840-8B41C45F29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609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0AA7-EE96-467D-99BB-16286CD70132}" type="datetimeFigureOut">
              <a:rPr lang="en-MY" smtClean="0"/>
              <a:t>30/10/2023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15C-FD66-4327-9840-8B41C45F29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8203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0AA7-EE96-467D-99BB-16286CD70132}" type="datetimeFigureOut">
              <a:rPr lang="en-MY" smtClean="0"/>
              <a:t>30/10/2023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15C-FD66-4327-9840-8B41C45F29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33883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00AA7-EE96-467D-99BB-16286CD70132}" type="datetimeFigureOut">
              <a:rPr lang="en-MY" smtClean="0"/>
              <a:t>30/10/2023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2C15C-FD66-4327-9840-8B41C45F29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9996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1.wdp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slide" Target="slide1.xml"/><Relationship Id="rId11" Type="http://schemas.microsoft.com/office/2007/relationships/hdphoto" Target="../media/hdphoto3.wdp"/><Relationship Id="rId5" Type="http://schemas.openxmlformats.org/officeDocument/2006/relationships/slide" Target="slide12.xml"/><Relationship Id="rId15" Type="http://schemas.openxmlformats.org/officeDocument/2006/relationships/image" Target="../media/image15.png"/><Relationship Id="rId10" Type="http://schemas.openxmlformats.org/officeDocument/2006/relationships/image" Target="../media/image5.png"/><Relationship Id="rId4" Type="http://schemas.openxmlformats.org/officeDocument/2006/relationships/slide" Target="slide11.xml"/><Relationship Id="rId9" Type="http://schemas.openxmlformats.org/officeDocument/2006/relationships/slide" Target="slide2.xml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11.xml"/><Relationship Id="rId7" Type="http://schemas.microsoft.com/office/2007/relationships/hdphoto" Target="../media/hdphoto2.wdp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4.png"/><Relationship Id="rId11" Type="http://schemas.openxmlformats.org/officeDocument/2006/relationships/image" Target="../media/image3.png"/><Relationship Id="rId5" Type="http://schemas.openxmlformats.org/officeDocument/2006/relationships/slide" Target="slide1.xml"/><Relationship Id="rId10" Type="http://schemas.microsoft.com/office/2007/relationships/hdphoto" Target="../media/hdphoto3.wdp"/><Relationship Id="rId4" Type="http://schemas.openxmlformats.org/officeDocument/2006/relationships/slide" Target="slide12.xm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12.xml"/><Relationship Id="rId7" Type="http://schemas.openxmlformats.org/officeDocument/2006/relationships/slide" Target="slide2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microsoft.com/office/2007/relationships/hdphoto" Target="../media/hdphoto2.wdp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3.png"/><Relationship Id="rId4" Type="http://schemas.openxmlformats.org/officeDocument/2006/relationships/slide" Target="slide1.xml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3.xml"/><Relationship Id="rId7" Type="http://schemas.openxmlformats.org/officeDocument/2006/relationships/slide" Target="slide2.xml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microsoft.com/office/2007/relationships/hdphoto" Target="../media/hdphoto2.wdp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3.png"/><Relationship Id="rId4" Type="http://schemas.openxmlformats.org/officeDocument/2006/relationships/slide" Target="slide1.xml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slide" Target="slide1.xml"/><Relationship Id="rId11" Type="http://schemas.microsoft.com/office/2007/relationships/hdphoto" Target="../media/hdphoto3.wdp"/><Relationship Id="rId5" Type="http://schemas.openxmlformats.org/officeDocument/2006/relationships/slide" Target="slide10.xml"/><Relationship Id="rId10" Type="http://schemas.openxmlformats.org/officeDocument/2006/relationships/image" Target="../media/image5.png"/><Relationship Id="rId4" Type="http://schemas.openxmlformats.org/officeDocument/2006/relationships/slide" Target="slide9.xml"/><Relationship Id="rId9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1.wdp"/><Relationship Id="rId3" Type="http://schemas.openxmlformats.org/officeDocument/2006/relationships/notesSlide" Target="../notesSlides/notesSlide3.xml"/><Relationship Id="rId7" Type="http://schemas.openxmlformats.org/officeDocument/2006/relationships/slide" Target="slide1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slide" Target="slide10.xml"/><Relationship Id="rId11" Type="http://schemas.microsoft.com/office/2007/relationships/hdphoto" Target="../media/hdphoto3.wdp"/><Relationship Id="rId5" Type="http://schemas.openxmlformats.org/officeDocument/2006/relationships/slide" Target="slide9.xml"/><Relationship Id="rId10" Type="http://schemas.openxmlformats.org/officeDocument/2006/relationships/image" Target="../media/image5.png"/><Relationship Id="rId4" Type="http://schemas.openxmlformats.org/officeDocument/2006/relationships/slide" Target="slide2.xml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1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png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slide" Target="slide1.xml"/><Relationship Id="rId11" Type="http://schemas.microsoft.com/office/2007/relationships/hdphoto" Target="../media/hdphoto3.wdp"/><Relationship Id="rId5" Type="http://schemas.openxmlformats.org/officeDocument/2006/relationships/slide" Target="slide10.xml"/><Relationship Id="rId10" Type="http://schemas.openxmlformats.org/officeDocument/2006/relationships/image" Target="../media/image5.png"/><Relationship Id="rId4" Type="http://schemas.openxmlformats.org/officeDocument/2006/relationships/slide" Target="slide9.xml"/><Relationship Id="rId9" Type="http://schemas.openxmlformats.org/officeDocument/2006/relationships/slide" Target="slide2.xml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1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slide" Target="slide1.xml"/><Relationship Id="rId11" Type="http://schemas.microsoft.com/office/2007/relationships/hdphoto" Target="../media/hdphoto3.wdp"/><Relationship Id="rId5" Type="http://schemas.openxmlformats.org/officeDocument/2006/relationships/slide" Target="slide10.xml"/><Relationship Id="rId10" Type="http://schemas.openxmlformats.org/officeDocument/2006/relationships/image" Target="../media/image5.png"/><Relationship Id="rId4" Type="http://schemas.openxmlformats.org/officeDocument/2006/relationships/slide" Target="slide9.xml"/><Relationship Id="rId9" Type="http://schemas.openxmlformats.org/officeDocument/2006/relationships/slide" Target="slide2.xml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1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png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slide" Target="slide1.xml"/><Relationship Id="rId11" Type="http://schemas.microsoft.com/office/2007/relationships/hdphoto" Target="../media/hdphoto3.wdp"/><Relationship Id="rId5" Type="http://schemas.openxmlformats.org/officeDocument/2006/relationships/slide" Target="slide10.xml"/><Relationship Id="rId10" Type="http://schemas.openxmlformats.org/officeDocument/2006/relationships/image" Target="../media/image5.png"/><Relationship Id="rId4" Type="http://schemas.openxmlformats.org/officeDocument/2006/relationships/slide" Target="slide9.xml"/><Relationship Id="rId9" Type="http://schemas.openxmlformats.org/officeDocument/2006/relationships/slide" Target="slide2.xml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1.wdp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png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slide" Target="slide1.xml"/><Relationship Id="rId11" Type="http://schemas.microsoft.com/office/2007/relationships/hdphoto" Target="../media/hdphoto3.wdp"/><Relationship Id="rId5" Type="http://schemas.openxmlformats.org/officeDocument/2006/relationships/slide" Target="slide10.xml"/><Relationship Id="rId10" Type="http://schemas.openxmlformats.org/officeDocument/2006/relationships/image" Target="../media/image5.png"/><Relationship Id="rId4" Type="http://schemas.openxmlformats.org/officeDocument/2006/relationships/slide" Target="slide9.xml"/><Relationship Id="rId9" Type="http://schemas.openxmlformats.org/officeDocument/2006/relationships/slide" Target="slide2.xml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1.wdp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.png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png"/><Relationship Id="rId1" Type="http://schemas.openxmlformats.org/officeDocument/2006/relationships/tags" Target="../tags/tag9.xml"/><Relationship Id="rId6" Type="http://schemas.openxmlformats.org/officeDocument/2006/relationships/slide" Target="slide1.xml"/><Relationship Id="rId11" Type="http://schemas.microsoft.com/office/2007/relationships/hdphoto" Target="../media/hdphoto3.wdp"/><Relationship Id="rId5" Type="http://schemas.openxmlformats.org/officeDocument/2006/relationships/slide" Target="slide10.xml"/><Relationship Id="rId15" Type="http://schemas.openxmlformats.org/officeDocument/2006/relationships/image" Target="../media/image11.png"/><Relationship Id="rId10" Type="http://schemas.openxmlformats.org/officeDocument/2006/relationships/image" Target="../media/image5.png"/><Relationship Id="rId4" Type="http://schemas.openxmlformats.org/officeDocument/2006/relationships/slide" Target="slide9.xml"/><Relationship Id="rId9" Type="http://schemas.openxmlformats.org/officeDocument/2006/relationships/slide" Target="slide2.xml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1.wdp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.png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slide" Target="slide1.xml"/><Relationship Id="rId11" Type="http://schemas.microsoft.com/office/2007/relationships/hdphoto" Target="../media/hdphoto3.wdp"/><Relationship Id="rId5" Type="http://schemas.openxmlformats.org/officeDocument/2006/relationships/slide" Target="slide11.xml"/><Relationship Id="rId10" Type="http://schemas.openxmlformats.org/officeDocument/2006/relationships/image" Target="../media/image5.png"/><Relationship Id="rId4" Type="http://schemas.openxmlformats.org/officeDocument/2006/relationships/slide" Target="slide10.xml"/><Relationship Id="rId9" Type="http://schemas.openxmlformats.org/officeDocument/2006/relationships/slide" Target="slide2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13182"/>
            <a:ext cx="4398375" cy="1191076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Let’s 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Learn FreeCAD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AAFDFD-3910-5FDE-53ED-514AB2F3FB48}"/>
              </a:ext>
            </a:extLst>
          </p:cNvPr>
          <p:cNvSpPr/>
          <p:nvPr/>
        </p:nvSpPr>
        <p:spPr>
          <a:xfrm>
            <a:off x="611560" y="5013176"/>
            <a:ext cx="2808312" cy="13681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558976-05F8-4AE3-B4E8-E6D8ED817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43" y="188640"/>
            <a:ext cx="1440160" cy="1440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6336" y="116632"/>
            <a:ext cx="1440160" cy="56397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95153" y="2924944"/>
            <a:ext cx="583264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 3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 Model</a:t>
            </a:r>
            <a:endParaRPr lang="en-MY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74" b="94737" l="9091" r="965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528" y="5867171"/>
            <a:ext cx="827975" cy="8938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220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91680" y="1052736"/>
            <a:ext cx="6696744" cy="540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MY" dirty="0"/>
          </a:p>
        </p:txBody>
      </p:sp>
      <p:sp>
        <p:nvSpPr>
          <p:cNvPr id="4" name="Rectangle 3"/>
          <p:cNvSpPr/>
          <p:nvPr/>
        </p:nvSpPr>
        <p:spPr>
          <a:xfrm>
            <a:off x="438592" y="1268760"/>
            <a:ext cx="1541119" cy="648072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Course Content</a:t>
            </a:r>
            <a:endParaRPr lang="en-MY" sz="1400" b="1" dirty="0"/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38593" y="2060848"/>
            <a:ext cx="1541119" cy="64807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Introduction</a:t>
            </a:r>
            <a:endParaRPr lang="en-MY" sz="1400" b="1" dirty="0"/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438593" y="3645024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Assembly</a:t>
            </a:r>
            <a:endParaRPr lang="en-MY" sz="1400" b="1" dirty="0"/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438591" y="4437112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400" b="1" dirty="0"/>
          </a:p>
          <a:p>
            <a:pPr algn="ctr"/>
            <a:endParaRPr lang="en-MY" sz="1400" b="1" dirty="0"/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38593" y="2852936"/>
            <a:ext cx="1541119" cy="64807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Create 3D Model</a:t>
            </a:r>
            <a:endParaRPr lang="en-MY" sz="1400" b="1" dirty="0"/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438593" y="5229200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400" b="1" dirty="0"/>
          </a:p>
        </p:txBody>
      </p:sp>
      <p:pic>
        <p:nvPicPr>
          <p:cNvPr id="25" name="Picture 24" descr="2">
            <a:hlinkClick r:id="rId6" action="ppaction://hlinksldjump"/>
          </p:cNvPr>
          <p:cNvPicPr>
            <a:picLocks noGrp="1" noChangeAspect="1"/>
          </p:cNvPicPr>
          <p:nvPr isPhoto="1"/>
        </p:nvPicPr>
        <p:blipFill>
          <a:blip r:embed="rId7">
            <a:lum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35" b="95062" l="8046" r="988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325" y="34509"/>
            <a:ext cx="859178" cy="79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23728" y="1268760"/>
            <a:ext cx="6129064" cy="50405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>
              <a:lnSpc>
                <a:spcPct val="200000"/>
              </a:lnSpc>
            </a:pPr>
            <a:r>
              <a:rPr lang="en-US" sz="1600" dirty="0"/>
              <a:t>       </a:t>
            </a:r>
            <a:r>
              <a:rPr lang="en-US" dirty="0"/>
              <a:t>2. Select Workbench: Pull down -&gt; </a:t>
            </a:r>
            <a:r>
              <a:rPr lang="en-US" b="1" dirty="0"/>
              <a:t>Part Design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/>
          </a:p>
          <a:p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       </a:t>
            </a:r>
            <a:r>
              <a:rPr lang="en-US" dirty="0"/>
              <a:t>3</a:t>
            </a:r>
            <a:r>
              <a:rPr lang="en-US" b="1" dirty="0"/>
              <a:t>. </a:t>
            </a:r>
            <a:r>
              <a:rPr lang="en-US" dirty="0"/>
              <a:t>Window for Part Design workbench as follow:</a:t>
            </a:r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dirty="0"/>
          </a:p>
          <a:p>
            <a:endParaRPr lang="en-US" sz="1600" b="1" dirty="0"/>
          </a:p>
          <a:p>
            <a:endParaRPr lang="en-US" sz="1600" b="1" dirty="0"/>
          </a:p>
        </p:txBody>
      </p:sp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395535" y="404664"/>
            <a:ext cx="1700457" cy="72008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/>
          </a:p>
          <a:p>
            <a:pPr algn="ctr"/>
            <a:r>
              <a:rPr lang="en-US" b="1" dirty="0"/>
              <a:t>Topic 3</a:t>
            </a:r>
          </a:p>
          <a:p>
            <a:pPr algn="ctr"/>
            <a:endParaRPr lang="en-MY" sz="1200" b="1" dirty="0"/>
          </a:p>
        </p:txBody>
      </p:sp>
      <p:pic>
        <p:nvPicPr>
          <p:cNvPr id="22" name="Content Placeholder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791" b="96703" l="8511" r="968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095" y="5867171"/>
            <a:ext cx="885321" cy="857066"/>
          </a:xfrm>
          <a:prstGeom prst="rect">
            <a:avLst/>
          </a:prstGeom>
        </p:spPr>
      </p:pic>
      <p:pic>
        <p:nvPicPr>
          <p:cNvPr id="23" name="Picture 2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474" b="94737" l="9091" r="965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528" y="5867171"/>
            <a:ext cx="827975" cy="893836"/>
          </a:xfrm>
          <a:prstGeom prst="rect">
            <a:avLst/>
          </a:prstGeom>
        </p:spPr>
      </p:pic>
      <p:sp>
        <p:nvSpPr>
          <p:cNvPr id="2" name="Rectangle 1">
            <a:hlinkClick r:id="" action="ppaction://noaction"/>
            <a:extLst>
              <a:ext uri="{FF2B5EF4-FFF2-40B4-BE49-F238E27FC236}">
                <a16:creationId xmlns:a16="http://schemas.microsoft.com/office/drawing/2014/main" id="{8EBD2C73-4009-749C-E22A-BB42C9236FFA}"/>
              </a:ext>
            </a:extLst>
          </p:cNvPr>
          <p:cNvSpPr/>
          <p:nvPr/>
        </p:nvSpPr>
        <p:spPr>
          <a:xfrm>
            <a:off x="438591" y="6021288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691DD6-DCC8-E757-34CB-8E398297EEE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88251" y="4293096"/>
            <a:ext cx="2895917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C2917D-3A54-7033-203C-0D82A9BC3E7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88253" y="1772816"/>
            <a:ext cx="289591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7881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91680" y="1052736"/>
            <a:ext cx="6696744" cy="540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MY" dirty="0"/>
          </a:p>
        </p:txBody>
      </p:sp>
      <p:sp>
        <p:nvSpPr>
          <p:cNvPr id="4" name="Rectangle 3"/>
          <p:cNvSpPr/>
          <p:nvPr/>
        </p:nvSpPr>
        <p:spPr>
          <a:xfrm>
            <a:off x="438592" y="1268760"/>
            <a:ext cx="1541119" cy="648072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Course Content</a:t>
            </a:r>
            <a:endParaRPr lang="en-MY" sz="1400" b="1" dirty="0"/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38593" y="2060848"/>
            <a:ext cx="1541119" cy="64807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Introduction</a:t>
            </a:r>
            <a:endParaRPr lang="en-MY" sz="1400" b="1" dirty="0"/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438593" y="3645024"/>
            <a:ext cx="1541119" cy="64807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Assembly</a:t>
            </a:r>
            <a:endParaRPr lang="en-MY" sz="1400" b="1" dirty="0"/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438591" y="4437112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400" b="1" dirty="0"/>
          </a:p>
          <a:p>
            <a:pPr algn="ctr"/>
            <a:endParaRPr lang="en-MY" sz="1400" b="1" dirty="0"/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438593" y="2852936"/>
            <a:ext cx="1541119" cy="64807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Create 3D Model</a:t>
            </a:r>
            <a:endParaRPr lang="en-MY" sz="1400" b="1" dirty="0"/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438593" y="5229200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400" b="1" dirty="0"/>
          </a:p>
        </p:txBody>
      </p:sp>
      <p:pic>
        <p:nvPicPr>
          <p:cNvPr id="25" name="Picture 24" descr="2">
            <a:hlinkClick r:id="rId5" action="ppaction://hlinksldjump"/>
          </p:cNvPr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35" b="95062" l="8046" r="988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325" y="34509"/>
            <a:ext cx="859178" cy="79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23728" y="1268760"/>
            <a:ext cx="6129064" cy="50405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</a:rPr>
              <a:t>New Sketch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 new sketch can be created using the steps below: 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        </a:t>
            </a:r>
            <a:r>
              <a:rPr lang="en-US" dirty="0"/>
              <a:t>1</a:t>
            </a:r>
            <a:r>
              <a:rPr lang="en-US" b="1" dirty="0"/>
              <a:t>. </a:t>
            </a:r>
            <a:r>
              <a:rPr lang="en-US" dirty="0"/>
              <a:t>Select a </a:t>
            </a:r>
            <a:r>
              <a:rPr lang="en-US" b="1" dirty="0"/>
              <a:t>Create Body </a:t>
            </a:r>
            <a:r>
              <a:rPr lang="en-US" dirty="0"/>
              <a:t>on Combo view.</a:t>
            </a:r>
            <a:endParaRPr lang="en-US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395535" y="404664"/>
            <a:ext cx="1700457" cy="72008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/>
          </a:p>
          <a:p>
            <a:pPr algn="ctr"/>
            <a:r>
              <a:rPr lang="en-US" b="1" dirty="0"/>
              <a:t>Topic 3</a:t>
            </a:r>
          </a:p>
          <a:p>
            <a:pPr algn="ctr"/>
            <a:endParaRPr lang="en-MY" sz="1200" b="1" dirty="0"/>
          </a:p>
        </p:txBody>
      </p:sp>
      <p:pic>
        <p:nvPicPr>
          <p:cNvPr id="22" name="Content Placeholder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791" b="96703" l="8511" r="968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095" y="5867171"/>
            <a:ext cx="885321" cy="857066"/>
          </a:xfrm>
          <a:prstGeom prst="rect">
            <a:avLst/>
          </a:prstGeom>
        </p:spPr>
      </p:pic>
      <p:pic>
        <p:nvPicPr>
          <p:cNvPr id="23" name="Picture 2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474" b="94737" l="9091" r="965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528" y="5867171"/>
            <a:ext cx="827975" cy="893836"/>
          </a:xfrm>
          <a:prstGeom prst="rect">
            <a:avLst/>
          </a:prstGeom>
        </p:spPr>
      </p:pic>
      <p:sp>
        <p:nvSpPr>
          <p:cNvPr id="2" name="Rectangle 1">
            <a:hlinkClick r:id="" action="ppaction://noaction"/>
            <a:extLst>
              <a:ext uri="{FF2B5EF4-FFF2-40B4-BE49-F238E27FC236}">
                <a16:creationId xmlns:a16="http://schemas.microsoft.com/office/drawing/2014/main" id="{8EBD2C73-4009-749C-E22A-BB42C9236FFA}"/>
              </a:ext>
            </a:extLst>
          </p:cNvPr>
          <p:cNvSpPr/>
          <p:nvPr/>
        </p:nvSpPr>
        <p:spPr>
          <a:xfrm>
            <a:off x="438591" y="6021288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DD0C06-EDE4-035D-5005-ED11DAAD98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88252" y="2780928"/>
            <a:ext cx="289591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3205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91680" y="1052736"/>
            <a:ext cx="6696744" cy="540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MY" dirty="0"/>
          </a:p>
        </p:txBody>
      </p:sp>
      <p:sp>
        <p:nvSpPr>
          <p:cNvPr id="4" name="Rectangle 3"/>
          <p:cNvSpPr/>
          <p:nvPr/>
        </p:nvSpPr>
        <p:spPr>
          <a:xfrm>
            <a:off x="438592" y="1268760"/>
            <a:ext cx="1541119" cy="648072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Course Content</a:t>
            </a:r>
            <a:endParaRPr lang="en-MY" sz="1400" b="1" dirty="0"/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438593" y="2060848"/>
            <a:ext cx="1541119" cy="64807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Introduction</a:t>
            </a:r>
            <a:endParaRPr lang="en-MY" sz="1400" b="1" dirty="0"/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438593" y="3645024"/>
            <a:ext cx="1541119" cy="64807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Assembly</a:t>
            </a:r>
            <a:endParaRPr lang="en-MY" sz="1400" b="1" dirty="0"/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438591" y="4437112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400" b="1" dirty="0"/>
          </a:p>
          <a:p>
            <a:pPr algn="ctr"/>
            <a:endParaRPr lang="en-MY" sz="1400" b="1" dirty="0"/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438593" y="2852936"/>
            <a:ext cx="1541119" cy="64807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Create 3D Model</a:t>
            </a:r>
            <a:endParaRPr lang="en-MY" sz="1400" b="1" dirty="0"/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438593" y="5229200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400" b="1" dirty="0"/>
          </a:p>
        </p:txBody>
      </p:sp>
      <p:pic>
        <p:nvPicPr>
          <p:cNvPr id="25" name="Picture 24" descr="2">
            <a:hlinkClick r:id="rId4" action="ppaction://hlinksldjump"/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35" b="95062" l="8046" r="988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325" y="34509"/>
            <a:ext cx="859178" cy="79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23728" y="1268760"/>
            <a:ext cx="6129064" cy="50405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sz="1600" dirty="0"/>
              <a:t>        </a:t>
            </a:r>
            <a:r>
              <a:rPr lang="en-US" dirty="0"/>
              <a:t>2</a:t>
            </a:r>
            <a:r>
              <a:rPr lang="en-US" b="1" dirty="0"/>
              <a:t>. </a:t>
            </a:r>
            <a:r>
              <a:rPr lang="en-US" dirty="0"/>
              <a:t>Select a </a:t>
            </a:r>
            <a:r>
              <a:rPr lang="en-US" b="1" dirty="0"/>
              <a:t>Create Sketch</a:t>
            </a:r>
            <a:r>
              <a:rPr lang="en-US" dirty="0"/>
              <a:t>.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        3. Select a </a:t>
            </a:r>
            <a:r>
              <a:rPr lang="en-US" b="1" dirty="0"/>
              <a:t>XY-Plane</a:t>
            </a:r>
          </a:p>
          <a:p>
            <a:endParaRPr lang="en-US" sz="1600" b="1" dirty="0"/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395535" y="404664"/>
            <a:ext cx="1700457" cy="72008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/>
          </a:p>
          <a:p>
            <a:pPr algn="ctr"/>
            <a:r>
              <a:rPr lang="en-US" b="1" dirty="0"/>
              <a:t>Topic 3</a:t>
            </a:r>
          </a:p>
          <a:p>
            <a:pPr algn="ctr"/>
            <a:endParaRPr lang="en-MY" sz="1200" b="1" dirty="0"/>
          </a:p>
        </p:txBody>
      </p:sp>
      <p:pic>
        <p:nvPicPr>
          <p:cNvPr id="22" name="Content Placeholder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791" b="96703" l="8511" r="968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095" y="5867171"/>
            <a:ext cx="885321" cy="857066"/>
          </a:xfrm>
          <a:prstGeom prst="rect">
            <a:avLst/>
          </a:prstGeom>
        </p:spPr>
      </p:pic>
      <p:pic>
        <p:nvPicPr>
          <p:cNvPr id="23" name="Picture 22">
            <a:hlinkClick r:id="" action="ppaction://noaction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474" b="94737" l="9091" r="965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528" y="5867171"/>
            <a:ext cx="827975" cy="893836"/>
          </a:xfrm>
          <a:prstGeom prst="rect">
            <a:avLst/>
          </a:prstGeom>
        </p:spPr>
      </p:pic>
      <p:sp>
        <p:nvSpPr>
          <p:cNvPr id="2" name="Rectangle 1">
            <a:hlinkClick r:id="" action="ppaction://noaction"/>
            <a:extLst>
              <a:ext uri="{FF2B5EF4-FFF2-40B4-BE49-F238E27FC236}">
                <a16:creationId xmlns:a16="http://schemas.microsoft.com/office/drawing/2014/main" id="{8EBD2C73-4009-749C-E22A-BB42C9236FFA}"/>
              </a:ext>
            </a:extLst>
          </p:cNvPr>
          <p:cNvSpPr/>
          <p:nvPr/>
        </p:nvSpPr>
        <p:spPr>
          <a:xfrm>
            <a:off x="438591" y="6021288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8574F0-96E8-409B-6278-79F487D8E4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83266" y="4221088"/>
            <a:ext cx="2895916" cy="2009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5AAD98-C2B0-EA97-9681-ACB4BBD094C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88252" y="1700808"/>
            <a:ext cx="289591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6207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91680" y="1052736"/>
            <a:ext cx="6696744" cy="540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MY" dirty="0"/>
          </a:p>
        </p:txBody>
      </p:sp>
      <p:sp>
        <p:nvSpPr>
          <p:cNvPr id="4" name="Rectangle 3"/>
          <p:cNvSpPr/>
          <p:nvPr/>
        </p:nvSpPr>
        <p:spPr>
          <a:xfrm>
            <a:off x="438592" y="1268760"/>
            <a:ext cx="1541119" cy="648072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Course Content</a:t>
            </a:r>
            <a:endParaRPr lang="en-MY" sz="1400" b="1" dirty="0"/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438593" y="2060848"/>
            <a:ext cx="1541119" cy="64807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Introduction</a:t>
            </a:r>
            <a:endParaRPr lang="en-MY" sz="1400" b="1" dirty="0"/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438593" y="3645024"/>
            <a:ext cx="1541119" cy="64807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Assembly</a:t>
            </a:r>
            <a:endParaRPr lang="en-MY" sz="1400" b="1" dirty="0"/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438591" y="4437112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400" b="1" dirty="0"/>
          </a:p>
          <a:p>
            <a:pPr algn="ctr"/>
            <a:endParaRPr lang="en-MY" sz="1400" b="1" dirty="0"/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438593" y="2852936"/>
            <a:ext cx="1541119" cy="64807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Create 3D Model</a:t>
            </a:r>
            <a:endParaRPr lang="en-MY" sz="1400" b="1" dirty="0"/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438593" y="5229200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400" b="1" dirty="0"/>
          </a:p>
        </p:txBody>
      </p:sp>
      <p:pic>
        <p:nvPicPr>
          <p:cNvPr id="25" name="Picture 24" descr="2">
            <a:hlinkClick r:id="rId4" action="ppaction://hlinksldjump"/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35" b="95062" l="8046" r="988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325" y="34509"/>
            <a:ext cx="859178" cy="79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23728" y="1268760"/>
            <a:ext cx="6129064" cy="50405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200000"/>
              </a:lnSpc>
            </a:pPr>
            <a:r>
              <a:rPr lang="en-US" sz="1600" dirty="0"/>
              <a:t>        </a:t>
            </a:r>
            <a:r>
              <a:rPr lang="en-US" dirty="0"/>
              <a:t>4. Click </a:t>
            </a:r>
            <a:r>
              <a:rPr lang="en-US" b="1" dirty="0"/>
              <a:t>Ok</a:t>
            </a:r>
            <a:r>
              <a:rPr lang="en-US" dirty="0"/>
              <a:t> and the window as follow:</a:t>
            </a:r>
          </a:p>
          <a:p>
            <a:endParaRPr lang="en-US" sz="1600" b="1" dirty="0"/>
          </a:p>
          <a:p>
            <a:endParaRPr lang="en-US" sz="1600" b="1" dirty="0"/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395535" y="404664"/>
            <a:ext cx="1700457" cy="72008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/>
          </a:p>
          <a:p>
            <a:pPr algn="ctr"/>
            <a:r>
              <a:rPr lang="en-US" b="1" dirty="0"/>
              <a:t>Topic 3</a:t>
            </a:r>
          </a:p>
          <a:p>
            <a:pPr algn="ctr"/>
            <a:endParaRPr lang="en-MY" sz="1200" b="1" dirty="0"/>
          </a:p>
        </p:txBody>
      </p:sp>
      <p:pic>
        <p:nvPicPr>
          <p:cNvPr id="22" name="Content Placeholder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791" b="96703" l="8511" r="968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095" y="5867171"/>
            <a:ext cx="885321" cy="857066"/>
          </a:xfrm>
          <a:prstGeom prst="rect">
            <a:avLst/>
          </a:prstGeom>
        </p:spPr>
      </p:pic>
      <p:pic>
        <p:nvPicPr>
          <p:cNvPr id="23" name="Picture 22">
            <a:hlinkClick r:id="" action="ppaction://noaction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474" b="94737" l="9091" r="965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528" y="5867171"/>
            <a:ext cx="827975" cy="893836"/>
          </a:xfrm>
          <a:prstGeom prst="rect">
            <a:avLst/>
          </a:prstGeom>
        </p:spPr>
      </p:pic>
      <p:sp>
        <p:nvSpPr>
          <p:cNvPr id="2" name="Rectangle 1">
            <a:hlinkClick r:id="" action="ppaction://noaction"/>
            <a:extLst>
              <a:ext uri="{FF2B5EF4-FFF2-40B4-BE49-F238E27FC236}">
                <a16:creationId xmlns:a16="http://schemas.microsoft.com/office/drawing/2014/main" id="{8EBD2C73-4009-749C-E22A-BB42C9236FFA}"/>
              </a:ext>
            </a:extLst>
          </p:cNvPr>
          <p:cNvSpPr/>
          <p:nvPr/>
        </p:nvSpPr>
        <p:spPr>
          <a:xfrm>
            <a:off x="438591" y="6021288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AA5337-CF7F-0F45-8A50-7FEE5FF7C1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60516" y="1844824"/>
            <a:ext cx="2918666" cy="2009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531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691680" y="1052736"/>
            <a:ext cx="6696744" cy="540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MY" dirty="0"/>
          </a:p>
        </p:txBody>
      </p:sp>
      <p:sp>
        <p:nvSpPr>
          <p:cNvPr id="4" name="Rectangle 3"/>
          <p:cNvSpPr/>
          <p:nvPr/>
        </p:nvSpPr>
        <p:spPr>
          <a:xfrm>
            <a:off x="438592" y="1268760"/>
            <a:ext cx="1541119" cy="64807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Course Content</a:t>
            </a:r>
            <a:endParaRPr lang="en-MY" sz="1400" b="1" dirty="0"/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38593" y="2060848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Introduction</a:t>
            </a:r>
            <a:endParaRPr lang="en-MY" sz="1400" b="1" dirty="0"/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438593" y="3645024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Assembly</a:t>
            </a:r>
            <a:endParaRPr lang="en-MY" sz="1400" b="1" dirty="0"/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438591" y="4437112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400" b="1" dirty="0"/>
          </a:p>
          <a:p>
            <a:pPr algn="ctr"/>
            <a:endParaRPr lang="en-MY" sz="1400" b="1" dirty="0"/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38593" y="2852936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Create 3D Model</a:t>
            </a:r>
            <a:endParaRPr lang="en-MY" sz="1400" b="1" dirty="0"/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438593" y="5229200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400" b="1" dirty="0"/>
          </a:p>
        </p:txBody>
      </p:sp>
      <p:pic>
        <p:nvPicPr>
          <p:cNvPr id="25" name="Picture 24" descr="2">
            <a:hlinkClick r:id="rId6" action="ppaction://hlinksldjump"/>
          </p:cNvPr>
          <p:cNvPicPr>
            <a:picLocks noGrp="1" noChangeAspect="1"/>
          </p:cNvPicPr>
          <p:nvPr isPhoto="1"/>
        </p:nvPicPr>
        <p:blipFill>
          <a:blip r:embed="rId7">
            <a:lum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35" b="95062" l="8046" r="988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325" y="34509"/>
            <a:ext cx="859178" cy="79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/>
          <p:nvPr/>
        </p:nvSpPr>
        <p:spPr>
          <a:xfrm>
            <a:off x="2123728" y="1268760"/>
            <a:ext cx="6129064" cy="50405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 3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 Model</a:t>
            </a:r>
          </a:p>
          <a:p>
            <a:pPr algn="ctr"/>
            <a:endParaRPr lang="en-US" sz="1600" b="1" dirty="0"/>
          </a:p>
          <a:p>
            <a:pPr algn="ctr"/>
            <a:r>
              <a:rPr lang="en-MY" sz="2000" dirty="0"/>
              <a:t>Topic 3 has three subtopics including </a:t>
            </a:r>
            <a:endParaRPr lang="en-US" sz="1600" b="1" dirty="0"/>
          </a:p>
          <a:p>
            <a:pPr algn="ctr"/>
            <a:r>
              <a:rPr lang="en-US" sz="2000" dirty="0"/>
              <a:t>Introduction, Create 3D Model &amp; Assembly.</a:t>
            </a:r>
            <a:endParaRPr lang="en-MY" sz="2000" dirty="0"/>
          </a:p>
        </p:txBody>
      </p:sp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395535" y="404664"/>
            <a:ext cx="1700457" cy="72008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/>
          </a:p>
          <a:p>
            <a:pPr algn="ctr"/>
            <a:r>
              <a:rPr lang="en-US" b="1" dirty="0"/>
              <a:t>Topic 3</a:t>
            </a:r>
          </a:p>
          <a:p>
            <a:pPr algn="ctr"/>
            <a:endParaRPr lang="en-MY" sz="1200" b="1" dirty="0"/>
          </a:p>
        </p:txBody>
      </p:sp>
      <p:pic>
        <p:nvPicPr>
          <p:cNvPr id="22" name="Content Placeholder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791" b="96703" l="8511" r="968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095" y="5867171"/>
            <a:ext cx="885321" cy="857066"/>
          </a:xfrm>
          <a:prstGeom prst="rect">
            <a:avLst/>
          </a:prstGeom>
        </p:spPr>
      </p:pic>
      <p:pic>
        <p:nvPicPr>
          <p:cNvPr id="23" name="Picture 2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474" b="94737" l="9091" r="965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528" y="5867171"/>
            <a:ext cx="827975" cy="893836"/>
          </a:xfrm>
          <a:prstGeom prst="rect">
            <a:avLst/>
          </a:prstGeom>
        </p:spPr>
      </p:pic>
      <p:sp>
        <p:nvSpPr>
          <p:cNvPr id="2" name="Rectangle 1">
            <a:hlinkClick r:id="" action="ppaction://noaction"/>
            <a:extLst>
              <a:ext uri="{FF2B5EF4-FFF2-40B4-BE49-F238E27FC236}">
                <a16:creationId xmlns:a16="http://schemas.microsoft.com/office/drawing/2014/main" id="{8EBD2C73-4009-749C-E22A-BB42C9236FFA}"/>
              </a:ext>
            </a:extLst>
          </p:cNvPr>
          <p:cNvSpPr/>
          <p:nvPr/>
        </p:nvSpPr>
        <p:spPr>
          <a:xfrm>
            <a:off x="438591" y="6021288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243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691680" y="1052736"/>
            <a:ext cx="6696744" cy="540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MY" dirty="0"/>
          </a:p>
        </p:txBody>
      </p:sp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438592" y="1268760"/>
            <a:ext cx="1541119" cy="648072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Course Content</a:t>
            </a:r>
            <a:endParaRPr lang="en-MY" sz="1400" b="1" dirty="0"/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38593" y="2060848"/>
            <a:ext cx="1541119" cy="64807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Introduction</a:t>
            </a:r>
            <a:endParaRPr lang="en-MY" sz="1400" b="1" dirty="0"/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438593" y="3645024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Assembly</a:t>
            </a:r>
            <a:endParaRPr lang="en-MY" sz="1400" b="1" dirty="0"/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438591" y="4437112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400" b="1" dirty="0"/>
          </a:p>
          <a:p>
            <a:pPr algn="ctr"/>
            <a:endParaRPr lang="en-MY" sz="1400" b="1" dirty="0"/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38593" y="2852936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Create 3D Model</a:t>
            </a:r>
            <a:endParaRPr lang="en-MY" sz="1400" b="1" dirty="0"/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438593" y="5229200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400" b="1" dirty="0"/>
          </a:p>
        </p:txBody>
      </p:sp>
      <p:pic>
        <p:nvPicPr>
          <p:cNvPr id="25" name="Picture 24" descr="2">
            <a:hlinkClick r:id="rId7" action="ppaction://hlinksldjump"/>
          </p:cNvPr>
          <p:cNvPicPr>
            <a:picLocks noGrp="1" noChangeAspect="1"/>
          </p:cNvPicPr>
          <p:nvPr isPhoto="1"/>
        </p:nvPicPr>
        <p:blipFill>
          <a:blip r:embed="rId8">
            <a:lum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35" b="95062" l="8046" r="988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325" y="34509"/>
            <a:ext cx="859178" cy="79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/>
          <p:nvPr/>
        </p:nvSpPr>
        <p:spPr>
          <a:xfrm>
            <a:off x="2123728" y="1268760"/>
            <a:ext cx="6129064" cy="50405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 Model.</a:t>
            </a:r>
            <a:endParaRPr lang="en-US" sz="2000" b="1" dirty="0"/>
          </a:p>
          <a:p>
            <a:pPr algn="ctr"/>
            <a:endParaRPr lang="en-US" sz="1600" b="1" dirty="0"/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err="1"/>
              <a:t>FreeCAD</a:t>
            </a:r>
            <a:r>
              <a:rPr lang="en-US" dirty="0"/>
              <a:t>, the Part Design Workbench is the perfect tool to build 3D model or part/product design.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MY" sz="2000" dirty="0"/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95535" y="404664"/>
            <a:ext cx="1700457" cy="72008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/>
          </a:p>
          <a:p>
            <a:pPr algn="ctr"/>
            <a:r>
              <a:rPr lang="en-US" b="1" dirty="0"/>
              <a:t>Topic 3</a:t>
            </a:r>
          </a:p>
          <a:p>
            <a:pPr algn="ctr"/>
            <a:endParaRPr lang="en-MY" sz="1200" b="1" dirty="0"/>
          </a:p>
        </p:txBody>
      </p:sp>
      <p:pic>
        <p:nvPicPr>
          <p:cNvPr id="22" name="Content Placeholder 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791" b="96703" l="8511" r="968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095" y="5867171"/>
            <a:ext cx="885321" cy="857066"/>
          </a:xfrm>
          <a:prstGeom prst="rect">
            <a:avLst/>
          </a:prstGeom>
        </p:spPr>
      </p:pic>
      <p:pic>
        <p:nvPicPr>
          <p:cNvPr id="23" name="Picture 2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474" b="94737" l="9091" r="965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528" y="5867171"/>
            <a:ext cx="827975" cy="893836"/>
          </a:xfrm>
          <a:prstGeom prst="rect">
            <a:avLst/>
          </a:prstGeom>
        </p:spPr>
      </p:pic>
      <p:sp>
        <p:nvSpPr>
          <p:cNvPr id="2" name="Rectangle 1">
            <a:hlinkClick r:id="" action="ppaction://noaction"/>
            <a:extLst>
              <a:ext uri="{FF2B5EF4-FFF2-40B4-BE49-F238E27FC236}">
                <a16:creationId xmlns:a16="http://schemas.microsoft.com/office/drawing/2014/main" id="{8EBD2C73-4009-749C-E22A-BB42C9236FFA}"/>
              </a:ext>
            </a:extLst>
          </p:cNvPr>
          <p:cNvSpPr/>
          <p:nvPr/>
        </p:nvSpPr>
        <p:spPr>
          <a:xfrm>
            <a:off x="438591" y="6021288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824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691680" y="1052736"/>
            <a:ext cx="6696744" cy="540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MY" dirty="0"/>
          </a:p>
        </p:txBody>
      </p:sp>
      <p:sp>
        <p:nvSpPr>
          <p:cNvPr id="4" name="Rectangle 3"/>
          <p:cNvSpPr/>
          <p:nvPr/>
        </p:nvSpPr>
        <p:spPr>
          <a:xfrm>
            <a:off x="438592" y="1268760"/>
            <a:ext cx="1541119" cy="648072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Course Content</a:t>
            </a:r>
            <a:endParaRPr lang="en-MY" sz="1400" b="1" dirty="0"/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38593" y="2060848"/>
            <a:ext cx="1541119" cy="64807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Introduction</a:t>
            </a:r>
            <a:endParaRPr lang="en-MY" sz="1400" b="1" dirty="0"/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438593" y="3645024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Assembly</a:t>
            </a:r>
            <a:endParaRPr lang="en-MY" sz="1400" b="1" dirty="0"/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438591" y="4437112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400" b="1" dirty="0"/>
          </a:p>
          <a:p>
            <a:pPr algn="ctr"/>
            <a:endParaRPr lang="en-MY" sz="1400" b="1" dirty="0"/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38593" y="2852936"/>
            <a:ext cx="1541119" cy="64807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Create 3D Model</a:t>
            </a:r>
            <a:endParaRPr lang="en-MY" sz="1400" b="1" dirty="0"/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438593" y="5229200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400" b="1" dirty="0"/>
          </a:p>
        </p:txBody>
      </p:sp>
      <p:pic>
        <p:nvPicPr>
          <p:cNvPr id="25" name="Picture 24" descr="2">
            <a:hlinkClick r:id="rId6" action="ppaction://hlinksldjump"/>
          </p:cNvPr>
          <p:cNvPicPr>
            <a:picLocks noGrp="1" noChangeAspect="1"/>
          </p:cNvPicPr>
          <p:nvPr isPhoto="1"/>
        </p:nvPicPr>
        <p:blipFill>
          <a:blip r:embed="rId7">
            <a:lum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35" b="95062" l="8046" r="988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325" y="34509"/>
            <a:ext cx="859178" cy="79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/>
          <p:nvPr/>
        </p:nvSpPr>
        <p:spPr>
          <a:xfrm>
            <a:off x="2123728" y="1268760"/>
            <a:ext cx="6129064" cy="50405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3D Model 1: Keychain.</a:t>
            </a:r>
            <a:endParaRPr lang="en-US" sz="2000" b="1" dirty="0"/>
          </a:p>
          <a:p>
            <a:pPr algn="ctr"/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steps to create 3D Model as shown in figure below as follows: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MY" dirty="0"/>
          </a:p>
          <a:p>
            <a:endParaRPr lang="en-MY" sz="2000" dirty="0"/>
          </a:p>
        </p:txBody>
      </p:sp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395535" y="404664"/>
            <a:ext cx="1700457" cy="72008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/>
          </a:p>
          <a:p>
            <a:pPr algn="ctr"/>
            <a:r>
              <a:rPr lang="en-US" b="1" dirty="0"/>
              <a:t>Topic 3</a:t>
            </a:r>
          </a:p>
          <a:p>
            <a:pPr algn="ctr"/>
            <a:endParaRPr lang="en-MY" sz="1200" b="1" dirty="0"/>
          </a:p>
        </p:txBody>
      </p:sp>
      <p:pic>
        <p:nvPicPr>
          <p:cNvPr id="22" name="Content Placeholder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791" b="96703" l="8511" r="968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095" y="5867171"/>
            <a:ext cx="885321" cy="857066"/>
          </a:xfrm>
          <a:prstGeom prst="rect">
            <a:avLst/>
          </a:prstGeom>
        </p:spPr>
      </p:pic>
      <p:pic>
        <p:nvPicPr>
          <p:cNvPr id="23" name="Picture 2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474" b="94737" l="9091" r="965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528" y="5867171"/>
            <a:ext cx="827975" cy="893836"/>
          </a:xfrm>
          <a:prstGeom prst="rect">
            <a:avLst/>
          </a:prstGeom>
        </p:spPr>
      </p:pic>
      <p:sp>
        <p:nvSpPr>
          <p:cNvPr id="2" name="Rectangle 1">
            <a:hlinkClick r:id="" action="ppaction://noaction"/>
            <a:extLst>
              <a:ext uri="{FF2B5EF4-FFF2-40B4-BE49-F238E27FC236}">
                <a16:creationId xmlns:a16="http://schemas.microsoft.com/office/drawing/2014/main" id="{8EBD2C73-4009-749C-E22A-BB42C9236FFA}"/>
              </a:ext>
            </a:extLst>
          </p:cNvPr>
          <p:cNvSpPr/>
          <p:nvPr/>
        </p:nvSpPr>
        <p:spPr>
          <a:xfrm>
            <a:off x="438591" y="6021288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400" b="1" dirty="0"/>
          </a:p>
        </p:txBody>
      </p:sp>
      <p:pic>
        <p:nvPicPr>
          <p:cNvPr id="5" name="Picture 4" descr="A blueprint of a key chain&#10;&#10;Description automatically generated">
            <a:extLst>
              <a:ext uri="{FF2B5EF4-FFF2-40B4-BE49-F238E27FC236}">
                <a16:creationId xmlns:a16="http://schemas.microsoft.com/office/drawing/2014/main" id="{5A35DD50-839D-2BAB-EF45-C39E78158AD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385" y="2605753"/>
            <a:ext cx="5044967" cy="3354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29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691680" y="1052736"/>
            <a:ext cx="6696744" cy="540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MY" dirty="0"/>
          </a:p>
        </p:txBody>
      </p:sp>
      <p:sp>
        <p:nvSpPr>
          <p:cNvPr id="4" name="Rectangle 3"/>
          <p:cNvSpPr/>
          <p:nvPr/>
        </p:nvSpPr>
        <p:spPr>
          <a:xfrm>
            <a:off x="438592" y="1268760"/>
            <a:ext cx="1541119" cy="648072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Course Content</a:t>
            </a:r>
            <a:endParaRPr lang="en-MY" sz="1400" b="1" dirty="0"/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38593" y="2060848"/>
            <a:ext cx="1541119" cy="64807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Introduction</a:t>
            </a:r>
            <a:endParaRPr lang="en-MY" sz="1400" b="1" dirty="0"/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438593" y="3645024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Assembly</a:t>
            </a:r>
            <a:endParaRPr lang="en-MY" sz="1400" b="1" dirty="0"/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438591" y="4437112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400" b="1" dirty="0"/>
          </a:p>
          <a:p>
            <a:pPr algn="ctr"/>
            <a:endParaRPr lang="en-MY" sz="1400" b="1" dirty="0"/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38593" y="2852936"/>
            <a:ext cx="1541119" cy="64807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Create 3D Model</a:t>
            </a:r>
            <a:endParaRPr lang="en-MY" sz="1400" b="1" dirty="0"/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438593" y="5229200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400" b="1" dirty="0"/>
          </a:p>
        </p:txBody>
      </p:sp>
      <p:pic>
        <p:nvPicPr>
          <p:cNvPr id="25" name="Picture 24" descr="2">
            <a:hlinkClick r:id="rId6" action="ppaction://hlinksldjump"/>
          </p:cNvPr>
          <p:cNvPicPr>
            <a:picLocks noGrp="1" noChangeAspect="1"/>
          </p:cNvPicPr>
          <p:nvPr isPhoto="1"/>
        </p:nvPicPr>
        <p:blipFill>
          <a:blip r:embed="rId7">
            <a:lum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35" b="95062" l="8046" r="988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325" y="34509"/>
            <a:ext cx="859178" cy="79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/>
          <p:nvPr/>
        </p:nvSpPr>
        <p:spPr>
          <a:xfrm>
            <a:off x="2123728" y="1268760"/>
            <a:ext cx="6129064" cy="50405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steps are:</a:t>
            </a:r>
          </a:p>
          <a:p>
            <a:endParaRPr lang="en-US" dirty="0"/>
          </a:p>
          <a:p>
            <a:pPr marL="542925" indent="-257175">
              <a:lnSpc>
                <a:spcPct val="150000"/>
              </a:lnSpc>
              <a:buAutoNum type="alphaLcPeriod"/>
            </a:pPr>
            <a:r>
              <a:rPr lang="en-US" dirty="0"/>
              <a:t>Create new file and select Part Design Workbench .</a:t>
            </a:r>
          </a:p>
          <a:p>
            <a:pPr marL="542925" indent="-257175">
              <a:lnSpc>
                <a:spcPct val="150000"/>
              </a:lnSpc>
              <a:buAutoNum type="alphaLcPeriod"/>
            </a:pPr>
            <a:r>
              <a:rPr lang="en-US" dirty="0"/>
              <a:t>Select create body, sketch, plane and Polyline</a:t>
            </a:r>
            <a:r>
              <a:rPr lang="en-US" sz="2000" dirty="0"/>
              <a:t>.</a:t>
            </a:r>
          </a:p>
          <a:p>
            <a:pPr marL="542925" indent="-257175">
              <a:buAutoNum type="alphaLcPeriod"/>
            </a:pPr>
            <a:r>
              <a:rPr lang="en-US" dirty="0"/>
              <a:t>Create freehand sketch. The Sketch might be like the figure below.</a:t>
            </a:r>
          </a:p>
          <a:p>
            <a:pPr marL="542925" indent="-257175">
              <a:lnSpc>
                <a:spcPct val="150000"/>
              </a:lnSpc>
              <a:buAutoNum type="alphaLcPeriod"/>
            </a:pPr>
            <a:endParaRPr lang="en-US" dirty="0"/>
          </a:p>
          <a:p>
            <a:pPr marL="542925" indent="-257175">
              <a:lnSpc>
                <a:spcPct val="150000"/>
              </a:lnSpc>
              <a:buAutoNum type="alphaLcPeriod"/>
            </a:pPr>
            <a:endParaRPr lang="en-US" dirty="0"/>
          </a:p>
          <a:p>
            <a:pPr marL="542925" indent="-257175">
              <a:lnSpc>
                <a:spcPct val="150000"/>
              </a:lnSpc>
              <a:buAutoNum type="alphaLcPeriod"/>
            </a:pPr>
            <a:endParaRPr lang="en-US" dirty="0"/>
          </a:p>
          <a:p>
            <a:pPr marL="285750">
              <a:lnSpc>
                <a:spcPct val="150000"/>
              </a:lnSpc>
            </a:pPr>
            <a:endParaRPr lang="en-US" dirty="0"/>
          </a:p>
        </p:txBody>
      </p:sp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395535" y="404664"/>
            <a:ext cx="1700457" cy="72008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/>
          </a:p>
          <a:p>
            <a:pPr algn="ctr"/>
            <a:r>
              <a:rPr lang="en-US" b="1" dirty="0"/>
              <a:t>Topic 3</a:t>
            </a:r>
          </a:p>
          <a:p>
            <a:pPr algn="ctr"/>
            <a:endParaRPr lang="en-MY" sz="1200" b="1" dirty="0"/>
          </a:p>
        </p:txBody>
      </p:sp>
      <p:pic>
        <p:nvPicPr>
          <p:cNvPr id="22" name="Content Placeholder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791" b="96703" l="8511" r="968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095" y="5867171"/>
            <a:ext cx="885321" cy="857066"/>
          </a:xfrm>
          <a:prstGeom prst="rect">
            <a:avLst/>
          </a:prstGeom>
        </p:spPr>
      </p:pic>
      <p:pic>
        <p:nvPicPr>
          <p:cNvPr id="23" name="Picture 2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474" b="94737" l="9091" r="965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528" y="5867171"/>
            <a:ext cx="827975" cy="893836"/>
          </a:xfrm>
          <a:prstGeom prst="rect">
            <a:avLst/>
          </a:prstGeom>
        </p:spPr>
      </p:pic>
      <p:sp>
        <p:nvSpPr>
          <p:cNvPr id="2" name="Rectangle 1">
            <a:hlinkClick r:id="" action="ppaction://noaction"/>
            <a:extLst>
              <a:ext uri="{FF2B5EF4-FFF2-40B4-BE49-F238E27FC236}">
                <a16:creationId xmlns:a16="http://schemas.microsoft.com/office/drawing/2014/main" id="{8EBD2C73-4009-749C-E22A-BB42C9236FFA}"/>
              </a:ext>
            </a:extLst>
          </p:cNvPr>
          <p:cNvSpPr/>
          <p:nvPr/>
        </p:nvSpPr>
        <p:spPr>
          <a:xfrm>
            <a:off x="438591" y="6021288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962739-903A-BB31-3B08-A24990EE56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92645" y="3861048"/>
            <a:ext cx="3596682" cy="2302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840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691680" y="1052736"/>
            <a:ext cx="6696744" cy="540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MY" dirty="0"/>
          </a:p>
        </p:txBody>
      </p:sp>
      <p:sp>
        <p:nvSpPr>
          <p:cNvPr id="4" name="Rectangle 3"/>
          <p:cNvSpPr/>
          <p:nvPr/>
        </p:nvSpPr>
        <p:spPr>
          <a:xfrm>
            <a:off x="438592" y="1268760"/>
            <a:ext cx="1541119" cy="648072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Course Content</a:t>
            </a:r>
            <a:endParaRPr lang="en-MY" sz="1400" b="1" dirty="0"/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38593" y="2060848"/>
            <a:ext cx="1541119" cy="64807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Introduction</a:t>
            </a:r>
            <a:endParaRPr lang="en-MY" sz="1400" b="1" dirty="0"/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438593" y="3645024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Assembly</a:t>
            </a:r>
            <a:endParaRPr lang="en-MY" sz="1400" b="1" dirty="0"/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438591" y="4437112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400" b="1" dirty="0"/>
          </a:p>
          <a:p>
            <a:pPr algn="ctr"/>
            <a:endParaRPr lang="en-MY" sz="1400" b="1" dirty="0"/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38593" y="2852936"/>
            <a:ext cx="1541119" cy="64807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Create 3D Model</a:t>
            </a:r>
            <a:endParaRPr lang="en-MY" sz="1400" b="1" dirty="0"/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438593" y="5229200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400" b="1" dirty="0"/>
          </a:p>
        </p:txBody>
      </p:sp>
      <p:pic>
        <p:nvPicPr>
          <p:cNvPr id="25" name="Picture 24" descr="2">
            <a:hlinkClick r:id="rId6" action="ppaction://hlinksldjump"/>
          </p:cNvPr>
          <p:cNvPicPr>
            <a:picLocks noGrp="1" noChangeAspect="1"/>
          </p:cNvPicPr>
          <p:nvPr isPhoto="1"/>
        </p:nvPicPr>
        <p:blipFill>
          <a:blip r:embed="rId7">
            <a:lum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35" b="95062" l="8046" r="988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325" y="34509"/>
            <a:ext cx="859178" cy="79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/>
          <p:nvPr/>
        </p:nvSpPr>
        <p:spPr>
          <a:xfrm>
            <a:off x="2123728" y="1268760"/>
            <a:ext cx="6129064" cy="50405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1600" b="1" dirty="0"/>
          </a:p>
          <a:p>
            <a:pPr marL="285750"/>
            <a:r>
              <a:rPr lang="en-US" dirty="0"/>
              <a:t>d. Select the appropriate constraint if necessary. The</a:t>
            </a:r>
          </a:p>
          <a:p>
            <a:pPr marL="285750"/>
            <a:r>
              <a:rPr lang="en-US" dirty="0"/>
              <a:t>    constraint starts with the lines without constraint symbol.</a:t>
            </a:r>
          </a:p>
          <a:p>
            <a:pPr marL="285750"/>
            <a:endParaRPr lang="en-MY" dirty="0"/>
          </a:p>
          <a:p>
            <a:pPr marL="285750"/>
            <a:r>
              <a:rPr lang="en-US" dirty="0"/>
              <a:t>e. For (d.), use Constraint vertically and Horizontally till the</a:t>
            </a:r>
          </a:p>
          <a:p>
            <a:pPr marL="285750"/>
            <a:r>
              <a:rPr lang="en-US" dirty="0"/>
              <a:t>    constraint symbol appear.</a:t>
            </a:r>
            <a:endParaRPr lang="en-US" sz="2000" dirty="0"/>
          </a:p>
        </p:txBody>
      </p:sp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395535" y="404664"/>
            <a:ext cx="1700457" cy="72008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/>
          </a:p>
          <a:p>
            <a:pPr algn="ctr"/>
            <a:r>
              <a:rPr lang="en-US" b="1" dirty="0"/>
              <a:t>Topic 3</a:t>
            </a:r>
          </a:p>
          <a:p>
            <a:pPr algn="ctr"/>
            <a:endParaRPr lang="en-MY" sz="1200" b="1" dirty="0"/>
          </a:p>
        </p:txBody>
      </p:sp>
      <p:pic>
        <p:nvPicPr>
          <p:cNvPr id="22" name="Content Placeholder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791" b="96703" l="8511" r="968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095" y="5867171"/>
            <a:ext cx="885321" cy="857066"/>
          </a:xfrm>
          <a:prstGeom prst="rect">
            <a:avLst/>
          </a:prstGeom>
        </p:spPr>
      </p:pic>
      <p:pic>
        <p:nvPicPr>
          <p:cNvPr id="23" name="Picture 2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474" b="94737" l="9091" r="965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528" y="5867171"/>
            <a:ext cx="827975" cy="893836"/>
          </a:xfrm>
          <a:prstGeom prst="rect">
            <a:avLst/>
          </a:prstGeom>
        </p:spPr>
      </p:pic>
      <p:sp>
        <p:nvSpPr>
          <p:cNvPr id="2" name="Rectangle 1">
            <a:hlinkClick r:id="" action="ppaction://noaction"/>
            <a:extLst>
              <a:ext uri="{FF2B5EF4-FFF2-40B4-BE49-F238E27FC236}">
                <a16:creationId xmlns:a16="http://schemas.microsoft.com/office/drawing/2014/main" id="{8EBD2C73-4009-749C-E22A-BB42C9236FFA}"/>
              </a:ext>
            </a:extLst>
          </p:cNvPr>
          <p:cNvSpPr/>
          <p:nvPr/>
        </p:nvSpPr>
        <p:spPr>
          <a:xfrm>
            <a:off x="438591" y="6021288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286F1C-B5CC-26DD-3BAF-60D9F023176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78478" y="3148669"/>
            <a:ext cx="4219563" cy="2728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3651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691680" y="1052736"/>
            <a:ext cx="6696744" cy="540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MY" dirty="0"/>
          </a:p>
        </p:txBody>
      </p:sp>
      <p:sp>
        <p:nvSpPr>
          <p:cNvPr id="4" name="Rectangle 3"/>
          <p:cNvSpPr/>
          <p:nvPr/>
        </p:nvSpPr>
        <p:spPr>
          <a:xfrm>
            <a:off x="438592" y="1268760"/>
            <a:ext cx="1541119" cy="648072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Course Content</a:t>
            </a:r>
            <a:endParaRPr lang="en-MY" sz="1400" b="1" dirty="0"/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38593" y="2060848"/>
            <a:ext cx="1541119" cy="64807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Introduction</a:t>
            </a:r>
            <a:endParaRPr lang="en-MY" sz="1400" b="1" dirty="0"/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438593" y="3645024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Assembly</a:t>
            </a:r>
            <a:endParaRPr lang="en-MY" sz="1400" b="1" dirty="0"/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438591" y="4437112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400" b="1" dirty="0"/>
          </a:p>
          <a:p>
            <a:pPr algn="ctr"/>
            <a:endParaRPr lang="en-MY" sz="1400" b="1" dirty="0"/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38593" y="2852936"/>
            <a:ext cx="1541119" cy="64807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Create 3D Model</a:t>
            </a:r>
            <a:endParaRPr lang="en-MY" sz="1400" b="1" dirty="0"/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438593" y="5229200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400" b="1" dirty="0"/>
          </a:p>
        </p:txBody>
      </p:sp>
      <p:pic>
        <p:nvPicPr>
          <p:cNvPr id="25" name="Picture 24" descr="2">
            <a:hlinkClick r:id="rId6" action="ppaction://hlinksldjump"/>
          </p:cNvPr>
          <p:cNvPicPr>
            <a:picLocks noGrp="1" noChangeAspect="1"/>
          </p:cNvPicPr>
          <p:nvPr isPhoto="1"/>
        </p:nvPicPr>
        <p:blipFill>
          <a:blip r:embed="rId7">
            <a:lum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35" b="95062" l="8046" r="988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325" y="34509"/>
            <a:ext cx="859178" cy="79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/>
          <p:nvPr/>
        </p:nvSpPr>
        <p:spPr>
          <a:xfrm>
            <a:off x="2123728" y="1268760"/>
            <a:ext cx="6129064" cy="50405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1600" b="1" dirty="0"/>
          </a:p>
          <a:p>
            <a:pPr marL="180000"/>
            <a:r>
              <a:rPr lang="en-US" dirty="0"/>
              <a:t>  f.  Refer the drawing and use suitable constraint such as</a:t>
            </a:r>
          </a:p>
          <a:p>
            <a:pPr marL="180000"/>
            <a:r>
              <a:rPr lang="en-US" dirty="0"/>
              <a:t>      Horizontally and Vertically distance, Diameter/Radius until</a:t>
            </a:r>
          </a:p>
          <a:p>
            <a:pPr marL="180000"/>
            <a:r>
              <a:rPr lang="en-US" dirty="0"/>
              <a:t>      the sketch fully constraint.</a:t>
            </a:r>
          </a:p>
          <a:p>
            <a:pPr marL="285750"/>
            <a:endParaRPr lang="en-MY" dirty="0"/>
          </a:p>
        </p:txBody>
      </p:sp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395535" y="404664"/>
            <a:ext cx="1700457" cy="72008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/>
          </a:p>
          <a:p>
            <a:pPr algn="ctr"/>
            <a:r>
              <a:rPr lang="en-US" b="1" dirty="0"/>
              <a:t>Topic 3</a:t>
            </a:r>
          </a:p>
          <a:p>
            <a:pPr algn="ctr"/>
            <a:endParaRPr lang="en-MY" sz="1200" b="1" dirty="0"/>
          </a:p>
        </p:txBody>
      </p:sp>
      <p:pic>
        <p:nvPicPr>
          <p:cNvPr id="22" name="Content Placeholder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791" b="96703" l="8511" r="968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095" y="5867171"/>
            <a:ext cx="885321" cy="857066"/>
          </a:xfrm>
          <a:prstGeom prst="rect">
            <a:avLst/>
          </a:prstGeom>
        </p:spPr>
      </p:pic>
      <p:pic>
        <p:nvPicPr>
          <p:cNvPr id="23" name="Picture 2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474" b="94737" l="9091" r="965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528" y="5867171"/>
            <a:ext cx="827975" cy="893836"/>
          </a:xfrm>
          <a:prstGeom prst="rect">
            <a:avLst/>
          </a:prstGeom>
        </p:spPr>
      </p:pic>
      <p:sp>
        <p:nvSpPr>
          <p:cNvPr id="2" name="Rectangle 1">
            <a:hlinkClick r:id="" action="ppaction://noaction"/>
            <a:extLst>
              <a:ext uri="{FF2B5EF4-FFF2-40B4-BE49-F238E27FC236}">
                <a16:creationId xmlns:a16="http://schemas.microsoft.com/office/drawing/2014/main" id="{8EBD2C73-4009-749C-E22A-BB42C9236FFA}"/>
              </a:ext>
            </a:extLst>
          </p:cNvPr>
          <p:cNvSpPr/>
          <p:nvPr/>
        </p:nvSpPr>
        <p:spPr>
          <a:xfrm>
            <a:off x="438591" y="6021288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E08DF0-8A19-8B07-6D2F-7082FE739C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3808" y="2492896"/>
            <a:ext cx="4761458" cy="2916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4097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691680" y="1052736"/>
            <a:ext cx="6696744" cy="540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MY" dirty="0"/>
          </a:p>
        </p:txBody>
      </p:sp>
      <p:sp>
        <p:nvSpPr>
          <p:cNvPr id="4" name="Rectangle 3"/>
          <p:cNvSpPr/>
          <p:nvPr/>
        </p:nvSpPr>
        <p:spPr>
          <a:xfrm>
            <a:off x="438592" y="1268760"/>
            <a:ext cx="1541119" cy="648072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Course Content</a:t>
            </a:r>
            <a:endParaRPr lang="en-MY" sz="1400" b="1" dirty="0"/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38593" y="2060848"/>
            <a:ext cx="1541119" cy="64807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Introduction</a:t>
            </a:r>
            <a:endParaRPr lang="en-MY" sz="1400" b="1" dirty="0"/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438593" y="3645024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Assembly</a:t>
            </a:r>
            <a:endParaRPr lang="en-MY" sz="1400" b="1" dirty="0"/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438591" y="4437112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400" b="1" dirty="0"/>
          </a:p>
          <a:p>
            <a:pPr algn="ctr"/>
            <a:endParaRPr lang="en-MY" sz="1400" b="1" dirty="0"/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38593" y="2852936"/>
            <a:ext cx="1541119" cy="64807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Create 3D Model</a:t>
            </a:r>
            <a:endParaRPr lang="en-MY" sz="1400" b="1" dirty="0"/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438593" y="5229200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400" b="1" dirty="0"/>
          </a:p>
        </p:txBody>
      </p:sp>
      <p:pic>
        <p:nvPicPr>
          <p:cNvPr id="25" name="Picture 24" descr="2">
            <a:hlinkClick r:id="rId6" action="ppaction://hlinksldjump"/>
          </p:cNvPr>
          <p:cNvPicPr>
            <a:picLocks noGrp="1" noChangeAspect="1"/>
          </p:cNvPicPr>
          <p:nvPr isPhoto="1"/>
        </p:nvPicPr>
        <p:blipFill>
          <a:blip r:embed="rId7">
            <a:lum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35" b="95062" l="8046" r="988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325" y="34509"/>
            <a:ext cx="859178" cy="79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/>
          <p:nvPr/>
        </p:nvSpPr>
        <p:spPr>
          <a:xfrm>
            <a:off x="2123728" y="1268760"/>
            <a:ext cx="6129064" cy="50405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180000">
              <a:lnSpc>
                <a:spcPct val="200000"/>
              </a:lnSpc>
              <a:spcBef>
                <a:spcPts val="600"/>
              </a:spcBef>
            </a:pPr>
            <a:r>
              <a:rPr lang="en-US" dirty="0"/>
              <a:t>  g. Select circle and create circle with diameter of 16mm and</a:t>
            </a:r>
          </a:p>
          <a:p>
            <a:pPr marL="180000"/>
            <a:r>
              <a:rPr lang="en-US" dirty="0"/>
              <a:t>      5mm.</a:t>
            </a:r>
          </a:p>
          <a:p>
            <a:pPr marL="180000"/>
            <a:endParaRPr lang="en-US" dirty="0"/>
          </a:p>
          <a:p>
            <a:pPr marL="180000"/>
            <a:r>
              <a:rPr lang="en-US" dirty="0"/>
              <a:t>  h. Select Leave sketch           . The view changed from 2D to</a:t>
            </a:r>
          </a:p>
          <a:p>
            <a:pPr marL="180000"/>
            <a:r>
              <a:rPr lang="en-US" dirty="0"/>
              <a:t>      3D automatically.</a:t>
            </a:r>
          </a:p>
          <a:p>
            <a:pPr marL="180000"/>
            <a:endParaRPr lang="en-US" dirty="0"/>
          </a:p>
          <a:p>
            <a:pPr marL="180000"/>
            <a:r>
              <a:rPr lang="en-US" dirty="0"/>
              <a:t>   i. Select Pad           , insert length = 3mm and click ok.</a:t>
            </a:r>
          </a:p>
          <a:p>
            <a:pPr marL="180000"/>
            <a:endParaRPr lang="en-US" dirty="0"/>
          </a:p>
          <a:p>
            <a:pPr marL="180000"/>
            <a:endParaRPr lang="en-US" dirty="0"/>
          </a:p>
          <a:p>
            <a:pPr marL="180000"/>
            <a:endParaRPr lang="en-US" dirty="0"/>
          </a:p>
          <a:p>
            <a:pPr marL="180000"/>
            <a:endParaRPr lang="en-US" dirty="0"/>
          </a:p>
          <a:p>
            <a:pPr marL="180000"/>
            <a:endParaRPr lang="en-US" dirty="0"/>
          </a:p>
          <a:p>
            <a:pPr marL="180000"/>
            <a:endParaRPr lang="en-US" dirty="0"/>
          </a:p>
          <a:p>
            <a:pPr marL="180000"/>
            <a:endParaRPr lang="en-US" dirty="0"/>
          </a:p>
          <a:p>
            <a:pPr marL="180000"/>
            <a:endParaRPr lang="en-US" dirty="0"/>
          </a:p>
          <a:p>
            <a:pPr marL="180000"/>
            <a:r>
              <a:rPr lang="en-US" dirty="0"/>
              <a:t>   j. Save file as: Key Chain</a:t>
            </a:r>
            <a:endParaRPr lang="en-MY" dirty="0"/>
          </a:p>
        </p:txBody>
      </p:sp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395535" y="404664"/>
            <a:ext cx="1700457" cy="72008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/>
          </a:p>
          <a:p>
            <a:pPr algn="ctr"/>
            <a:r>
              <a:rPr lang="en-US" b="1" dirty="0"/>
              <a:t>Topic 3</a:t>
            </a:r>
          </a:p>
          <a:p>
            <a:pPr algn="ctr"/>
            <a:endParaRPr lang="en-MY" sz="1200" b="1" dirty="0"/>
          </a:p>
        </p:txBody>
      </p:sp>
      <p:pic>
        <p:nvPicPr>
          <p:cNvPr id="22" name="Content Placeholder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791" b="96703" l="8511" r="968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095" y="5867171"/>
            <a:ext cx="885321" cy="857066"/>
          </a:xfrm>
          <a:prstGeom prst="rect">
            <a:avLst/>
          </a:prstGeom>
        </p:spPr>
      </p:pic>
      <p:pic>
        <p:nvPicPr>
          <p:cNvPr id="23" name="Picture 2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474" b="94737" l="9091" r="965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528" y="5867171"/>
            <a:ext cx="827975" cy="893836"/>
          </a:xfrm>
          <a:prstGeom prst="rect">
            <a:avLst/>
          </a:prstGeom>
        </p:spPr>
      </p:pic>
      <p:sp>
        <p:nvSpPr>
          <p:cNvPr id="2" name="Rectangle 1">
            <a:hlinkClick r:id="" action="ppaction://noaction"/>
            <a:extLst>
              <a:ext uri="{FF2B5EF4-FFF2-40B4-BE49-F238E27FC236}">
                <a16:creationId xmlns:a16="http://schemas.microsoft.com/office/drawing/2014/main" id="{8EBD2C73-4009-749C-E22A-BB42C9236FFA}"/>
              </a:ext>
            </a:extLst>
          </p:cNvPr>
          <p:cNvSpPr/>
          <p:nvPr/>
        </p:nvSpPr>
        <p:spPr>
          <a:xfrm>
            <a:off x="438591" y="6021288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C44E20-D6B7-218B-FCA2-308B3FC87A7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18792" y="2276872"/>
            <a:ext cx="457264" cy="40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8D9A8F-4B91-40E3-B26D-823AEF0A283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07904" y="3091376"/>
            <a:ext cx="464249" cy="40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B65F64-5526-1363-A4C2-00C167AE276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55029" y="3676198"/>
            <a:ext cx="3908316" cy="1913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630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91680" y="1052736"/>
            <a:ext cx="6696744" cy="540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MY" dirty="0"/>
          </a:p>
        </p:txBody>
      </p:sp>
      <p:sp>
        <p:nvSpPr>
          <p:cNvPr id="4" name="Rectangle 3"/>
          <p:cNvSpPr/>
          <p:nvPr/>
        </p:nvSpPr>
        <p:spPr>
          <a:xfrm>
            <a:off x="438592" y="1268760"/>
            <a:ext cx="1541119" cy="648072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Course Content</a:t>
            </a:r>
            <a:endParaRPr lang="en-MY" sz="1400" b="1" dirty="0"/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38593" y="2060848"/>
            <a:ext cx="1541119" cy="64807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Introduction</a:t>
            </a:r>
            <a:endParaRPr lang="en-MY" sz="1400" b="1" dirty="0"/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438593" y="3645024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Assembly</a:t>
            </a:r>
            <a:endParaRPr lang="en-MY" sz="1400" b="1" dirty="0"/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438591" y="4437112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400" b="1" dirty="0"/>
          </a:p>
          <a:p>
            <a:pPr algn="ctr"/>
            <a:endParaRPr lang="en-MY" sz="1400" b="1" dirty="0"/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38593" y="2852936"/>
            <a:ext cx="1541119" cy="648072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Create 3D Model</a:t>
            </a:r>
            <a:endParaRPr lang="en-MY" sz="1400" b="1" dirty="0"/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438593" y="5229200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400" b="1" dirty="0"/>
          </a:p>
        </p:txBody>
      </p:sp>
      <p:pic>
        <p:nvPicPr>
          <p:cNvPr id="25" name="Picture 24" descr="2">
            <a:hlinkClick r:id="rId6" action="ppaction://hlinksldjump"/>
          </p:cNvPr>
          <p:cNvPicPr>
            <a:picLocks noGrp="1" noChangeAspect="1"/>
          </p:cNvPicPr>
          <p:nvPr isPhoto="1"/>
        </p:nvPicPr>
        <p:blipFill>
          <a:blip r:embed="rId7">
            <a:lum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35" b="95062" l="8046" r="988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325" y="34509"/>
            <a:ext cx="859178" cy="79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23728" y="1268760"/>
            <a:ext cx="6129064" cy="50405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sz="2000" b="1" dirty="0"/>
              <a:t>New File</a:t>
            </a:r>
          </a:p>
          <a:p>
            <a:endParaRPr lang="en-US" sz="20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To create the new file following steps:     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        </a:t>
            </a:r>
            <a:r>
              <a:rPr lang="en-US" dirty="0"/>
              <a:t>1</a:t>
            </a:r>
            <a:r>
              <a:rPr lang="en-US" b="1" dirty="0"/>
              <a:t>. </a:t>
            </a:r>
            <a:r>
              <a:rPr lang="en-US" dirty="0"/>
              <a:t>Select a </a:t>
            </a:r>
            <a:r>
              <a:rPr lang="en-US" b="1" dirty="0"/>
              <a:t>Create New</a:t>
            </a:r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      </a:t>
            </a:r>
          </a:p>
          <a:p>
            <a:endParaRPr lang="en-US" sz="1600" b="1" dirty="0"/>
          </a:p>
        </p:txBody>
      </p:sp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395535" y="404664"/>
            <a:ext cx="1700457" cy="72008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/>
          </a:p>
          <a:p>
            <a:pPr algn="ctr"/>
            <a:r>
              <a:rPr lang="en-US" b="1" dirty="0"/>
              <a:t>Topic 3</a:t>
            </a:r>
          </a:p>
          <a:p>
            <a:pPr algn="ctr"/>
            <a:endParaRPr lang="en-MY" sz="1200" b="1" dirty="0"/>
          </a:p>
        </p:txBody>
      </p:sp>
      <p:pic>
        <p:nvPicPr>
          <p:cNvPr id="22" name="Content Placeholder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791" b="96703" l="8511" r="968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095" y="5867171"/>
            <a:ext cx="885321" cy="857066"/>
          </a:xfrm>
          <a:prstGeom prst="rect">
            <a:avLst/>
          </a:prstGeom>
        </p:spPr>
      </p:pic>
      <p:pic>
        <p:nvPicPr>
          <p:cNvPr id="23" name="Picture 2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474" b="94737" l="9091" r="965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528" y="5867171"/>
            <a:ext cx="827975" cy="893836"/>
          </a:xfrm>
          <a:prstGeom prst="rect">
            <a:avLst/>
          </a:prstGeom>
        </p:spPr>
      </p:pic>
      <p:sp>
        <p:nvSpPr>
          <p:cNvPr id="2" name="Rectangle 1">
            <a:hlinkClick r:id="" action="ppaction://noaction"/>
            <a:extLst>
              <a:ext uri="{FF2B5EF4-FFF2-40B4-BE49-F238E27FC236}">
                <a16:creationId xmlns:a16="http://schemas.microsoft.com/office/drawing/2014/main" id="{8EBD2C73-4009-749C-E22A-BB42C9236FFA}"/>
              </a:ext>
            </a:extLst>
          </p:cNvPr>
          <p:cNvSpPr/>
          <p:nvPr/>
        </p:nvSpPr>
        <p:spPr>
          <a:xfrm>
            <a:off x="438591" y="6021288"/>
            <a:ext cx="15411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5F3116-80B5-E464-05A1-396FE60FAE9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88253" y="2996952"/>
            <a:ext cx="2895915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5111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810087F0-CB2A-4D77-9AF5-9A20F89E6528}"/>
  <p:tag name="ISPRING_RESOURCE_FOLDER" val="C:\Users\user\Desktop\scorm\BRAKE SYSTEM_confirm\"/>
  <p:tag name="ISPRING_PRESENTATION_PATH" val="C:\Users\user\Desktop\scorm\BRAKE SYSTEM_confirm.pptx"/>
  <p:tag name="ISPRING_PROJECT_FOLDER_UPDATED" val="1"/>
  <p:tag name="ISPRING_RESOURCE_PATHS_HASH_PRESENTER" val="1a826eba7f64ba37d56644ff0da58675ee5e65a"/>
  <p:tag name="ISPRING_LMS_API_VERSION" val="SCORM 2004 (4th edition)"/>
  <p:tag name="ISPRING_ULTRA_SCORM_COURSE_ID" val="E54C69E3-84EB-4C8C-AE61-6168CD38BDA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L\uFFFD\\\uFFFD{96255049-C89E-4E46-AD95-B40F811E7871}&quot;,&quot;D:\\FreeCAD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,&quot;studioSettings&quot;:{&quot;onlineDestinationFolderId&quot;:&quot;1&quot;,&quot;uploadSources&quot;:true}}"/>
  <p:tag name="ISPRING_SCORM_RATE_SLIDES" val="0"/>
  <p:tag name="ISPRING_SCORM_RATE_QUIZZES" val="0"/>
  <p:tag name="ISPRING_SCORM_PASSING_SCORE" val="0.000000"/>
  <p:tag name="ISPRING_PRESENTATION_TITLE" val="Scorm FreeCAD_1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CE9947-BAB6-4782-9EBE-8C7BA8317FD4}:3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CE9947-BAB6-4782-9EBE-8C7BA8317FD4}:3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CE9947-BAB6-4782-9EBE-8C7BA8317FD4}:3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CE9947-BAB6-4782-9EBE-8C7BA8317FD4}:3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CE9947-BAB6-4782-9EBE-8C7BA8317FD4}:3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66416D2-5E79-43AD-BC8A-098297A17ADF}:3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CE9947-BAB6-4782-9EBE-8C7BA8317FD4}:3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CE9947-BAB6-4782-9EBE-8C7BA8317FD4}:3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CE9947-BAB6-4782-9EBE-8C7BA8317FD4}:3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CE9947-BAB6-4782-9EBE-8C7BA8317FD4}:3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CE9947-BAB6-4782-9EBE-8C7BA8317FD4}:3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CE9947-BAB6-4782-9EBE-8C7BA8317FD4}:3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CE9947-BAB6-4782-9EBE-8C7BA8317FD4}:33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439</Words>
  <Application>Microsoft Office PowerPoint</Application>
  <PresentationFormat>On-screen Show (4:3)</PresentationFormat>
  <Paragraphs>188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Let’s  Learn FreeCAD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Scorm FreeCAD_1</dc:title>
  <dc:creator>user</dc:creator>
  <cp:lastModifiedBy>Mohd Bukhari Md Jahi</cp:lastModifiedBy>
  <cp:revision>335</cp:revision>
  <dcterms:created xsi:type="dcterms:W3CDTF">2014-08-10T15:22:28Z</dcterms:created>
  <dcterms:modified xsi:type="dcterms:W3CDTF">2023-10-30T02:17:40Z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8270e64-7531-42d8-b49b-617f0a269e8e_Enabled">
    <vt:lpwstr>true</vt:lpwstr>
  </property>
  <property fmtid="{D5CDD505-2E9C-101B-9397-08002B2CF9AE}" pid="3" name="MSIP_Label_28270e64-7531-42d8-b49b-617f0a269e8e_SetDate">
    <vt:lpwstr>2022-08-08T09:56:47Z</vt:lpwstr>
  </property>
  <property fmtid="{D5CDD505-2E9C-101B-9397-08002B2CF9AE}" pid="4" name="MSIP_Label_28270e64-7531-42d8-b49b-617f0a269e8e_Method">
    <vt:lpwstr>Privileged</vt:lpwstr>
  </property>
  <property fmtid="{D5CDD505-2E9C-101B-9397-08002B2CF9AE}" pid="5" name="MSIP_Label_28270e64-7531-42d8-b49b-617f0a269e8e_Name">
    <vt:lpwstr>Public</vt:lpwstr>
  </property>
  <property fmtid="{D5CDD505-2E9C-101B-9397-08002B2CF9AE}" pid="6" name="MSIP_Label_28270e64-7531-42d8-b49b-617f0a269e8e_SiteId">
    <vt:lpwstr>116f8d99-b7ef-4f17-9577-4c1093a5a7ed</vt:lpwstr>
  </property>
  <property fmtid="{D5CDD505-2E9C-101B-9397-08002B2CF9AE}" pid="7" name="MSIP_Label_28270e64-7531-42d8-b49b-617f0a269e8e_ActionId">
    <vt:lpwstr>25c8b165-8b41-424f-a227-dcfd49a08f32</vt:lpwstr>
  </property>
  <property fmtid="{D5CDD505-2E9C-101B-9397-08002B2CF9AE}" pid="8" name="MSIP_Label_28270e64-7531-42d8-b49b-617f0a269e8e_ContentBits">
    <vt:lpwstr>0</vt:lpwstr>
  </property>
</Properties>
</file>