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8" r:id="rId5"/>
    <p:sldId id="259" r:id="rId6"/>
    <p:sldId id="261" r:id="rId7"/>
    <p:sldId id="262" r:id="rId8"/>
    <p:sldId id="263" r:id="rId9"/>
    <p:sldId id="289" r:id="rId10"/>
    <p:sldId id="265"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1" r:id="rId24"/>
    <p:sldId id="282" r:id="rId25"/>
    <p:sldId id="283" r:id="rId26"/>
    <p:sldId id="284" r:id="rId27"/>
    <p:sldId id="285"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F1CACC-ADC3-4579-AF57-7B775B4295A6}"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486E481E-E587-4E1E-95F8-F6CD8FBD0AA9}">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u="sng" dirty="0">
              <a:solidFill>
                <a:schemeClr val="tx1"/>
              </a:solidFill>
            </a:rPr>
            <a:t>1.Construction Time:</a:t>
          </a:r>
        </a:p>
        <a:p>
          <a:pPr marL="0" marR="0" lvl="0" indent="0" defTabSz="914400" eaLnBrk="1" fontAlgn="auto" latinLnBrk="0" hangingPunct="1">
            <a:lnSpc>
              <a:spcPct val="100000"/>
            </a:lnSpc>
            <a:spcBef>
              <a:spcPts val="0"/>
            </a:spcBef>
            <a:spcAft>
              <a:spcPts val="0"/>
            </a:spcAft>
            <a:buClrTx/>
            <a:buSzTx/>
            <a:buFontTx/>
            <a:buNone/>
            <a:tabLst/>
            <a:defRPr/>
          </a:pPr>
          <a:endParaRPr lang="en-US" b="1" u="sng" dirty="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chemeClr val="tx1"/>
              </a:solidFill>
            </a:rPr>
            <a:t>•IBS: Generally faster due to off-site fabrication and assembly.</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defTabSz="933450" eaLnBrk="1" fontAlgn="auto" latinLnBrk="0" hangingPunct="1">
            <a:lnSpc>
              <a:spcPct val="90000"/>
            </a:lnSpc>
            <a:spcBef>
              <a:spcPct val="0"/>
            </a:spcBef>
            <a:spcAft>
              <a:spcPct val="35000"/>
            </a:spcAft>
            <a:buClrTx/>
            <a:buSzTx/>
            <a:buFontTx/>
            <a:buNone/>
            <a:tabLst/>
            <a:defRPr/>
          </a:pPr>
          <a:r>
            <a:rPr lang="en-US" dirty="0">
              <a:solidFill>
                <a:schemeClr val="tx1"/>
              </a:solidFill>
            </a:rPr>
            <a:t>•Conventional: Often takes longer as construction activities are performed on-site.</a:t>
          </a:r>
        </a:p>
        <a:p>
          <a:pPr marL="0" lvl="0" defTabSz="933450">
            <a:lnSpc>
              <a:spcPct val="90000"/>
            </a:lnSpc>
            <a:spcBef>
              <a:spcPct val="0"/>
            </a:spcBef>
            <a:spcAft>
              <a:spcPct val="35000"/>
            </a:spcAft>
            <a:buNone/>
          </a:pPr>
          <a:endParaRPr lang="en-US" dirty="0"/>
        </a:p>
      </dgm:t>
    </dgm:pt>
    <dgm:pt modelId="{A02494D0-C34D-483E-8B53-31EA20200A53}" type="parTrans" cxnId="{A9CDE7D6-DB5C-4DAE-9A00-4E3904516110}">
      <dgm:prSet/>
      <dgm:spPr/>
      <dgm:t>
        <a:bodyPr/>
        <a:lstStyle/>
        <a:p>
          <a:endParaRPr lang="en-US"/>
        </a:p>
      </dgm:t>
    </dgm:pt>
    <dgm:pt modelId="{AADAB4DA-1668-412B-B203-C6EF718469E9}" type="sibTrans" cxnId="{A9CDE7D6-DB5C-4DAE-9A00-4E3904516110}">
      <dgm:prSet/>
      <dgm:spPr/>
      <dgm:t>
        <a:bodyPr/>
        <a:lstStyle/>
        <a:p>
          <a:endParaRPr lang="en-US"/>
        </a:p>
      </dgm:t>
    </dgm:pt>
    <dgm:pt modelId="{E58FA97A-EFDF-47B8-9018-E1B64AE8D764}">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u="sng" dirty="0">
              <a:solidFill>
                <a:schemeClr val="tx1"/>
              </a:solidFill>
            </a:rPr>
            <a:t>2.Labor Requirements: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defTabSz="444500" eaLnBrk="1" fontAlgn="auto" latinLnBrk="0" hangingPunct="1">
            <a:lnSpc>
              <a:spcPct val="90000"/>
            </a:lnSpc>
            <a:spcBef>
              <a:spcPct val="0"/>
            </a:spcBef>
            <a:spcAft>
              <a:spcPct val="35000"/>
            </a:spcAft>
            <a:buClrTx/>
            <a:buSzTx/>
            <a:buFontTx/>
            <a:buNone/>
            <a:tabLst/>
            <a:defRPr/>
          </a:pPr>
          <a:r>
            <a:rPr lang="en-US" dirty="0">
              <a:solidFill>
                <a:schemeClr val="tx1"/>
              </a:solidFill>
            </a:rPr>
            <a:t>•IBS: Can reduce the need for on-site labor, addressing labor shortages.</a:t>
          </a:r>
        </a:p>
        <a:p>
          <a:pPr marL="0" marR="0" lvl="0" indent="0" defTabSz="444500" eaLnBrk="1" fontAlgn="auto" latinLnBrk="0" hangingPunct="1">
            <a:lnSpc>
              <a:spcPct val="90000"/>
            </a:lnSpc>
            <a:spcBef>
              <a:spcPct val="0"/>
            </a:spcBef>
            <a:spcAft>
              <a:spcPct val="35000"/>
            </a:spcAft>
            <a:buClrTx/>
            <a:buSzTx/>
            <a:buFontTx/>
            <a:buNone/>
            <a:tabLst/>
            <a:defRPr/>
          </a:pPr>
          <a:r>
            <a:rPr lang="en-US" dirty="0">
              <a:solidFill>
                <a:schemeClr val="tx1"/>
              </a:solidFill>
            </a:rPr>
            <a:t>•Conventional: Requires a larger on-site workforce throughout the construction process.</a:t>
          </a:r>
        </a:p>
        <a:p>
          <a:pPr marL="0" lvl="0" defTabSz="444500">
            <a:lnSpc>
              <a:spcPct val="90000"/>
            </a:lnSpc>
            <a:spcBef>
              <a:spcPct val="0"/>
            </a:spcBef>
            <a:spcAft>
              <a:spcPct val="35000"/>
            </a:spcAft>
            <a:buNone/>
          </a:pPr>
          <a:endParaRPr lang="en-US" dirty="0"/>
        </a:p>
      </dgm:t>
    </dgm:pt>
    <dgm:pt modelId="{2B623E05-9FB4-4F66-A564-9AC19A24E134}" type="parTrans" cxnId="{79E755BF-F743-4925-A526-CD7F577478BD}">
      <dgm:prSet/>
      <dgm:spPr/>
      <dgm:t>
        <a:bodyPr/>
        <a:lstStyle/>
        <a:p>
          <a:endParaRPr lang="en-US"/>
        </a:p>
      </dgm:t>
    </dgm:pt>
    <dgm:pt modelId="{AB3902FA-E49E-4138-A6E0-A90011BE7E3B}" type="sibTrans" cxnId="{79E755BF-F743-4925-A526-CD7F577478BD}">
      <dgm:prSet/>
      <dgm:spPr/>
      <dgm:t>
        <a:bodyPr/>
        <a:lstStyle/>
        <a:p>
          <a:endParaRPr lang="en-US"/>
        </a:p>
      </dgm:t>
    </dgm:pt>
    <dgm:pt modelId="{0395DD11-7127-464D-84DB-2A66B4A0D851}" type="pres">
      <dgm:prSet presAssocID="{61F1CACC-ADC3-4579-AF57-7B775B4295A6}" presName="linear" presStyleCnt="0">
        <dgm:presLayoutVars>
          <dgm:animLvl val="lvl"/>
          <dgm:resizeHandles val="exact"/>
        </dgm:presLayoutVars>
      </dgm:prSet>
      <dgm:spPr/>
    </dgm:pt>
    <dgm:pt modelId="{5654EDAB-DAEA-40DD-AD2E-235487DC9E0B}" type="pres">
      <dgm:prSet presAssocID="{486E481E-E587-4E1E-95F8-F6CD8FBD0AA9}" presName="parentText" presStyleLbl="node1" presStyleIdx="0" presStyleCnt="2" custLinFactY="-3244" custLinFactNeighborX="-9252" custLinFactNeighborY="-100000">
        <dgm:presLayoutVars>
          <dgm:chMax val="0"/>
          <dgm:bulletEnabled val="1"/>
        </dgm:presLayoutVars>
      </dgm:prSet>
      <dgm:spPr/>
    </dgm:pt>
    <dgm:pt modelId="{440BD324-D236-44CF-8F1C-C0D31DF17EA0}" type="pres">
      <dgm:prSet presAssocID="{AADAB4DA-1668-412B-B203-C6EF718469E9}" presName="spacer" presStyleCnt="0"/>
      <dgm:spPr/>
    </dgm:pt>
    <dgm:pt modelId="{88812ED6-E0A9-44CC-A87E-79369F0CFA2C}" type="pres">
      <dgm:prSet presAssocID="{E58FA97A-EFDF-47B8-9018-E1B64AE8D764}" presName="parentText" presStyleLbl="node1" presStyleIdx="1" presStyleCnt="2">
        <dgm:presLayoutVars>
          <dgm:chMax val="0"/>
          <dgm:bulletEnabled val="1"/>
        </dgm:presLayoutVars>
      </dgm:prSet>
      <dgm:spPr/>
    </dgm:pt>
  </dgm:ptLst>
  <dgm:cxnLst>
    <dgm:cxn modelId="{1B619313-B63C-49DC-9F1E-79ACB9C353BA}" type="presOf" srcId="{E58FA97A-EFDF-47B8-9018-E1B64AE8D764}" destId="{88812ED6-E0A9-44CC-A87E-79369F0CFA2C}" srcOrd="0" destOrd="0" presId="urn:microsoft.com/office/officeart/2005/8/layout/vList2"/>
    <dgm:cxn modelId="{7C15A92C-AF27-4126-8099-99003AB6124B}" type="presOf" srcId="{486E481E-E587-4E1E-95F8-F6CD8FBD0AA9}" destId="{5654EDAB-DAEA-40DD-AD2E-235487DC9E0B}" srcOrd="0" destOrd="0" presId="urn:microsoft.com/office/officeart/2005/8/layout/vList2"/>
    <dgm:cxn modelId="{5D4BABBA-7D46-4FD9-8B7D-00AA15CF6D5B}" type="presOf" srcId="{61F1CACC-ADC3-4579-AF57-7B775B4295A6}" destId="{0395DD11-7127-464D-84DB-2A66B4A0D851}" srcOrd="0" destOrd="0" presId="urn:microsoft.com/office/officeart/2005/8/layout/vList2"/>
    <dgm:cxn modelId="{79E755BF-F743-4925-A526-CD7F577478BD}" srcId="{61F1CACC-ADC3-4579-AF57-7B775B4295A6}" destId="{E58FA97A-EFDF-47B8-9018-E1B64AE8D764}" srcOrd="1" destOrd="0" parTransId="{2B623E05-9FB4-4F66-A564-9AC19A24E134}" sibTransId="{AB3902FA-E49E-4138-A6E0-A90011BE7E3B}"/>
    <dgm:cxn modelId="{A9CDE7D6-DB5C-4DAE-9A00-4E3904516110}" srcId="{61F1CACC-ADC3-4579-AF57-7B775B4295A6}" destId="{486E481E-E587-4E1E-95F8-F6CD8FBD0AA9}" srcOrd="0" destOrd="0" parTransId="{A02494D0-C34D-483E-8B53-31EA20200A53}" sibTransId="{AADAB4DA-1668-412B-B203-C6EF718469E9}"/>
    <dgm:cxn modelId="{014A28A7-88CA-4A63-B10A-5D6E1E429596}" type="presParOf" srcId="{0395DD11-7127-464D-84DB-2A66B4A0D851}" destId="{5654EDAB-DAEA-40DD-AD2E-235487DC9E0B}" srcOrd="0" destOrd="0" presId="urn:microsoft.com/office/officeart/2005/8/layout/vList2"/>
    <dgm:cxn modelId="{2DA7639A-36B7-4820-BF48-95D0FF8E67C9}" type="presParOf" srcId="{0395DD11-7127-464D-84DB-2A66B4A0D851}" destId="{440BD324-D236-44CF-8F1C-C0D31DF17EA0}" srcOrd="1" destOrd="0" presId="urn:microsoft.com/office/officeart/2005/8/layout/vList2"/>
    <dgm:cxn modelId="{2061A472-ED3C-4977-92BE-ACF8DF0652D6}" type="presParOf" srcId="{0395DD11-7127-464D-84DB-2A66B4A0D851}" destId="{88812ED6-E0A9-44CC-A87E-79369F0CFA2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B31708-410C-4ACB-815E-F1C70DB6310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59E63833-21CF-407C-AF2D-AEFAC866554D}">
      <dgm:prSet/>
      <dgm:spPr>
        <a:solidFill>
          <a:schemeClr val="accent4">
            <a:lumMod val="40000"/>
            <a:lumOff val="60000"/>
          </a:schemeClr>
        </a:solidFill>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b="1" u="sng" dirty="0">
              <a:solidFill>
                <a:schemeClr val="tx1"/>
              </a:solidFill>
            </a:rPr>
            <a:t>3.Quality Control:</a:t>
          </a:r>
        </a:p>
        <a:p>
          <a:pPr marL="0" marR="0" lvl="0" indent="0" algn="l" defTabSz="914400" eaLnBrk="1" fontAlgn="auto" latinLnBrk="0" hangingPunct="1">
            <a:lnSpc>
              <a:spcPct val="100000"/>
            </a:lnSpc>
            <a:spcBef>
              <a:spcPts val="0"/>
            </a:spcBef>
            <a:spcAft>
              <a:spcPts val="0"/>
            </a:spcAft>
            <a:buClrTx/>
            <a:buSzTx/>
            <a:buFontTx/>
            <a:buNone/>
            <a:tabLst/>
            <a:defRPr/>
          </a:pPr>
          <a:endParaRPr lang="en-US" b="1" u="sng" dirty="0">
            <a:solidFill>
              <a:schemeClr val="tx1"/>
            </a:solidFill>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dirty="0">
              <a:solidFill>
                <a:schemeClr val="tx1"/>
              </a:solidFill>
            </a:rPr>
            <a:t>•IBS: Controlled factory environment enhances quality and consistency.</a:t>
          </a:r>
        </a:p>
        <a:p>
          <a:pPr marL="0" marR="0" lvl="0" indent="0" algn="l" defTabSz="933450" eaLnBrk="1" fontAlgn="auto" latinLnBrk="0" hangingPunct="1">
            <a:lnSpc>
              <a:spcPct val="90000"/>
            </a:lnSpc>
            <a:spcBef>
              <a:spcPct val="0"/>
            </a:spcBef>
            <a:spcAft>
              <a:spcPct val="35000"/>
            </a:spcAft>
            <a:buClrTx/>
            <a:buSzTx/>
            <a:buFontTx/>
            <a:buNone/>
            <a:tabLst/>
            <a:defRPr/>
          </a:pPr>
          <a:r>
            <a:rPr lang="en-US" dirty="0">
              <a:solidFill>
                <a:schemeClr val="tx1"/>
              </a:solidFill>
            </a:rPr>
            <a:t>•Conventional: Quality depends on on-site workmanship and may be subject to weather conditions.</a:t>
          </a:r>
        </a:p>
        <a:p>
          <a:pPr marL="0" lvl="0" algn="l" defTabSz="933450">
            <a:lnSpc>
              <a:spcPct val="90000"/>
            </a:lnSpc>
            <a:spcBef>
              <a:spcPct val="0"/>
            </a:spcBef>
            <a:spcAft>
              <a:spcPct val="35000"/>
            </a:spcAft>
            <a:buNone/>
          </a:pPr>
          <a:endParaRPr lang="en-US" dirty="0"/>
        </a:p>
      </dgm:t>
    </dgm:pt>
    <dgm:pt modelId="{3534B482-6A14-4B02-834B-4D3A2D341E81}" type="parTrans" cxnId="{E2CAAC67-4F77-4CA8-A4F5-775711A8B0C8}">
      <dgm:prSet/>
      <dgm:spPr/>
      <dgm:t>
        <a:bodyPr/>
        <a:lstStyle/>
        <a:p>
          <a:endParaRPr lang="en-US"/>
        </a:p>
      </dgm:t>
    </dgm:pt>
    <dgm:pt modelId="{F5B4CB0C-A525-47B6-89E7-59F533815A2E}" type="sibTrans" cxnId="{E2CAAC67-4F77-4CA8-A4F5-775711A8B0C8}">
      <dgm:prSet/>
      <dgm:spPr/>
      <dgm:t>
        <a:bodyPr/>
        <a:lstStyle/>
        <a:p>
          <a:endParaRPr lang="en-US"/>
        </a:p>
      </dgm:t>
    </dgm:pt>
    <dgm:pt modelId="{8FE52AD7-757E-43EC-81A3-24BA24978E80}">
      <dgm:prSet/>
      <dgm:spPr>
        <a:solidFill>
          <a:schemeClr val="accent2">
            <a:lumMod val="60000"/>
            <a:lumOff val="40000"/>
          </a:schemeClr>
        </a:solidFill>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b="1" u="sng" dirty="0">
              <a:solidFill>
                <a:schemeClr val="tx1"/>
              </a:solidFill>
            </a:rPr>
            <a:t>4.Cost:</a:t>
          </a:r>
        </a:p>
        <a:p>
          <a:pPr marL="0" marR="0" lvl="0" indent="0" algn="l" defTabSz="914400" eaLnBrk="1" fontAlgn="auto" latinLnBrk="0" hangingPunct="1">
            <a:lnSpc>
              <a:spcPct val="100000"/>
            </a:lnSpc>
            <a:spcBef>
              <a:spcPts val="0"/>
            </a:spcBef>
            <a:spcAft>
              <a:spcPts val="0"/>
            </a:spcAft>
            <a:buClrTx/>
            <a:buSzTx/>
            <a:buFontTx/>
            <a:buNone/>
            <a:tabLst/>
            <a:defRPr/>
          </a:pPr>
          <a:endParaRPr lang="en-US" b="1" dirty="0">
            <a:solidFill>
              <a:schemeClr val="tx1"/>
            </a:solidFill>
          </a:endParaRPr>
        </a:p>
        <a:p>
          <a:pPr marL="0" marR="0" lvl="0" indent="0" defTabSz="444500" eaLnBrk="1" fontAlgn="auto" latinLnBrk="0" hangingPunct="1">
            <a:lnSpc>
              <a:spcPct val="90000"/>
            </a:lnSpc>
            <a:spcBef>
              <a:spcPct val="0"/>
            </a:spcBef>
            <a:spcAft>
              <a:spcPct val="35000"/>
            </a:spcAft>
            <a:buClrTx/>
            <a:buSzTx/>
            <a:buFontTx/>
            <a:buNone/>
            <a:tabLst/>
            <a:defRPr/>
          </a:pPr>
          <a:r>
            <a:rPr lang="en-US" dirty="0">
              <a:solidFill>
                <a:schemeClr val="tx1"/>
              </a:solidFill>
            </a:rPr>
            <a:t>•IBS: Initial costs may be higher due to factory setup, but potential for savings in labor, time, and material.</a:t>
          </a:r>
        </a:p>
        <a:p>
          <a:pPr marL="0" marR="0" lvl="0" indent="0" defTabSz="444500" eaLnBrk="1" fontAlgn="auto" latinLnBrk="0" hangingPunct="1">
            <a:lnSpc>
              <a:spcPct val="90000"/>
            </a:lnSpc>
            <a:spcBef>
              <a:spcPct val="0"/>
            </a:spcBef>
            <a:spcAft>
              <a:spcPct val="35000"/>
            </a:spcAft>
            <a:buClrTx/>
            <a:buSzTx/>
            <a:buFontTx/>
            <a:buNone/>
            <a:tabLst/>
            <a:defRPr/>
          </a:pPr>
          <a:r>
            <a:rPr lang="en-US" dirty="0">
              <a:solidFill>
                <a:schemeClr val="tx1"/>
              </a:solidFill>
            </a:rPr>
            <a:t>•Conventional: Initial costs may be lower, but risks of budget overruns due to delays are higher.</a:t>
          </a:r>
        </a:p>
        <a:p>
          <a:pPr marL="0" lvl="0" defTabSz="444500">
            <a:lnSpc>
              <a:spcPct val="90000"/>
            </a:lnSpc>
            <a:spcBef>
              <a:spcPct val="0"/>
            </a:spcBef>
            <a:spcAft>
              <a:spcPct val="35000"/>
            </a:spcAft>
            <a:buNone/>
          </a:pPr>
          <a:endParaRPr lang="en-US" dirty="0"/>
        </a:p>
      </dgm:t>
    </dgm:pt>
    <dgm:pt modelId="{EFF6F79B-CCE9-4D36-B873-262A5F8B9AB3}" type="parTrans" cxnId="{A078BA12-59D4-4426-A71F-D49E53E082CC}">
      <dgm:prSet/>
      <dgm:spPr/>
      <dgm:t>
        <a:bodyPr/>
        <a:lstStyle/>
        <a:p>
          <a:endParaRPr lang="en-US"/>
        </a:p>
      </dgm:t>
    </dgm:pt>
    <dgm:pt modelId="{F8FE91F3-F2D9-467E-9A7F-F39082FB5999}" type="sibTrans" cxnId="{A078BA12-59D4-4426-A71F-D49E53E082CC}">
      <dgm:prSet/>
      <dgm:spPr/>
      <dgm:t>
        <a:bodyPr/>
        <a:lstStyle/>
        <a:p>
          <a:endParaRPr lang="en-US"/>
        </a:p>
      </dgm:t>
    </dgm:pt>
    <dgm:pt modelId="{D0B9024B-24A4-4C28-AD90-C1837D80B8CE}" type="pres">
      <dgm:prSet presAssocID="{DFB31708-410C-4ACB-815E-F1C70DB6310B}" presName="linear" presStyleCnt="0">
        <dgm:presLayoutVars>
          <dgm:animLvl val="lvl"/>
          <dgm:resizeHandles val="exact"/>
        </dgm:presLayoutVars>
      </dgm:prSet>
      <dgm:spPr/>
    </dgm:pt>
    <dgm:pt modelId="{ECA344F4-D240-47A8-93FA-9E3E80E2335A}" type="pres">
      <dgm:prSet presAssocID="{59E63833-21CF-407C-AF2D-AEFAC866554D}" presName="parentText" presStyleLbl="node1" presStyleIdx="0" presStyleCnt="2">
        <dgm:presLayoutVars>
          <dgm:chMax val="0"/>
          <dgm:bulletEnabled val="1"/>
        </dgm:presLayoutVars>
      </dgm:prSet>
      <dgm:spPr/>
    </dgm:pt>
    <dgm:pt modelId="{74A75643-3239-4B3E-9C12-A1DA733A4740}" type="pres">
      <dgm:prSet presAssocID="{F5B4CB0C-A525-47B6-89E7-59F533815A2E}" presName="spacer" presStyleCnt="0"/>
      <dgm:spPr/>
    </dgm:pt>
    <dgm:pt modelId="{F9D5F590-5086-4828-9302-9A80AE71B51C}" type="pres">
      <dgm:prSet presAssocID="{8FE52AD7-757E-43EC-81A3-24BA24978E80}" presName="parentText" presStyleLbl="node1" presStyleIdx="1" presStyleCnt="2">
        <dgm:presLayoutVars>
          <dgm:chMax val="0"/>
          <dgm:bulletEnabled val="1"/>
        </dgm:presLayoutVars>
      </dgm:prSet>
      <dgm:spPr/>
    </dgm:pt>
  </dgm:ptLst>
  <dgm:cxnLst>
    <dgm:cxn modelId="{5DBB0E02-F6EC-42F8-A2DC-E60E9AC65B84}" type="presOf" srcId="{8FE52AD7-757E-43EC-81A3-24BA24978E80}" destId="{F9D5F590-5086-4828-9302-9A80AE71B51C}" srcOrd="0" destOrd="0" presId="urn:microsoft.com/office/officeart/2005/8/layout/vList2"/>
    <dgm:cxn modelId="{A078BA12-59D4-4426-A71F-D49E53E082CC}" srcId="{DFB31708-410C-4ACB-815E-F1C70DB6310B}" destId="{8FE52AD7-757E-43EC-81A3-24BA24978E80}" srcOrd="1" destOrd="0" parTransId="{EFF6F79B-CCE9-4D36-B873-262A5F8B9AB3}" sibTransId="{F8FE91F3-F2D9-467E-9A7F-F39082FB5999}"/>
    <dgm:cxn modelId="{050AAC5D-13EF-4571-86FE-B43D7F7256A9}" type="presOf" srcId="{59E63833-21CF-407C-AF2D-AEFAC866554D}" destId="{ECA344F4-D240-47A8-93FA-9E3E80E2335A}" srcOrd="0" destOrd="0" presId="urn:microsoft.com/office/officeart/2005/8/layout/vList2"/>
    <dgm:cxn modelId="{BD5C7F5F-4951-45FD-91D2-E886EEFD7405}" type="presOf" srcId="{DFB31708-410C-4ACB-815E-F1C70DB6310B}" destId="{D0B9024B-24A4-4C28-AD90-C1837D80B8CE}" srcOrd="0" destOrd="0" presId="urn:microsoft.com/office/officeart/2005/8/layout/vList2"/>
    <dgm:cxn modelId="{E2CAAC67-4F77-4CA8-A4F5-775711A8B0C8}" srcId="{DFB31708-410C-4ACB-815E-F1C70DB6310B}" destId="{59E63833-21CF-407C-AF2D-AEFAC866554D}" srcOrd="0" destOrd="0" parTransId="{3534B482-6A14-4B02-834B-4D3A2D341E81}" sibTransId="{F5B4CB0C-A525-47B6-89E7-59F533815A2E}"/>
    <dgm:cxn modelId="{B2DE3390-6E86-4ADA-AB62-0373E1688594}" type="presParOf" srcId="{D0B9024B-24A4-4C28-AD90-C1837D80B8CE}" destId="{ECA344F4-D240-47A8-93FA-9E3E80E2335A}" srcOrd="0" destOrd="0" presId="urn:microsoft.com/office/officeart/2005/8/layout/vList2"/>
    <dgm:cxn modelId="{7BABBE6B-5B2C-4758-8F54-DE91FD706135}" type="presParOf" srcId="{D0B9024B-24A4-4C28-AD90-C1837D80B8CE}" destId="{74A75643-3239-4B3E-9C12-A1DA733A4740}" srcOrd="1" destOrd="0" presId="urn:microsoft.com/office/officeart/2005/8/layout/vList2"/>
    <dgm:cxn modelId="{509780FF-2323-4A4A-BB7F-CC6E1087448E}" type="presParOf" srcId="{D0B9024B-24A4-4C28-AD90-C1837D80B8CE}" destId="{F9D5F590-5086-4828-9302-9A80AE71B51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E97D9B-493F-42E6-8B4C-6DDFB2B6B88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6A45B8F-BCCF-494C-9C90-EE227E84DCCA}">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u="sng" dirty="0">
              <a:solidFill>
                <a:schemeClr val="tx1"/>
              </a:solidFill>
            </a:rPr>
            <a:t>5.Flexibility:</a:t>
          </a:r>
        </a:p>
        <a:p>
          <a:pPr marL="0" marR="0" lvl="0" indent="0" defTabSz="914400" eaLnBrk="1" fontAlgn="auto" latinLnBrk="0" hangingPunct="1">
            <a:lnSpc>
              <a:spcPct val="100000"/>
            </a:lnSpc>
            <a:spcBef>
              <a:spcPts val="0"/>
            </a:spcBef>
            <a:spcAft>
              <a:spcPts val="0"/>
            </a:spcAft>
            <a:buClrTx/>
            <a:buSzTx/>
            <a:buFontTx/>
            <a:buNone/>
            <a:tabLst/>
            <a:defRPr/>
          </a:pPr>
          <a:endParaRPr lang="en-US" b="1" u="sng" dirty="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chemeClr val="tx1"/>
              </a:solidFill>
            </a:rPr>
            <a:t>•IBS: Can be adaptable to various designs and construction requirements.</a:t>
          </a:r>
        </a:p>
        <a:p>
          <a:pPr marL="0" marR="0" lvl="0" indent="0" defTabSz="933450" eaLnBrk="1" fontAlgn="auto" latinLnBrk="0" hangingPunct="1">
            <a:lnSpc>
              <a:spcPct val="90000"/>
            </a:lnSpc>
            <a:spcBef>
              <a:spcPct val="0"/>
            </a:spcBef>
            <a:spcAft>
              <a:spcPct val="35000"/>
            </a:spcAft>
            <a:buClrTx/>
            <a:buSzTx/>
            <a:buFontTx/>
            <a:buNone/>
            <a:tabLst/>
            <a:defRPr/>
          </a:pPr>
          <a:r>
            <a:rPr lang="en-US" dirty="0">
              <a:solidFill>
                <a:schemeClr val="tx1"/>
              </a:solidFill>
            </a:rPr>
            <a:t>•Conventional: Offers flexibility but may be more time-consuming to implement changes.</a:t>
          </a:r>
        </a:p>
        <a:p>
          <a:pPr marL="0" lvl="0" defTabSz="933450">
            <a:lnSpc>
              <a:spcPct val="90000"/>
            </a:lnSpc>
            <a:spcBef>
              <a:spcPct val="0"/>
            </a:spcBef>
            <a:spcAft>
              <a:spcPct val="35000"/>
            </a:spcAft>
            <a:buNone/>
          </a:pPr>
          <a:endParaRPr lang="en-US" dirty="0"/>
        </a:p>
      </dgm:t>
    </dgm:pt>
    <dgm:pt modelId="{4AA0DC92-33F9-401E-8EAA-D1D7F3F3F663}" type="parTrans" cxnId="{351ACBD5-A4E0-4DE7-AD32-9B71EC1CC62A}">
      <dgm:prSet/>
      <dgm:spPr/>
      <dgm:t>
        <a:bodyPr/>
        <a:lstStyle/>
        <a:p>
          <a:endParaRPr lang="en-US"/>
        </a:p>
      </dgm:t>
    </dgm:pt>
    <dgm:pt modelId="{83A83A32-0EF0-473F-BA4E-030BF58C3264}" type="sibTrans" cxnId="{351ACBD5-A4E0-4DE7-AD32-9B71EC1CC62A}">
      <dgm:prSet/>
      <dgm:spPr/>
      <dgm:t>
        <a:bodyPr/>
        <a:lstStyle/>
        <a:p>
          <a:endParaRPr lang="en-US"/>
        </a:p>
      </dgm:t>
    </dgm:pt>
    <dgm:pt modelId="{CD364934-39E5-46DE-8286-4F3414E86899}">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u="sng" dirty="0">
              <a:solidFill>
                <a:schemeClr val="tx1"/>
              </a:solidFill>
            </a:rPr>
            <a:t>6.Environmental Impact:</a:t>
          </a:r>
        </a:p>
        <a:p>
          <a:pPr marL="0" marR="0" lvl="0" indent="0" defTabSz="914400" eaLnBrk="1" fontAlgn="auto" latinLnBrk="0" hangingPunct="1">
            <a:lnSpc>
              <a:spcPct val="100000"/>
            </a:lnSpc>
            <a:spcBef>
              <a:spcPts val="0"/>
            </a:spcBef>
            <a:spcAft>
              <a:spcPts val="0"/>
            </a:spcAft>
            <a:buClrTx/>
            <a:buSzTx/>
            <a:buFontTx/>
            <a:buNone/>
            <a:tabLst/>
            <a:defRPr/>
          </a:pPr>
          <a:endParaRPr lang="en-US" b="1" dirty="0">
            <a:solidFill>
              <a:schemeClr val="tx1"/>
            </a:solidFill>
          </a:endParaRPr>
        </a:p>
        <a:p>
          <a:pPr marL="0" marR="0" lvl="0" indent="0" defTabSz="444500" eaLnBrk="1" fontAlgn="auto" latinLnBrk="0" hangingPunct="1">
            <a:lnSpc>
              <a:spcPct val="90000"/>
            </a:lnSpc>
            <a:spcBef>
              <a:spcPct val="0"/>
            </a:spcBef>
            <a:spcAft>
              <a:spcPct val="35000"/>
            </a:spcAft>
            <a:buClrTx/>
            <a:buSzTx/>
            <a:buFontTx/>
            <a:buNone/>
            <a:tabLst/>
            <a:defRPr/>
          </a:pPr>
          <a:r>
            <a:rPr lang="en-US" dirty="0">
              <a:solidFill>
                <a:schemeClr val="tx1"/>
              </a:solidFill>
            </a:rPr>
            <a:t>•IBS: Generally more environmentally friendly due to reduced material wastage and efficient resource utilization.</a:t>
          </a:r>
        </a:p>
        <a:p>
          <a:pPr marL="0" marR="0" lvl="0" indent="0" defTabSz="444500" eaLnBrk="1" fontAlgn="auto" latinLnBrk="0" hangingPunct="1">
            <a:lnSpc>
              <a:spcPct val="90000"/>
            </a:lnSpc>
            <a:spcBef>
              <a:spcPct val="0"/>
            </a:spcBef>
            <a:spcAft>
              <a:spcPct val="35000"/>
            </a:spcAft>
            <a:buClrTx/>
            <a:buSzTx/>
            <a:buFontTx/>
            <a:buNone/>
            <a:tabLst/>
            <a:defRPr/>
          </a:pPr>
          <a:r>
            <a:rPr lang="en-US" dirty="0">
              <a:solidFill>
                <a:schemeClr val="tx1"/>
              </a:solidFill>
            </a:rPr>
            <a:t>•Conventional: May generate more construction waste and have a larger environmental footprint.</a:t>
          </a:r>
        </a:p>
        <a:p>
          <a:pPr marL="0" lvl="0" defTabSz="444500">
            <a:lnSpc>
              <a:spcPct val="90000"/>
            </a:lnSpc>
            <a:spcBef>
              <a:spcPct val="0"/>
            </a:spcBef>
            <a:spcAft>
              <a:spcPct val="35000"/>
            </a:spcAft>
            <a:buNone/>
          </a:pPr>
          <a:endParaRPr lang="en-US" dirty="0"/>
        </a:p>
      </dgm:t>
    </dgm:pt>
    <dgm:pt modelId="{BF4E4515-113A-4FBA-899A-C30B07FAE18E}" type="parTrans" cxnId="{B5F411B7-D9B5-4397-AA29-7A5CED3B46F9}">
      <dgm:prSet/>
      <dgm:spPr/>
      <dgm:t>
        <a:bodyPr/>
        <a:lstStyle/>
        <a:p>
          <a:endParaRPr lang="en-US"/>
        </a:p>
      </dgm:t>
    </dgm:pt>
    <dgm:pt modelId="{50960976-276A-4F0A-871B-7BA9F42C3E25}" type="sibTrans" cxnId="{B5F411B7-D9B5-4397-AA29-7A5CED3B46F9}">
      <dgm:prSet/>
      <dgm:spPr/>
      <dgm:t>
        <a:bodyPr/>
        <a:lstStyle/>
        <a:p>
          <a:endParaRPr lang="en-US"/>
        </a:p>
      </dgm:t>
    </dgm:pt>
    <dgm:pt modelId="{3DC40FA7-96C9-4B35-B2AC-D19444A415B5}" type="pres">
      <dgm:prSet presAssocID="{9EE97D9B-493F-42E6-8B4C-6DDFB2B6B88C}" presName="linear" presStyleCnt="0">
        <dgm:presLayoutVars>
          <dgm:animLvl val="lvl"/>
          <dgm:resizeHandles val="exact"/>
        </dgm:presLayoutVars>
      </dgm:prSet>
      <dgm:spPr/>
    </dgm:pt>
    <dgm:pt modelId="{96599272-0F4F-4C79-96C3-5C1FF2A948C8}" type="pres">
      <dgm:prSet presAssocID="{D6A45B8F-BCCF-494C-9C90-EE227E84DCCA}" presName="parentText" presStyleLbl="node1" presStyleIdx="0" presStyleCnt="2">
        <dgm:presLayoutVars>
          <dgm:chMax val="0"/>
          <dgm:bulletEnabled val="1"/>
        </dgm:presLayoutVars>
      </dgm:prSet>
      <dgm:spPr/>
    </dgm:pt>
    <dgm:pt modelId="{3D819D48-CFD3-406F-A651-B8A540FD34D5}" type="pres">
      <dgm:prSet presAssocID="{83A83A32-0EF0-473F-BA4E-030BF58C3264}" presName="spacer" presStyleCnt="0"/>
      <dgm:spPr/>
    </dgm:pt>
    <dgm:pt modelId="{1318742D-268A-448E-BDA9-A9ECA3A9A466}" type="pres">
      <dgm:prSet presAssocID="{CD364934-39E5-46DE-8286-4F3414E86899}" presName="parentText" presStyleLbl="node1" presStyleIdx="1" presStyleCnt="2">
        <dgm:presLayoutVars>
          <dgm:chMax val="0"/>
          <dgm:bulletEnabled val="1"/>
        </dgm:presLayoutVars>
      </dgm:prSet>
      <dgm:spPr/>
    </dgm:pt>
  </dgm:ptLst>
  <dgm:cxnLst>
    <dgm:cxn modelId="{14EB3F4F-1D28-48DC-B52D-6CA8C475AF49}" type="presOf" srcId="{CD364934-39E5-46DE-8286-4F3414E86899}" destId="{1318742D-268A-448E-BDA9-A9ECA3A9A466}" srcOrd="0" destOrd="0" presId="urn:microsoft.com/office/officeart/2005/8/layout/vList2"/>
    <dgm:cxn modelId="{D328D64F-1797-4433-9287-79631D20EDC4}" type="presOf" srcId="{D6A45B8F-BCCF-494C-9C90-EE227E84DCCA}" destId="{96599272-0F4F-4C79-96C3-5C1FF2A948C8}" srcOrd="0" destOrd="0" presId="urn:microsoft.com/office/officeart/2005/8/layout/vList2"/>
    <dgm:cxn modelId="{38EAEBA7-A1AB-4222-B7D6-F6DB4DD77BC2}" type="presOf" srcId="{9EE97D9B-493F-42E6-8B4C-6DDFB2B6B88C}" destId="{3DC40FA7-96C9-4B35-B2AC-D19444A415B5}" srcOrd="0" destOrd="0" presId="urn:microsoft.com/office/officeart/2005/8/layout/vList2"/>
    <dgm:cxn modelId="{B5F411B7-D9B5-4397-AA29-7A5CED3B46F9}" srcId="{9EE97D9B-493F-42E6-8B4C-6DDFB2B6B88C}" destId="{CD364934-39E5-46DE-8286-4F3414E86899}" srcOrd="1" destOrd="0" parTransId="{BF4E4515-113A-4FBA-899A-C30B07FAE18E}" sibTransId="{50960976-276A-4F0A-871B-7BA9F42C3E25}"/>
    <dgm:cxn modelId="{351ACBD5-A4E0-4DE7-AD32-9B71EC1CC62A}" srcId="{9EE97D9B-493F-42E6-8B4C-6DDFB2B6B88C}" destId="{D6A45B8F-BCCF-494C-9C90-EE227E84DCCA}" srcOrd="0" destOrd="0" parTransId="{4AA0DC92-33F9-401E-8EAA-D1D7F3F3F663}" sibTransId="{83A83A32-0EF0-473F-BA4E-030BF58C3264}"/>
    <dgm:cxn modelId="{8D7A9040-2C95-4C17-A998-436E8D9A7511}" type="presParOf" srcId="{3DC40FA7-96C9-4B35-B2AC-D19444A415B5}" destId="{96599272-0F4F-4C79-96C3-5C1FF2A948C8}" srcOrd="0" destOrd="0" presId="urn:microsoft.com/office/officeart/2005/8/layout/vList2"/>
    <dgm:cxn modelId="{627D1710-F4EB-468C-90D6-0FBEB087DD56}" type="presParOf" srcId="{3DC40FA7-96C9-4B35-B2AC-D19444A415B5}" destId="{3D819D48-CFD3-406F-A651-B8A540FD34D5}" srcOrd="1" destOrd="0" presId="urn:microsoft.com/office/officeart/2005/8/layout/vList2"/>
    <dgm:cxn modelId="{8F411917-B390-4F1E-B11C-B9169E14E6AD}" type="presParOf" srcId="{3DC40FA7-96C9-4B35-B2AC-D19444A415B5}" destId="{1318742D-268A-448E-BDA9-A9ECA3A9A46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E97D9B-493F-42E6-8B4C-6DDFB2B6B88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6A45B8F-BCCF-494C-9C90-EE227E84DCCA}">
      <dgm:prSet custT="1"/>
      <dgm:spPr>
        <a:solidFill>
          <a:schemeClr val="accent1">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MY" sz="1400" b="1" u="sng" dirty="0">
              <a:solidFill>
                <a:schemeClr val="tx1"/>
              </a:solidFill>
            </a:rPr>
            <a:t>7.Site Disruption:</a:t>
          </a:r>
          <a:endParaRPr lang="en-US" sz="1400" b="1" u="sng" dirty="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0" u="none" dirty="0">
              <a:solidFill>
                <a:schemeClr val="tx1"/>
              </a:solidFill>
            </a:rPr>
            <a:t>•IBS: Reduced on-site activities result in less disruption to the surrounding area.</a:t>
          </a:r>
          <a:endParaRPr lang="en-MY" sz="1400" b="0" u="none" dirty="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0" u="none" dirty="0">
              <a:solidFill>
                <a:schemeClr val="tx1"/>
              </a:solidFill>
            </a:rPr>
            <a:t>•Conventional: Construction activities can be more disruptive to the local environment and community.</a:t>
          </a:r>
          <a:endParaRPr lang="en-MY" sz="1400" b="0" u="none" dirty="0">
            <a:solidFill>
              <a:schemeClr val="tx1"/>
            </a:solidFill>
          </a:endParaRPr>
        </a:p>
        <a:p>
          <a:pPr marL="0" lvl="0" defTabSz="933450">
            <a:lnSpc>
              <a:spcPct val="90000"/>
            </a:lnSpc>
            <a:spcBef>
              <a:spcPct val="0"/>
            </a:spcBef>
            <a:spcAft>
              <a:spcPct val="35000"/>
            </a:spcAft>
            <a:buNone/>
          </a:pPr>
          <a:endParaRPr lang="en-US" sz="1100" dirty="0"/>
        </a:p>
      </dgm:t>
    </dgm:pt>
    <dgm:pt modelId="{4AA0DC92-33F9-401E-8EAA-D1D7F3F3F663}" type="parTrans" cxnId="{351ACBD5-A4E0-4DE7-AD32-9B71EC1CC62A}">
      <dgm:prSet/>
      <dgm:spPr/>
      <dgm:t>
        <a:bodyPr/>
        <a:lstStyle/>
        <a:p>
          <a:endParaRPr lang="en-US"/>
        </a:p>
      </dgm:t>
    </dgm:pt>
    <dgm:pt modelId="{83A83A32-0EF0-473F-BA4E-030BF58C3264}" type="sibTrans" cxnId="{351ACBD5-A4E0-4DE7-AD32-9B71EC1CC62A}">
      <dgm:prSet/>
      <dgm:spPr/>
      <dgm:t>
        <a:bodyPr/>
        <a:lstStyle/>
        <a:p>
          <a:endParaRPr lang="en-US"/>
        </a:p>
      </dgm:t>
    </dgm:pt>
    <dgm:pt modelId="{CD364934-39E5-46DE-8286-4F3414E86899}">
      <dgm:prSet custT="1"/>
      <dgm:spPr>
        <a:solidFill>
          <a:schemeClr val="accent6">
            <a:lumMod val="60000"/>
            <a:lumOff val="4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MY" sz="1400" b="1" u="sng" dirty="0">
              <a:solidFill>
                <a:schemeClr val="tx1"/>
              </a:solidFill>
            </a:rPr>
            <a:t>8.Consistency:</a:t>
          </a:r>
        </a:p>
        <a:p>
          <a:pPr marL="0" marR="0" lvl="0" indent="0" defTabSz="914400" eaLnBrk="1" fontAlgn="auto" latinLnBrk="0" hangingPunct="1">
            <a:lnSpc>
              <a:spcPct val="100000"/>
            </a:lnSpc>
            <a:spcBef>
              <a:spcPts val="0"/>
            </a:spcBef>
            <a:spcAft>
              <a:spcPts val="0"/>
            </a:spcAft>
            <a:buClrTx/>
            <a:buSzTx/>
            <a:buFontTx/>
            <a:buNone/>
            <a:tabLst/>
            <a:defRPr/>
          </a:pPr>
          <a:r>
            <a:rPr lang="en-US" sz="1400" b="0" dirty="0">
              <a:solidFill>
                <a:schemeClr val="tx1"/>
              </a:solidFill>
            </a:rPr>
            <a:t>•IBS: Components are fabricated under controlled conditions, ensuring consistent quality.</a:t>
          </a:r>
        </a:p>
        <a:p>
          <a:pPr marL="0" marR="0" lvl="0" indent="0" defTabSz="914400" eaLnBrk="1" fontAlgn="auto" latinLnBrk="0" hangingPunct="1">
            <a:lnSpc>
              <a:spcPct val="100000"/>
            </a:lnSpc>
            <a:spcBef>
              <a:spcPts val="0"/>
            </a:spcBef>
            <a:spcAft>
              <a:spcPts val="0"/>
            </a:spcAft>
            <a:buClrTx/>
            <a:buSzTx/>
            <a:buFontTx/>
            <a:buNone/>
            <a:tabLst/>
            <a:defRPr/>
          </a:pPr>
          <a:r>
            <a:rPr lang="en-US" sz="1400" b="0" dirty="0">
              <a:solidFill>
                <a:schemeClr val="tx1"/>
              </a:solidFill>
            </a:rPr>
            <a:t>•Conventional: Quality can vary based on individual on-site construction practices.</a:t>
          </a:r>
          <a:endParaRPr lang="en-MY" sz="1400" b="0" dirty="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MY" sz="1400" b="1" dirty="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MY" sz="1400" b="1" dirty="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100" b="1" dirty="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100" b="1" dirty="0">
            <a:solidFill>
              <a:schemeClr val="tx1"/>
            </a:solidFill>
          </a:endParaRPr>
        </a:p>
        <a:p>
          <a:pPr marL="0" lvl="0" defTabSz="444500">
            <a:lnSpc>
              <a:spcPct val="90000"/>
            </a:lnSpc>
            <a:spcBef>
              <a:spcPct val="0"/>
            </a:spcBef>
            <a:spcAft>
              <a:spcPct val="35000"/>
            </a:spcAft>
            <a:buNone/>
          </a:pPr>
          <a:endParaRPr lang="en-US" sz="1100" dirty="0"/>
        </a:p>
      </dgm:t>
    </dgm:pt>
    <dgm:pt modelId="{BF4E4515-113A-4FBA-899A-C30B07FAE18E}" type="parTrans" cxnId="{B5F411B7-D9B5-4397-AA29-7A5CED3B46F9}">
      <dgm:prSet/>
      <dgm:spPr/>
      <dgm:t>
        <a:bodyPr/>
        <a:lstStyle/>
        <a:p>
          <a:endParaRPr lang="en-US"/>
        </a:p>
      </dgm:t>
    </dgm:pt>
    <dgm:pt modelId="{50960976-276A-4F0A-871B-7BA9F42C3E25}" type="sibTrans" cxnId="{B5F411B7-D9B5-4397-AA29-7A5CED3B46F9}">
      <dgm:prSet/>
      <dgm:spPr/>
      <dgm:t>
        <a:bodyPr/>
        <a:lstStyle/>
        <a:p>
          <a:endParaRPr lang="en-US"/>
        </a:p>
      </dgm:t>
    </dgm:pt>
    <dgm:pt modelId="{0DF2C154-24BC-4C1C-A98B-824AD8364DC6}">
      <dgm:prSet custT="1"/>
      <dgm:spPr>
        <a:solidFill>
          <a:schemeClr val="accent2">
            <a:lumMod val="40000"/>
            <a:lumOff val="60000"/>
          </a:schemeClr>
        </a:solidFill>
      </dgm:spPr>
      <dgm:t>
        <a:bodyPr/>
        <a:lstStyle/>
        <a:p>
          <a:pPr marR="0" eaLnBrk="1" fontAlgn="auto" latinLnBrk="0" hangingPunct="1">
            <a:buClrTx/>
            <a:buSzTx/>
            <a:buFontTx/>
            <a:buNone/>
            <a:tabLst/>
            <a:defRPr/>
          </a:pPr>
          <a:r>
            <a:rPr lang="en-US" sz="1400" b="1" u="sng" dirty="0">
              <a:solidFill>
                <a:schemeClr val="tx1"/>
              </a:solidFill>
            </a:rPr>
            <a:t>9.Risk Management:</a:t>
          </a:r>
        </a:p>
        <a:p>
          <a:pPr marR="0" eaLnBrk="1" fontAlgn="auto" latinLnBrk="0" hangingPunct="1">
            <a:buClrTx/>
            <a:buSzTx/>
            <a:buFontTx/>
            <a:buNone/>
            <a:tabLst/>
            <a:defRPr/>
          </a:pPr>
          <a:r>
            <a:rPr lang="en-US" sz="1400" dirty="0">
              <a:solidFill>
                <a:schemeClr val="tx1"/>
              </a:solidFill>
            </a:rPr>
            <a:t>•IBS: Reduced on-site work minimizes risks associated with weather, accidents, and other on-site factors.</a:t>
          </a:r>
        </a:p>
        <a:p>
          <a:pPr marR="0" eaLnBrk="1" fontAlgn="auto" latinLnBrk="0" hangingPunct="1">
            <a:buClrTx/>
            <a:buSzTx/>
            <a:buFontTx/>
            <a:buNone/>
            <a:tabLst/>
            <a:defRPr/>
          </a:pPr>
          <a:endParaRPr lang="en-MY" sz="1400" b="1" dirty="0">
            <a:solidFill>
              <a:schemeClr val="tx1"/>
            </a:solidFill>
          </a:endParaRPr>
        </a:p>
        <a:p>
          <a:pPr marR="0" eaLnBrk="1" fontAlgn="auto" latinLnBrk="0" hangingPunct="1">
            <a:buClrTx/>
            <a:buSzTx/>
            <a:buFontTx/>
            <a:buNone/>
            <a:tabLst/>
            <a:defRPr/>
          </a:pPr>
          <a:r>
            <a:rPr lang="en-US" sz="1400" dirty="0">
              <a:solidFill>
                <a:schemeClr val="tx1"/>
              </a:solidFill>
            </a:rPr>
            <a:t>•Conventional: More vulnerable to on-site risks that can impact construction timelines.</a:t>
          </a:r>
          <a:endParaRPr lang="en-MY" sz="1400" b="1" dirty="0">
            <a:solidFill>
              <a:schemeClr val="tx1"/>
            </a:solidFill>
          </a:endParaRPr>
        </a:p>
        <a:p>
          <a:pPr marR="0" eaLnBrk="1" fontAlgn="auto" latinLnBrk="0" hangingPunct="1">
            <a:buClrTx/>
            <a:buSzTx/>
            <a:buFontTx/>
            <a:buNone/>
            <a:tabLst/>
            <a:defRPr/>
          </a:pPr>
          <a:endParaRPr lang="en-US" sz="500" b="1" dirty="0">
            <a:solidFill>
              <a:schemeClr val="tx1"/>
            </a:solidFill>
          </a:endParaRPr>
        </a:p>
        <a:p>
          <a:pPr marR="0" eaLnBrk="1" fontAlgn="auto" latinLnBrk="0" hangingPunct="1">
            <a:buClrTx/>
            <a:buSzTx/>
            <a:buFontTx/>
            <a:buNone/>
            <a:tabLst/>
            <a:defRPr/>
          </a:pPr>
          <a:endParaRPr lang="en-US" sz="500" b="1" dirty="0">
            <a:solidFill>
              <a:schemeClr val="tx1"/>
            </a:solidFill>
          </a:endParaRPr>
        </a:p>
        <a:p>
          <a:pPr>
            <a:buNone/>
          </a:pPr>
          <a:endParaRPr lang="en-US" sz="500" dirty="0"/>
        </a:p>
      </dgm:t>
    </dgm:pt>
    <dgm:pt modelId="{F9F0B657-41E8-4F96-B31F-6C7E45FF1937}" type="parTrans" cxnId="{71AD1096-E944-4F39-817D-FDEA5FDE2B6D}">
      <dgm:prSet/>
      <dgm:spPr/>
      <dgm:t>
        <a:bodyPr/>
        <a:lstStyle/>
        <a:p>
          <a:endParaRPr lang="en-MY"/>
        </a:p>
      </dgm:t>
    </dgm:pt>
    <dgm:pt modelId="{18A54C72-21B2-4D8C-A345-F255229A1BE6}" type="sibTrans" cxnId="{71AD1096-E944-4F39-817D-FDEA5FDE2B6D}">
      <dgm:prSet/>
      <dgm:spPr/>
      <dgm:t>
        <a:bodyPr/>
        <a:lstStyle/>
        <a:p>
          <a:endParaRPr lang="en-MY"/>
        </a:p>
      </dgm:t>
    </dgm:pt>
    <dgm:pt modelId="{3DC40FA7-96C9-4B35-B2AC-D19444A415B5}" type="pres">
      <dgm:prSet presAssocID="{9EE97D9B-493F-42E6-8B4C-6DDFB2B6B88C}" presName="linear" presStyleCnt="0">
        <dgm:presLayoutVars>
          <dgm:animLvl val="lvl"/>
          <dgm:resizeHandles val="exact"/>
        </dgm:presLayoutVars>
      </dgm:prSet>
      <dgm:spPr/>
    </dgm:pt>
    <dgm:pt modelId="{96599272-0F4F-4C79-96C3-5C1FF2A948C8}" type="pres">
      <dgm:prSet presAssocID="{D6A45B8F-BCCF-494C-9C90-EE227E84DCCA}" presName="parentText" presStyleLbl="node1" presStyleIdx="0" presStyleCnt="3">
        <dgm:presLayoutVars>
          <dgm:chMax val="0"/>
          <dgm:bulletEnabled val="1"/>
        </dgm:presLayoutVars>
      </dgm:prSet>
      <dgm:spPr/>
    </dgm:pt>
    <dgm:pt modelId="{3D819D48-CFD3-406F-A651-B8A540FD34D5}" type="pres">
      <dgm:prSet presAssocID="{83A83A32-0EF0-473F-BA4E-030BF58C3264}" presName="spacer" presStyleCnt="0"/>
      <dgm:spPr/>
    </dgm:pt>
    <dgm:pt modelId="{1318742D-268A-448E-BDA9-A9ECA3A9A466}" type="pres">
      <dgm:prSet presAssocID="{CD364934-39E5-46DE-8286-4F3414E86899}" presName="parentText" presStyleLbl="node1" presStyleIdx="1" presStyleCnt="3">
        <dgm:presLayoutVars>
          <dgm:chMax val="0"/>
          <dgm:bulletEnabled val="1"/>
        </dgm:presLayoutVars>
      </dgm:prSet>
      <dgm:spPr/>
    </dgm:pt>
    <dgm:pt modelId="{1F364D13-AA00-4492-B11C-56B2A66105D6}" type="pres">
      <dgm:prSet presAssocID="{50960976-276A-4F0A-871B-7BA9F42C3E25}" presName="spacer" presStyleCnt="0"/>
      <dgm:spPr/>
    </dgm:pt>
    <dgm:pt modelId="{6BAE1BF1-9A72-4581-8197-E10652BC15F5}" type="pres">
      <dgm:prSet presAssocID="{0DF2C154-24BC-4C1C-A98B-824AD8364DC6}" presName="parentText" presStyleLbl="node1" presStyleIdx="2" presStyleCnt="3">
        <dgm:presLayoutVars>
          <dgm:chMax val="0"/>
          <dgm:bulletEnabled val="1"/>
        </dgm:presLayoutVars>
      </dgm:prSet>
      <dgm:spPr/>
    </dgm:pt>
  </dgm:ptLst>
  <dgm:cxnLst>
    <dgm:cxn modelId="{14EB3F4F-1D28-48DC-B52D-6CA8C475AF49}" type="presOf" srcId="{CD364934-39E5-46DE-8286-4F3414E86899}" destId="{1318742D-268A-448E-BDA9-A9ECA3A9A466}" srcOrd="0" destOrd="0" presId="urn:microsoft.com/office/officeart/2005/8/layout/vList2"/>
    <dgm:cxn modelId="{D328D64F-1797-4433-9287-79631D20EDC4}" type="presOf" srcId="{D6A45B8F-BCCF-494C-9C90-EE227E84DCCA}" destId="{96599272-0F4F-4C79-96C3-5C1FF2A948C8}" srcOrd="0" destOrd="0" presId="urn:microsoft.com/office/officeart/2005/8/layout/vList2"/>
    <dgm:cxn modelId="{71AD1096-E944-4F39-817D-FDEA5FDE2B6D}" srcId="{9EE97D9B-493F-42E6-8B4C-6DDFB2B6B88C}" destId="{0DF2C154-24BC-4C1C-A98B-824AD8364DC6}" srcOrd="2" destOrd="0" parTransId="{F9F0B657-41E8-4F96-B31F-6C7E45FF1937}" sibTransId="{18A54C72-21B2-4D8C-A345-F255229A1BE6}"/>
    <dgm:cxn modelId="{5D30A89D-97EF-4F18-8DCB-94ED6F329472}" type="presOf" srcId="{0DF2C154-24BC-4C1C-A98B-824AD8364DC6}" destId="{6BAE1BF1-9A72-4581-8197-E10652BC15F5}" srcOrd="0" destOrd="0" presId="urn:microsoft.com/office/officeart/2005/8/layout/vList2"/>
    <dgm:cxn modelId="{38EAEBA7-A1AB-4222-B7D6-F6DB4DD77BC2}" type="presOf" srcId="{9EE97D9B-493F-42E6-8B4C-6DDFB2B6B88C}" destId="{3DC40FA7-96C9-4B35-B2AC-D19444A415B5}" srcOrd="0" destOrd="0" presId="urn:microsoft.com/office/officeart/2005/8/layout/vList2"/>
    <dgm:cxn modelId="{B5F411B7-D9B5-4397-AA29-7A5CED3B46F9}" srcId="{9EE97D9B-493F-42E6-8B4C-6DDFB2B6B88C}" destId="{CD364934-39E5-46DE-8286-4F3414E86899}" srcOrd="1" destOrd="0" parTransId="{BF4E4515-113A-4FBA-899A-C30B07FAE18E}" sibTransId="{50960976-276A-4F0A-871B-7BA9F42C3E25}"/>
    <dgm:cxn modelId="{351ACBD5-A4E0-4DE7-AD32-9B71EC1CC62A}" srcId="{9EE97D9B-493F-42E6-8B4C-6DDFB2B6B88C}" destId="{D6A45B8F-BCCF-494C-9C90-EE227E84DCCA}" srcOrd="0" destOrd="0" parTransId="{4AA0DC92-33F9-401E-8EAA-D1D7F3F3F663}" sibTransId="{83A83A32-0EF0-473F-BA4E-030BF58C3264}"/>
    <dgm:cxn modelId="{8D7A9040-2C95-4C17-A998-436E8D9A7511}" type="presParOf" srcId="{3DC40FA7-96C9-4B35-B2AC-D19444A415B5}" destId="{96599272-0F4F-4C79-96C3-5C1FF2A948C8}" srcOrd="0" destOrd="0" presId="urn:microsoft.com/office/officeart/2005/8/layout/vList2"/>
    <dgm:cxn modelId="{627D1710-F4EB-468C-90D6-0FBEB087DD56}" type="presParOf" srcId="{3DC40FA7-96C9-4B35-B2AC-D19444A415B5}" destId="{3D819D48-CFD3-406F-A651-B8A540FD34D5}" srcOrd="1" destOrd="0" presId="urn:microsoft.com/office/officeart/2005/8/layout/vList2"/>
    <dgm:cxn modelId="{8F411917-B390-4F1E-B11C-B9169E14E6AD}" type="presParOf" srcId="{3DC40FA7-96C9-4B35-B2AC-D19444A415B5}" destId="{1318742D-268A-448E-BDA9-A9ECA3A9A466}" srcOrd="2" destOrd="0" presId="urn:microsoft.com/office/officeart/2005/8/layout/vList2"/>
    <dgm:cxn modelId="{F52A4CEE-A1D9-481D-BFC5-AA0FEAF78558}" type="presParOf" srcId="{3DC40FA7-96C9-4B35-B2AC-D19444A415B5}" destId="{1F364D13-AA00-4492-B11C-56B2A66105D6}" srcOrd="3" destOrd="0" presId="urn:microsoft.com/office/officeart/2005/8/layout/vList2"/>
    <dgm:cxn modelId="{987BC272-9409-4DD2-8836-DBE1E4475CBF}" type="presParOf" srcId="{3DC40FA7-96C9-4B35-B2AC-D19444A415B5}" destId="{6BAE1BF1-9A72-4581-8197-E10652BC15F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A32691-A919-4CE2-8213-11F659B6F79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4EA75BF-B076-4892-A57A-2840B428DC7D}">
      <dgm:prSet/>
      <dgm:spPr/>
      <dgm:t>
        <a:bodyPr/>
        <a:lstStyle/>
        <a:p>
          <a:r>
            <a:rPr lang="en-US" dirty="0"/>
            <a:t>"Construction Industry Standard CIS 18." Standards and regulations can vary by country, and updates may have occurred since my last information update.</a:t>
          </a:r>
        </a:p>
      </dgm:t>
    </dgm:pt>
    <dgm:pt modelId="{4BC98C6E-422C-43B3-940F-E8354C059942}" type="parTrans" cxnId="{09521E04-08A2-42A8-AD3D-919AC93C6933}">
      <dgm:prSet/>
      <dgm:spPr/>
      <dgm:t>
        <a:bodyPr/>
        <a:lstStyle/>
        <a:p>
          <a:endParaRPr lang="en-US"/>
        </a:p>
      </dgm:t>
    </dgm:pt>
    <dgm:pt modelId="{E2F614DF-234E-40F7-944D-98B6EE36EA24}" type="sibTrans" cxnId="{09521E04-08A2-42A8-AD3D-919AC93C6933}">
      <dgm:prSet/>
      <dgm:spPr/>
      <dgm:t>
        <a:bodyPr/>
        <a:lstStyle/>
        <a:p>
          <a:endParaRPr lang="en-US"/>
        </a:p>
      </dgm:t>
    </dgm:pt>
    <dgm:pt modelId="{0935FFB7-DA98-4C64-96ED-95E9B75F09E6}">
      <dgm:prSet/>
      <dgm:spPr/>
      <dgm:t>
        <a:bodyPr/>
        <a:lstStyle/>
        <a:p>
          <a:r>
            <a:rPr lang="en-US"/>
            <a:t>If "CIS 18" refers to a Construction Industry Standard, it's likely a document that provides guidelines, specifications, or requirements related to construction practices, materials, or safety in a specific region or industry. To obtain detailed and accurate information about CIS 18, you should check with the relevant standards organization or construction regulatory body in the specific jurisdiction or country where it is applicable.</a:t>
          </a:r>
        </a:p>
      </dgm:t>
    </dgm:pt>
    <dgm:pt modelId="{F0E73723-5E6F-49BF-8B96-6A844C341DB5}" type="parTrans" cxnId="{B17C6DDB-8530-49FA-9524-C3D66C972AF0}">
      <dgm:prSet/>
      <dgm:spPr/>
      <dgm:t>
        <a:bodyPr/>
        <a:lstStyle/>
        <a:p>
          <a:endParaRPr lang="en-US"/>
        </a:p>
      </dgm:t>
    </dgm:pt>
    <dgm:pt modelId="{A7889771-D703-42BC-9364-5269F6830D69}" type="sibTrans" cxnId="{B17C6DDB-8530-49FA-9524-C3D66C972AF0}">
      <dgm:prSet/>
      <dgm:spPr/>
      <dgm:t>
        <a:bodyPr/>
        <a:lstStyle/>
        <a:p>
          <a:endParaRPr lang="en-US"/>
        </a:p>
      </dgm:t>
    </dgm:pt>
    <dgm:pt modelId="{8357CCF5-5487-4765-8E62-CD41B1A76E19}">
      <dgm:prSet/>
      <dgm:spPr/>
      <dgm:t>
        <a:bodyPr/>
        <a:lstStyle/>
        <a:p>
          <a:r>
            <a:rPr lang="en-US"/>
            <a:t>For instance, in Malaysia, the Construction Industry Development Board (CIDB) is actively involved in setting standards for the construction industry. If CIS 18 pertains to Malaysia, contacting CIDB or checking their official publications would be a good starting point for obtaining information about this standard.</a:t>
          </a:r>
        </a:p>
      </dgm:t>
    </dgm:pt>
    <dgm:pt modelId="{7AA474BD-B4E8-4AF6-BF4A-C33C9411CED5}" type="parTrans" cxnId="{6D523AC4-D950-4D5A-B250-E6735980C235}">
      <dgm:prSet/>
      <dgm:spPr/>
      <dgm:t>
        <a:bodyPr/>
        <a:lstStyle/>
        <a:p>
          <a:endParaRPr lang="en-US"/>
        </a:p>
      </dgm:t>
    </dgm:pt>
    <dgm:pt modelId="{15DCDCD3-7A69-4161-A02C-F5C312969D41}" type="sibTrans" cxnId="{6D523AC4-D950-4D5A-B250-E6735980C235}">
      <dgm:prSet/>
      <dgm:spPr/>
      <dgm:t>
        <a:bodyPr/>
        <a:lstStyle/>
        <a:p>
          <a:endParaRPr lang="en-US"/>
        </a:p>
      </dgm:t>
    </dgm:pt>
    <dgm:pt modelId="{87200E69-3634-479D-96F8-C4CED949C2CC}" type="pres">
      <dgm:prSet presAssocID="{9DA32691-A919-4CE2-8213-11F659B6F795}" presName="linear" presStyleCnt="0">
        <dgm:presLayoutVars>
          <dgm:animLvl val="lvl"/>
          <dgm:resizeHandles val="exact"/>
        </dgm:presLayoutVars>
      </dgm:prSet>
      <dgm:spPr/>
    </dgm:pt>
    <dgm:pt modelId="{6210CA4D-EB2D-48C7-BE31-D4A690FD5850}" type="pres">
      <dgm:prSet presAssocID="{B4EA75BF-B076-4892-A57A-2840B428DC7D}" presName="parentText" presStyleLbl="node1" presStyleIdx="0" presStyleCnt="3">
        <dgm:presLayoutVars>
          <dgm:chMax val="0"/>
          <dgm:bulletEnabled val="1"/>
        </dgm:presLayoutVars>
      </dgm:prSet>
      <dgm:spPr/>
    </dgm:pt>
    <dgm:pt modelId="{ED76BBB0-3D17-43F1-A593-4108DF961C65}" type="pres">
      <dgm:prSet presAssocID="{E2F614DF-234E-40F7-944D-98B6EE36EA24}" presName="spacer" presStyleCnt="0"/>
      <dgm:spPr/>
    </dgm:pt>
    <dgm:pt modelId="{D3D77B62-1F49-4927-91FE-07AB6694818E}" type="pres">
      <dgm:prSet presAssocID="{0935FFB7-DA98-4C64-96ED-95E9B75F09E6}" presName="parentText" presStyleLbl="node1" presStyleIdx="1" presStyleCnt="3">
        <dgm:presLayoutVars>
          <dgm:chMax val="0"/>
          <dgm:bulletEnabled val="1"/>
        </dgm:presLayoutVars>
      </dgm:prSet>
      <dgm:spPr/>
    </dgm:pt>
    <dgm:pt modelId="{9D872D11-873C-4192-BA49-5118EF275FBB}" type="pres">
      <dgm:prSet presAssocID="{A7889771-D703-42BC-9364-5269F6830D69}" presName="spacer" presStyleCnt="0"/>
      <dgm:spPr/>
    </dgm:pt>
    <dgm:pt modelId="{CA5A36BE-7705-4A27-B090-82C2C879979B}" type="pres">
      <dgm:prSet presAssocID="{8357CCF5-5487-4765-8E62-CD41B1A76E19}" presName="parentText" presStyleLbl="node1" presStyleIdx="2" presStyleCnt="3">
        <dgm:presLayoutVars>
          <dgm:chMax val="0"/>
          <dgm:bulletEnabled val="1"/>
        </dgm:presLayoutVars>
      </dgm:prSet>
      <dgm:spPr/>
    </dgm:pt>
  </dgm:ptLst>
  <dgm:cxnLst>
    <dgm:cxn modelId="{09521E04-08A2-42A8-AD3D-919AC93C6933}" srcId="{9DA32691-A919-4CE2-8213-11F659B6F795}" destId="{B4EA75BF-B076-4892-A57A-2840B428DC7D}" srcOrd="0" destOrd="0" parTransId="{4BC98C6E-422C-43B3-940F-E8354C059942}" sibTransId="{E2F614DF-234E-40F7-944D-98B6EE36EA24}"/>
    <dgm:cxn modelId="{4970AE34-4757-4CA3-9131-2673FF19AA3F}" type="presOf" srcId="{0935FFB7-DA98-4C64-96ED-95E9B75F09E6}" destId="{D3D77B62-1F49-4927-91FE-07AB6694818E}" srcOrd="0" destOrd="0" presId="urn:microsoft.com/office/officeart/2005/8/layout/vList2"/>
    <dgm:cxn modelId="{DAEFBC66-5F85-4A71-BF94-ABB4BD39C366}" type="presOf" srcId="{B4EA75BF-B076-4892-A57A-2840B428DC7D}" destId="{6210CA4D-EB2D-48C7-BE31-D4A690FD5850}" srcOrd="0" destOrd="0" presId="urn:microsoft.com/office/officeart/2005/8/layout/vList2"/>
    <dgm:cxn modelId="{6D523AC4-D950-4D5A-B250-E6735980C235}" srcId="{9DA32691-A919-4CE2-8213-11F659B6F795}" destId="{8357CCF5-5487-4765-8E62-CD41B1A76E19}" srcOrd="2" destOrd="0" parTransId="{7AA474BD-B4E8-4AF6-BF4A-C33C9411CED5}" sibTransId="{15DCDCD3-7A69-4161-A02C-F5C312969D41}"/>
    <dgm:cxn modelId="{B17C6DDB-8530-49FA-9524-C3D66C972AF0}" srcId="{9DA32691-A919-4CE2-8213-11F659B6F795}" destId="{0935FFB7-DA98-4C64-96ED-95E9B75F09E6}" srcOrd="1" destOrd="0" parTransId="{F0E73723-5E6F-49BF-8B96-6A844C341DB5}" sibTransId="{A7889771-D703-42BC-9364-5269F6830D69}"/>
    <dgm:cxn modelId="{5D3D24E7-E347-421E-A4D3-5D0C2576D087}" type="presOf" srcId="{9DA32691-A919-4CE2-8213-11F659B6F795}" destId="{87200E69-3634-479D-96F8-C4CED949C2CC}" srcOrd="0" destOrd="0" presId="urn:microsoft.com/office/officeart/2005/8/layout/vList2"/>
    <dgm:cxn modelId="{B9E0D2F8-631B-4BB9-BDDF-29536E046EF0}" type="presOf" srcId="{8357CCF5-5487-4765-8E62-CD41B1A76E19}" destId="{CA5A36BE-7705-4A27-B090-82C2C879979B}" srcOrd="0" destOrd="0" presId="urn:microsoft.com/office/officeart/2005/8/layout/vList2"/>
    <dgm:cxn modelId="{F97B9E1B-4C58-4162-B8F9-9D35D8D02A54}" type="presParOf" srcId="{87200E69-3634-479D-96F8-C4CED949C2CC}" destId="{6210CA4D-EB2D-48C7-BE31-D4A690FD5850}" srcOrd="0" destOrd="0" presId="urn:microsoft.com/office/officeart/2005/8/layout/vList2"/>
    <dgm:cxn modelId="{46DF024F-CE8A-4E1F-B254-C7057945062B}" type="presParOf" srcId="{87200E69-3634-479D-96F8-C4CED949C2CC}" destId="{ED76BBB0-3D17-43F1-A593-4108DF961C65}" srcOrd="1" destOrd="0" presId="urn:microsoft.com/office/officeart/2005/8/layout/vList2"/>
    <dgm:cxn modelId="{6C875834-8909-413D-9277-CA56E4CE0DE5}" type="presParOf" srcId="{87200E69-3634-479D-96F8-C4CED949C2CC}" destId="{D3D77B62-1F49-4927-91FE-07AB6694818E}" srcOrd="2" destOrd="0" presId="urn:microsoft.com/office/officeart/2005/8/layout/vList2"/>
    <dgm:cxn modelId="{4DA32B29-C5EF-45ED-BB36-9C3C067FD4B6}" type="presParOf" srcId="{87200E69-3634-479D-96F8-C4CED949C2CC}" destId="{9D872D11-873C-4192-BA49-5118EF275FBB}" srcOrd="3" destOrd="0" presId="urn:microsoft.com/office/officeart/2005/8/layout/vList2"/>
    <dgm:cxn modelId="{F54497F9-A592-4D5E-81EA-189CDFDCEEF2}" type="presParOf" srcId="{87200E69-3634-479D-96F8-C4CED949C2CC}" destId="{CA5A36BE-7705-4A27-B090-82C2C879979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D08663-6523-414B-BBFD-F4015E67045C}"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C656BE8A-5BE2-4D0A-AC9B-AF011B792F23}">
      <dgm:prSet/>
      <dgm:spPr/>
      <dgm:t>
        <a:bodyPr/>
        <a:lstStyle/>
        <a:p>
          <a:pPr>
            <a:defRPr cap="all"/>
          </a:pPr>
          <a:r>
            <a:rPr lang="en-US" dirty="0"/>
            <a:t> MS 1064 is a Malaysian Standard related to industrialized building systems (IBS). MS 1064, titled "Code of Practice for Precast Concrete," provides guidelines and specifications for the production, transportation, and installation of precast concrete components used in construction.</a:t>
          </a:r>
        </a:p>
      </dgm:t>
    </dgm:pt>
    <dgm:pt modelId="{6F193488-B047-4786-93C8-EBEAFA5E88F8}" type="parTrans" cxnId="{A5A7369E-9241-4E49-B17E-585E46B4AB06}">
      <dgm:prSet/>
      <dgm:spPr/>
      <dgm:t>
        <a:bodyPr/>
        <a:lstStyle/>
        <a:p>
          <a:endParaRPr lang="en-US"/>
        </a:p>
      </dgm:t>
    </dgm:pt>
    <dgm:pt modelId="{22FA3F64-DBDF-4668-9AFC-4BE1E73C4BD2}" type="sibTrans" cxnId="{A5A7369E-9241-4E49-B17E-585E46B4AB06}">
      <dgm:prSet/>
      <dgm:spPr/>
      <dgm:t>
        <a:bodyPr/>
        <a:lstStyle/>
        <a:p>
          <a:endParaRPr lang="en-US"/>
        </a:p>
      </dgm:t>
    </dgm:pt>
    <dgm:pt modelId="{3566B963-F67F-4A25-8B11-7D8DE1BF71BC}">
      <dgm:prSet/>
      <dgm:spPr/>
      <dgm:t>
        <a:bodyPr/>
        <a:lstStyle/>
        <a:p>
          <a:pPr>
            <a:defRPr cap="all"/>
          </a:pPr>
          <a:r>
            <a:rPr lang="en-US"/>
            <a:t>The Malaysian Standard (MS) system is managed by the Department of Standards Malaysia (Standards Malaysia), and these standards are developed to ensure the quality and safety of products and services in various industries, including construction.</a:t>
          </a:r>
        </a:p>
      </dgm:t>
    </dgm:pt>
    <dgm:pt modelId="{A0B1660A-D8D5-4EA4-8DA8-27DDA2945C41}" type="parTrans" cxnId="{5997EA1F-4A2E-4D7C-BFF9-988B1362EC79}">
      <dgm:prSet/>
      <dgm:spPr/>
      <dgm:t>
        <a:bodyPr/>
        <a:lstStyle/>
        <a:p>
          <a:endParaRPr lang="en-US"/>
        </a:p>
      </dgm:t>
    </dgm:pt>
    <dgm:pt modelId="{459E1DF7-1552-40C3-A882-4350C469A2F6}" type="sibTrans" cxnId="{5997EA1F-4A2E-4D7C-BFF9-988B1362EC79}">
      <dgm:prSet/>
      <dgm:spPr/>
      <dgm:t>
        <a:bodyPr/>
        <a:lstStyle/>
        <a:p>
          <a:endParaRPr lang="en-US"/>
        </a:p>
      </dgm:t>
    </dgm:pt>
    <dgm:pt modelId="{B39A1593-BC26-4A84-97E6-F4CA265C84EB}">
      <dgm:prSet/>
      <dgm:spPr/>
      <dgm:t>
        <a:bodyPr/>
        <a:lstStyle/>
        <a:p>
          <a:pPr>
            <a:defRPr cap="all"/>
          </a:pPr>
          <a:r>
            <a:rPr lang="en-US"/>
            <a:t>To get the most current and specific details about MS 1064, including any updates or revisions, I recommend checking with the official website of the Department of Standards Malaysia or contacting them directly. They can provide the latest information on Malaysian Standards and their applications in the construction industry.</a:t>
          </a:r>
        </a:p>
      </dgm:t>
    </dgm:pt>
    <dgm:pt modelId="{952CAA33-D664-4A89-B153-4CB6C4E2BD15}" type="parTrans" cxnId="{DE5BB4E5-A141-4B14-8FFE-C020C54373C8}">
      <dgm:prSet/>
      <dgm:spPr/>
      <dgm:t>
        <a:bodyPr/>
        <a:lstStyle/>
        <a:p>
          <a:endParaRPr lang="en-US"/>
        </a:p>
      </dgm:t>
    </dgm:pt>
    <dgm:pt modelId="{D1C47FE6-5CC2-42DA-BF19-5651983481BB}" type="sibTrans" cxnId="{DE5BB4E5-A141-4B14-8FFE-C020C54373C8}">
      <dgm:prSet/>
      <dgm:spPr/>
      <dgm:t>
        <a:bodyPr/>
        <a:lstStyle/>
        <a:p>
          <a:endParaRPr lang="en-US"/>
        </a:p>
      </dgm:t>
    </dgm:pt>
    <dgm:pt modelId="{258D1860-E075-459F-A9C5-F565B685A5B4}" type="pres">
      <dgm:prSet presAssocID="{B2D08663-6523-414B-BBFD-F4015E67045C}" presName="root" presStyleCnt="0">
        <dgm:presLayoutVars>
          <dgm:dir/>
          <dgm:resizeHandles val="exact"/>
        </dgm:presLayoutVars>
      </dgm:prSet>
      <dgm:spPr/>
    </dgm:pt>
    <dgm:pt modelId="{4DBDC376-3A40-4600-BDFA-026E7AF89F21}" type="pres">
      <dgm:prSet presAssocID="{C656BE8A-5BE2-4D0A-AC9B-AF011B792F23}" presName="compNode" presStyleCnt="0"/>
      <dgm:spPr/>
    </dgm:pt>
    <dgm:pt modelId="{5D5A892F-45B1-48AB-9403-CFD755CD95BB}" type="pres">
      <dgm:prSet presAssocID="{C656BE8A-5BE2-4D0A-AC9B-AF011B792F23}" presName="iconBgRect" presStyleLbl="bgShp" presStyleIdx="0" presStyleCnt="3"/>
      <dgm:spPr/>
    </dgm:pt>
    <dgm:pt modelId="{5718D1E3-E659-49F2-B327-390EEEC675DF}" type="pres">
      <dgm:prSet presAssocID="{C656BE8A-5BE2-4D0A-AC9B-AF011B792F2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F705B6F0-E9DC-40A0-B523-026C9DDFB915}" type="pres">
      <dgm:prSet presAssocID="{C656BE8A-5BE2-4D0A-AC9B-AF011B792F23}" presName="spaceRect" presStyleCnt="0"/>
      <dgm:spPr/>
    </dgm:pt>
    <dgm:pt modelId="{284CF0A4-11CF-452E-8D0E-613695D9E129}" type="pres">
      <dgm:prSet presAssocID="{C656BE8A-5BE2-4D0A-AC9B-AF011B792F23}" presName="textRect" presStyleLbl="revTx" presStyleIdx="0" presStyleCnt="3">
        <dgm:presLayoutVars>
          <dgm:chMax val="1"/>
          <dgm:chPref val="1"/>
        </dgm:presLayoutVars>
      </dgm:prSet>
      <dgm:spPr/>
    </dgm:pt>
    <dgm:pt modelId="{B94C54EB-9028-4139-B867-C7A4F8D8C07D}" type="pres">
      <dgm:prSet presAssocID="{22FA3F64-DBDF-4668-9AFC-4BE1E73C4BD2}" presName="sibTrans" presStyleCnt="0"/>
      <dgm:spPr/>
    </dgm:pt>
    <dgm:pt modelId="{A70078CB-ECE1-4D32-9AE7-422C85EFE9C4}" type="pres">
      <dgm:prSet presAssocID="{3566B963-F67F-4A25-8B11-7D8DE1BF71BC}" presName="compNode" presStyleCnt="0"/>
      <dgm:spPr/>
    </dgm:pt>
    <dgm:pt modelId="{4C674151-8758-4C33-A79E-DC1DC3CE51BF}" type="pres">
      <dgm:prSet presAssocID="{3566B963-F67F-4A25-8B11-7D8DE1BF71BC}" presName="iconBgRect" presStyleLbl="bgShp" presStyleIdx="1" presStyleCnt="3"/>
      <dgm:spPr/>
    </dgm:pt>
    <dgm:pt modelId="{97913BB4-7CF7-4EBD-9977-D9C1FDDEE4F3}" type="pres">
      <dgm:prSet presAssocID="{3566B963-F67F-4A25-8B11-7D8DE1BF71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sia-Australia"/>
        </a:ext>
      </dgm:extLst>
    </dgm:pt>
    <dgm:pt modelId="{D596EE9A-F47A-4FFE-AFFE-D36C104D5AA3}" type="pres">
      <dgm:prSet presAssocID="{3566B963-F67F-4A25-8B11-7D8DE1BF71BC}" presName="spaceRect" presStyleCnt="0"/>
      <dgm:spPr/>
    </dgm:pt>
    <dgm:pt modelId="{FDB250BB-C932-4C05-A528-AD8C091E759D}" type="pres">
      <dgm:prSet presAssocID="{3566B963-F67F-4A25-8B11-7D8DE1BF71BC}" presName="textRect" presStyleLbl="revTx" presStyleIdx="1" presStyleCnt="3">
        <dgm:presLayoutVars>
          <dgm:chMax val="1"/>
          <dgm:chPref val="1"/>
        </dgm:presLayoutVars>
      </dgm:prSet>
      <dgm:spPr/>
    </dgm:pt>
    <dgm:pt modelId="{8104F1F8-26ED-4E65-ADB1-5759FD6FC898}" type="pres">
      <dgm:prSet presAssocID="{459E1DF7-1552-40C3-A882-4350C469A2F6}" presName="sibTrans" presStyleCnt="0"/>
      <dgm:spPr/>
    </dgm:pt>
    <dgm:pt modelId="{00DF6583-97AB-4BFA-9AF8-73686470FFB1}" type="pres">
      <dgm:prSet presAssocID="{B39A1593-BC26-4A84-97E6-F4CA265C84EB}" presName="compNode" presStyleCnt="0"/>
      <dgm:spPr/>
    </dgm:pt>
    <dgm:pt modelId="{447737AA-1492-4A70-9E5F-2962C479A0BF}" type="pres">
      <dgm:prSet presAssocID="{B39A1593-BC26-4A84-97E6-F4CA265C84EB}" presName="iconBgRect" presStyleLbl="bgShp" presStyleIdx="2" presStyleCnt="3"/>
      <dgm:spPr/>
    </dgm:pt>
    <dgm:pt modelId="{E455D274-0017-4D3F-ABD5-EBB08FD16526}" type="pres">
      <dgm:prSet presAssocID="{B39A1593-BC26-4A84-97E6-F4CA265C84E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6F1D94CF-B374-4265-BB18-923F2B7DF7F0}" type="pres">
      <dgm:prSet presAssocID="{B39A1593-BC26-4A84-97E6-F4CA265C84EB}" presName="spaceRect" presStyleCnt="0"/>
      <dgm:spPr/>
    </dgm:pt>
    <dgm:pt modelId="{76C50D3A-3637-4301-AC4F-9569B849EAFC}" type="pres">
      <dgm:prSet presAssocID="{B39A1593-BC26-4A84-97E6-F4CA265C84EB}" presName="textRect" presStyleLbl="revTx" presStyleIdx="2" presStyleCnt="3">
        <dgm:presLayoutVars>
          <dgm:chMax val="1"/>
          <dgm:chPref val="1"/>
        </dgm:presLayoutVars>
      </dgm:prSet>
      <dgm:spPr/>
    </dgm:pt>
  </dgm:ptLst>
  <dgm:cxnLst>
    <dgm:cxn modelId="{5997EA1F-4A2E-4D7C-BFF9-988B1362EC79}" srcId="{B2D08663-6523-414B-BBFD-F4015E67045C}" destId="{3566B963-F67F-4A25-8B11-7D8DE1BF71BC}" srcOrd="1" destOrd="0" parTransId="{A0B1660A-D8D5-4EA4-8DA8-27DDA2945C41}" sibTransId="{459E1DF7-1552-40C3-A882-4350C469A2F6}"/>
    <dgm:cxn modelId="{1FC0DF32-03A7-4004-BC13-B7B77D9A90DB}" type="presOf" srcId="{B2D08663-6523-414B-BBFD-F4015E67045C}" destId="{258D1860-E075-459F-A9C5-F565B685A5B4}" srcOrd="0" destOrd="0" presId="urn:microsoft.com/office/officeart/2018/5/layout/IconCircleLabelList"/>
    <dgm:cxn modelId="{2A3C947C-14E6-4C12-A75D-C39E8F58C032}" type="presOf" srcId="{B39A1593-BC26-4A84-97E6-F4CA265C84EB}" destId="{76C50D3A-3637-4301-AC4F-9569B849EAFC}" srcOrd="0" destOrd="0" presId="urn:microsoft.com/office/officeart/2018/5/layout/IconCircleLabelList"/>
    <dgm:cxn modelId="{A5A7369E-9241-4E49-B17E-585E46B4AB06}" srcId="{B2D08663-6523-414B-BBFD-F4015E67045C}" destId="{C656BE8A-5BE2-4D0A-AC9B-AF011B792F23}" srcOrd="0" destOrd="0" parTransId="{6F193488-B047-4786-93C8-EBEAFA5E88F8}" sibTransId="{22FA3F64-DBDF-4668-9AFC-4BE1E73C4BD2}"/>
    <dgm:cxn modelId="{3B3782C0-3BEE-42F7-9796-F0CB50F26FA6}" type="presOf" srcId="{3566B963-F67F-4A25-8B11-7D8DE1BF71BC}" destId="{FDB250BB-C932-4C05-A528-AD8C091E759D}" srcOrd="0" destOrd="0" presId="urn:microsoft.com/office/officeart/2018/5/layout/IconCircleLabelList"/>
    <dgm:cxn modelId="{8E636AE3-AD73-4C14-87ED-D11A23DFC81B}" type="presOf" srcId="{C656BE8A-5BE2-4D0A-AC9B-AF011B792F23}" destId="{284CF0A4-11CF-452E-8D0E-613695D9E129}" srcOrd="0" destOrd="0" presId="urn:microsoft.com/office/officeart/2018/5/layout/IconCircleLabelList"/>
    <dgm:cxn modelId="{DE5BB4E5-A141-4B14-8FFE-C020C54373C8}" srcId="{B2D08663-6523-414B-BBFD-F4015E67045C}" destId="{B39A1593-BC26-4A84-97E6-F4CA265C84EB}" srcOrd="2" destOrd="0" parTransId="{952CAA33-D664-4A89-B153-4CB6C4E2BD15}" sibTransId="{D1C47FE6-5CC2-42DA-BF19-5651983481BB}"/>
    <dgm:cxn modelId="{C96EDD0D-D09A-4EBB-ABB9-BE133222BE44}" type="presParOf" srcId="{258D1860-E075-459F-A9C5-F565B685A5B4}" destId="{4DBDC376-3A40-4600-BDFA-026E7AF89F21}" srcOrd="0" destOrd="0" presId="urn:microsoft.com/office/officeart/2018/5/layout/IconCircleLabelList"/>
    <dgm:cxn modelId="{AE51C9E2-5970-44F3-A6BD-5D390059F00B}" type="presParOf" srcId="{4DBDC376-3A40-4600-BDFA-026E7AF89F21}" destId="{5D5A892F-45B1-48AB-9403-CFD755CD95BB}" srcOrd="0" destOrd="0" presId="urn:microsoft.com/office/officeart/2018/5/layout/IconCircleLabelList"/>
    <dgm:cxn modelId="{EEAB1EFF-9515-4B6D-8F58-4EDBA834D091}" type="presParOf" srcId="{4DBDC376-3A40-4600-BDFA-026E7AF89F21}" destId="{5718D1E3-E659-49F2-B327-390EEEC675DF}" srcOrd="1" destOrd="0" presId="urn:microsoft.com/office/officeart/2018/5/layout/IconCircleLabelList"/>
    <dgm:cxn modelId="{9F588CA2-79AA-4A4C-B396-9E2E14DBD16E}" type="presParOf" srcId="{4DBDC376-3A40-4600-BDFA-026E7AF89F21}" destId="{F705B6F0-E9DC-40A0-B523-026C9DDFB915}" srcOrd="2" destOrd="0" presId="urn:microsoft.com/office/officeart/2018/5/layout/IconCircleLabelList"/>
    <dgm:cxn modelId="{EF4BA7CF-81EF-478D-B5C8-67415266A788}" type="presParOf" srcId="{4DBDC376-3A40-4600-BDFA-026E7AF89F21}" destId="{284CF0A4-11CF-452E-8D0E-613695D9E129}" srcOrd="3" destOrd="0" presId="urn:microsoft.com/office/officeart/2018/5/layout/IconCircleLabelList"/>
    <dgm:cxn modelId="{C49C6B96-4CD9-44C1-969A-C46D75467583}" type="presParOf" srcId="{258D1860-E075-459F-A9C5-F565B685A5B4}" destId="{B94C54EB-9028-4139-B867-C7A4F8D8C07D}" srcOrd="1" destOrd="0" presId="urn:microsoft.com/office/officeart/2018/5/layout/IconCircleLabelList"/>
    <dgm:cxn modelId="{8C04A479-F026-4C4A-83F5-A00F6D0FE7FA}" type="presParOf" srcId="{258D1860-E075-459F-A9C5-F565B685A5B4}" destId="{A70078CB-ECE1-4D32-9AE7-422C85EFE9C4}" srcOrd="2" destOrd="0" presId="urn:microsoft.com/office/officeart/2018/5/layout/IconCircleLabelList"/>
    <dgm:cxn modelId="{50F2BC77-AC2E-426E-8D45-B703877D522A}" type="presParOf" srcId="{A70078CB-ECE1-4D32-9AE7-422C85EFE9C4}" destId="{4C674151-8758-4C33-A79E-DC1DC3CE51BF}" srcOrd="0" destOrd="0" presId="urn:microsoft.com/office/officeart/2018/5/layout/IconCircleLabelList"/>
    <dgm:cxn modelId="{6B7F07BE-D61B-4F06-BC43-F05C6E39438E}" type="presParOf" srcId="{A70078CB-ECE1-4D32-9AE7-422C85EFE9C4}" destId="{97913BB4-7CF7-4EBD-9977-D9C1FDDEE4F3}" srcOrd="1" destOrd="0" presId="urn:microsoft.com/office/officeart/2018/5/layout/IconCircleLabelList"/>
    <dgm:cxn modelId="{6166F0AF-4F49-40FA-A221-8D3C496203E3}" type="presParOf" srcId="{A70078CB-ECE1-4D32-9AE7-422C85EFE9C4}" destId="{D596EE9A-F47A-4FFE-AFFE-D36C104D5AA3}" srcOrd="2" destOrd="0" presId="urn:microsoft.com/office/officeart/2018/5/layout/IconCircleLabelList"/>
    <dgm:cxn modelId="{D32066D5-24A2-4DE6-89BB-DA62F3D34A11}" type="presParOf" srcId="{A70078CB-ECE1-4D32-9AE7-422C85EFE9C4}" destId="{FDB250BB-C932-4C05-A528-AD8C091E759D}" srcOrd="3" destOrd="0" presId="urn:microsoft.com/office/officeart/2018/5/layout/IconCircleLabelList"/>
    <dgm:cxn modelId="{D6B4819C-D54C-4B92-A5CB-A815CB7AB782}" type="presParOf" srcId="{258D1860-E075-459F-A9C5-F565B685A5B4}" destId="{8104F1F8-26ED-4E65-ADB1-5759FD6FC898}" srcOrd="3" destOrd="0" presId="urn:microsoft.com/office/officeart/2018/5/layout/IconCircleLabelList"/>
    <dgm:cxn modelId="{EC2F3B4B-AA29-40B5-B39A-C7B900022467}" type="presParOf" srcId="{258D1860-E075-459F-A9C5-F565B685A5B4}" destId="{00DF6583-97AB-4BFA-9AF8-73686470FFB1}" srcOrd="4" destOrd="0" presId="urn:microsoft.com/office/officeart/2018/5/layout/IconCircleLabelList"/>
    <dgm:cxn modelId="{FDED9D8F-FA4C-450E-A8C6-45BEC7CEAF0C}" type="presParOf" srcId="{00DF6583-97AB-4BFA-9AF8-73686470FFB1}" destId="{447737AA-1492-4A70-9E5F-2962C479A0BF}" srcOrd="0" destOrd="0" presId="urn:microsoft.com/office/officeart/2018/5/layout/IconCircleLabelList"/>
    <dgm:cxn modelId="{C256E9DE-AAC7-4459-B37B-D29C05D4512C}" type="presParOf" srcId="{00DF6583-97AB-4BFA-9AF8-73686470FFB1}" destId="{E455D274-0017-4D3F-ABD5-EBB08FD16526}" srcOrd="1" destOrd="0" presId="urn:microsoft.com/office/officeart/2018/5/layout/IconCircleLabelList"/>
    <dgm:cxn modelId="{9D2447BC-6C64-422C-BB63-1C59EE263AE0}" type="presParOf" srcId="{00DF6583-97AB-4BFA-9AF8-73686470FFB1}" destId="{6F1D94CF-B374-4265-BB18-923F2B7DF7F0}" srcOrd="2" destOrd="0" presId="urn:microsoft.com/office/officeart/2018/5/layout/IconCircleLabelList"/>
    <dgm:cxn modelId="{2BB05442-93A0-4910-A8B1-8EE5EDF4BE18}" type="presParOf" srcId="{00DF6583-97AB-4BFA-9AF8-73686470FFB1}" destId="{76C50D3A-3637-4301-AC4F-9569B849EAF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4EDAB-DAEA-40DD-AD2E-235487DC9E0B}">
      <dsp:nvSpPr>
        <dsp:cNvPr id="0" name=""/>
        <dsp:cNvSpPr/>
      </dsp:nvSpPr>
      <dsp:spPr>
        <a:xfrm>
          <a:off x="0" y="0"/>
          <a:ext cx="6666833" cy="256756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900" b="1" u="sng" kern="1200" dirty="0">
              <a:solidFill>
                <a:schemeClr val="tx1"/>
              </a:solidFill>
            </a:rPr>
            <a:t>1.Construction Time:</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900" b="1" u="sng" kern="1200" dirty="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en-US" sz="1900" kern="1200" dirty="0">
              <a:solidFill>
                <a:schemeClr val="tx1"/>
              </a:solidFill>
            </a:rPr>
            <a:t>•IBS: Generally faster due to off-site fabrication and assembly.</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900" kern="1200" dirty="0">
            <a:solidFill>
              <a:schemeClr val="tx1"/>
            </a:solidFill>
          </a:endParaRPr>
        </a:p>
        <a:p>
          <a:pPr marL="0" marR="0" lvl="0" indent="0" algn="l" defTabSz="933450" eaLnBrk="1" fontAlgn="auto" latinLnBrk="0" hangingPunct="1">
            <a:lnSpc>
              <a:spcPct val="90000"/>
            </a:lnSpc>
            <a:spcBef>
              <a:spcPct val="0"/>
            </a:spcBef>
            <a:spcAft>
              <a:spcPct val="35000"/>
            </a:spcAft>
            <a:buClrTx/>
            <a:buSzTx/>
            <a:buFontTx/>
            <a:buNone/>
            <a:tabLst/>
            <a:defRPr/>
          </a:pPr>
          <a:r>
            <a:rPr lang="en-US" sz="1900" kern="1200" dirty="0">
              <a:solidFill>
                <a:schemeClr val="tx1"/>
              </a:solidFill>
            </a:rPr>
            <a:t>•Conventional: Often takes longer as construction activities are performed on-site.</a:t>
          </a:r>
        </a:p>
        <a:p>
          <a:pPr marL="0" lvl="0" algn="l" defTabSz="933450">
            <a:lnSpc>
              <a:spcPct val="90000"/>
            </a:lnSpc>
            <a:spcBef>
              <a:spcPct val="0"/>
            </a:spcBef>
            <a:spcAft>
              <a:spcPct val="35000"/>
            </a:spcAft>
            <a:buNone/>
          </a:pPr>
          <a:endParaRPr lang="en-US" sz="1900" kern="1200" dirty="0"/>
        </a:p>
      </dsp:txBody>
      <dsp:txXfrm>
        <a:off x="125338" y="125338"/>
        <a:ext cx="6416157" cy="2316888"/>
      </dsp:txXfrm>
    </dsp:sp>
    <dsp:sp modelId="{88812ED6-E0A9-44CC-A87E-79369F0CFA2C}">
      <dsp:nvSpPr>
        <dsp:cNvPr id="0" name=""/>
        <dsp:cNvSpPr/>
      </dsp:nvSpPr>
      <dsp:spPr>
        <a:xfrm>
          <a:off x="0" y="2754320"/>
          <a:ext cx="6666833" cy="2567564"/>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900" b="1" u="sng" kern="1200" dirty="0">
              <a:solidFill>
                <a:schemeClr val="tx1"/>
              </a:solidFill>
            </a:rPr>
            <a:t>2.Labor Requirements:</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900" kern="1200" dirty="0">
            <a:solidFill>
              <a:schemeClr val="tx1"/>
            </a:solidFill>
          </a:endParaRPr>
        </a:p>
        <a:p>
          <a:pPr marL="0" marR="0" lvl="0" indent="0" algn="l" defTabSz="444500" eaLnBrk="1" fontAlgn="auto" latinLnBrk="0" hangingPunct="1">
            <a:lnSpc>
              <a:spcPct val="90000"/>
            </a:lnSpc>
            <a:spcBef>
              <a:spcPct val="0"/>
            </a:spcBef>
            <a:spcAft>
              <a:spcPct val="35000"/>
            </a:spcAft>
            <a:buClrTx/>
            <a:buSzTx/>
            <a:buFontTx/>
            <a:buNone/>
            <a:tabLst/>
            <a:defRPr/>
          </a:pPr>
          <a:r>
            <a:rPr lang="en-US" sz="1900" kern="1200" dirty="0">
              <a:solidFill>
                <a:schemeClr val="tx1"/>
              </a:solidFill>
            </a:rPr>
            <a:t>•IBS: Can reduce the need for on-site labor, addressing labor shortages.</a:t>
          </a:r>
        </a:p>
        <a:p>
          <a:pPr marL="0" marR="0" lvl="0" indent="0" algn="l" defTabSz="444500" eaLnBrk="1" fontAlgn="auto" latinLnBrk="0" hangingPunct="1">
            <a:lnSpc>
              <a:spcPct val="90000"/>
            </a:lnSpc>
            <a:spcBef>
              <a:spcPct val="0"/>
            </a:spcBef>
            <a:spcAft>
              <a:spcPct val="35000"/>
            </a:spcAft>
            <a:buClrTx/>
            <a:buSzTx/>
            <a:buFontTx/>
            <a:buNone/>
            <a:tabLst/>
            <a:defRPr/>
          </a:pPr>
          <a:r>
            <a:rPr lang="en-US" sz="1900" kern="1200" dirty="0">
              <a:solidFill>
                <a:schemeClr val="tx1"/>
              </a:solidFill>
            </a:rPr>
            <a:t>•Conventional: Requires a larger on-site workforce throughout the construction process.</a:t>
          </a:r>
        </a:p>
        <a:p>
          <a:pPr marL="0" lvl="0" algn="l" defTabSz="444500">
            <a:lnSpc>
              <a:spcPct val="90000"/>
            </a:lnSpc>
            <a:spcBef>
              <a:spcPct val="0"/>
            </a:spcBef>
            <a:spcAft>
              <a:spcPct val="35000"/>
            </a:spcAft>
            <a:buNone/>
          </a:pPr>
          <a:endParaRPr lang="en-US" sz="1900" kern="1200" dirty="0"/>
        </a:p>
      </dsp:txBody>
      <dsp:txXfrm>
        <a:off x="125338" y="2879658"/>
        <a:ext cx="6416157" cy="2316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344F4-D240-47A8-93FA-9E3E80E2335A}">
      <dsp:nvSpPr>
        <dsp:cNvPr id="0" name=""/>
        <dsp:cNvSpPr/>
      </dsp:nvSpPr>
      <dsp:spPr>
        <a:xfrm>
          <a:off x="0" y="132035"/>
          <a:ext cx="6666833" cy="2567564"/>
        </a:xfrm>
        <a:prstGeom prst="roundRect">
          <a:avLst/>
        </a:prstGeom>
        <a:solidFill>
          <a:schemeClr val="accent4">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900" b="1" u="sng" kern="1200" dirty="0">
              <a:solidFill>
                <a:schemeClr val="tx1"/>
              </a:solidFill>
            </a:rPr>
            <a:t>3.Quality Control:</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900" b="1" u="sng" kern="1200" dirty="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en-US" sz="1900" kern="1200" dirty="0">
              <a:solidFill>
                <a:schemeClr val="tx1"/>
              </a:solidFill>
            </a:rPr>
            <a:t>•IBS: Controlled factory environment enhances quality and consistency.</a:t>
          </a:r>
        </a:p>
        <a:p>
          <a:pPr marL="0" marR="0" lvl="0" indent="0" algn="l" defTabSz="933450" eaLnBrk="1" fontAlgn="auto" latinLnBrk="0" hangingPunct="1">
            <a:lnSpc>
              <a:spcPct val="90000"/>
            </a:lnSpc>
            <a:spcBef>
              <a:spcPct val="0"/>
            </a:spcBef>
            <a:spcAft>
              <a:spcPct val="35000"/>
            </a:spcAft>
            <a:buClrTx/>
            <a:buSzTx/>
            <a:buFontTx/>
            <a:buNone/>
            <a:tabLst/>
            <a:defRPr/>
          </a:pPr>
          <a:r>
            <a:rPr lang="en-US" sz="1900" kern="1200" dirty="0">
              <a:solidFill>
                <a:schemeClr val="tx1"/>
              </a:solidFill>
            </a:rPr>
            <a:t>•Conventional: Quality depends on on-site workmanship and may be subject to weather conditions.</a:t>
          </a:r>
        </a:p>
        <a:p>
          <a:pPr marL="0" lvl="0" algn="l" defTabSz="933450">
            <a:lnSpc>
              <a:spcPct val="90000"/>
            </a:lnSpc>
            <a:spcBef>
              <a:spcPct val="0"/>
            </a:spcBef>
            <a:spcAft>
              <a:spcPct val="35000"/>
            </a:spcAft>
            <a:buNone/>
          </a:pPr>
          <a:endParaRPr lang="en-US" sz="1900" kern="1200" dirty="0"/>
        </a:p>
      </dsp:txBody>
      <dsp:txXfrm>
        <a:off x="125338" y="257373"/>
        <a:ext cx="6416157" cy="2316888"/>
      </dsp:txXfrm>
    </dsp:sp>
    <dsp:sp modelId="{F9D5F590-5086-4828-9302-9A80AE71B51C}">
      <dsp:nvSpPr>
        <dsp:cNvPr id="0" name=""/>
        <dsp:cNvSpPr/>
      </dsp:nvSpPr>
      <dsp:spPr>
        <a:xfrm>
          <a:off x="0" y="2754320"/>
          <a:ext cx="6666833" cy="2567564"/>
        </a:xfrm>
        <a:prstGeom prst="roundRect">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900" b="1" u="sng" kern="1200" dirty="0">
              <a:solidFill>
                <a:schemeClr val="tx1"/>
              </a:solidFill>
            </a:rPr>
            <a:t>4.Cost:</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900" b="1" kern="1200" dirty="0">
            <a:solidFill>
              <a:schemeClr val="tx1"/>
            </a:solidFill>
          </a:endParaRPr>
        </a:p>
        <a:p>
          <a:pPr marL="0" marR="0" lvl="0" indent="0" defTabSz="444500" eaLnBrk="1" fontAlgn="auto" latinLnBrk="0" hangingPunct="1">
            <a:lnSpc>
              <a:spcPct val="90000"/>
            </a:lnSpc>
            <a:spcBef>
              <a:spcPct val="0"/>
            </a:spcBef>
            <a:spcAft>
              <a:spcPct val="35000"/>
            </a:spcAft>
            <a:buClrTx/>
            <a:buSzTx/>
            <a:buFontTx/>
            <a:buNone/>
            <a:tabLst/>
            <a:defRPr/>
          </a:pPr>
          <a:r>
            <a:rPr lang="en-US" sz="1900" kern="1200" dirty="0">
              <a:solidFill>
                <a:schemeClr val="tx1"/>
              </a:solidFill>
            </a:rPr>
            <a:t>•IBS: Initial costs may be higher due to factory setup, but potential for savings in labor, time, and material.</a:t>
          </a:r>
        </a:p>
        <a:p>
          <a:pPr marL="0" marR="0" lvl="0" indent="0" defTabSz="444500" eaLnBrk="1" fontAlgn="auto" latinLnBrk="0" hangingPunct="1">
            <a:lnSpc>
              <a:spcPct val="90000"/>
            </a:lnSpc>
            <a:spcBef>
              <a:spcPct val="0"/>
            </a:spcBef>
            <a:spcAft>
              <a:spcPct val="35000"/>
            </a:spcAft>
            <a:buClrTx/>
            <a:buSzTx/>
            <a:buFontTx/>
            <a:buNone/>
            <a:tabLst/>
            <a:defRPr/>
          </a:pPr>
          <a:r>
            <a:rPr lang="en-US" sz="1900" kern="1200" dirty="0">
              <a:solidFill>
                <a:schemeClr val="tx1"/>
              </a:solidFill>
            </a:rPr>
            <a:t>•Conventional: Initial costs may be lower, but risks of budget overruns due to delays are higher.</a:t>
          </a:r>
        </a:p>
        <a:p>
          <a:pPr marL="0" lvl="0" defTabSz="444500">
            <a:lnSpc>
              <a:spcPct val="90000"/>
            </a:lnSpc>
            <a:spcBef>
              <a:spcPct val="0"/>
            </a:spcBef>
            <a:spcAft>
              <a:spcPct val="35000"/>
            </a:spcAft>
            <a:buNone/>
          </a:pPr>
          <a:endParaRPr lang="en-US" sz="1900" kern="1200" dirty="0"/>
        </a:p>
      </dsp:txBody>
      <dsp:txXfrm>
        <a:off x="125338" y="2879658"/>
        <a:ext cx="6416157" cy="23168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99272-0F4F-4C79-96C3-5C1FF2A948C8}">
      <dsp:nvSpPr>
        <dsp:cNvPr id="0" name=""/>
        <dsp:cNvSpPr/>
      </dsp:nvSpPr>
      <dsp:spPr>
        <a:xfrm>
          <a:off x="0" y="132035"/>
          <a:ext cx="6666833" cy="256756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900" b="1" u="sng" kern="1200" dirty="0">
              <a:solidFill>
                <a:schemeClr val="tx1"/>
              </a:solidFill>
            </a:rPr>
            <a:t>5.Flexibility:</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900" b="1" u="sng" kern="1200" dirty="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en-US" sz="1900" kern="1200" dirty="0">
              <a:solidFill>
                <a:schemeClr val="tx1"/>
              </a:solidFill>
            </a:rPr>
            <a:t>•IBS: Can be adaptable to various designs and construction requirements.</a:t>
          </a:r>
        </a:p>
        <a:p>
          <a:pPr marL="0" marR="0" lvl="0" indent="0" algn="l" defTabSz="933450" eaLnBrk="1" fontAlgn="auto" latinLnBrk="0" hangingPunct="1">
            <a:lnSpc>
              <a:spcPct val="90000"/>
            </a:lnSpc>
            <a:spcBef>
              <a:spcPct val="0"/>
            </a:spcBef>
            <a:spcAft>
              <a:spcPct val="35000"/>
            </a:spcAft>
            <a:buClrTx/>
            <a:buSzTx/>
            <a:buFontTx/>
            <a:buNone/>
            <a:tabLst/>
            <a:defRPr/>
          </a:pPr>
          <a:r>
            <a:rPr lang="en-US" sz="1900" kern="1200" dirty="0">
              <a:solidFill>
                <a:schemeClr val="tx1"/>
              </a:solidFill>
            </a:rPr>
            <a:t>•Conventional: Offers flexibility but may be more time-consuming to implement changes.</a:t>
          </a:r>
        </a:p>
        <a:p>
          <a:pPr marL="0" lvl="0" algn="l" defTabSz="933450">
            <a:lnSpc>
              <a:spcPct val="90000"/>
            </a:lnSpc>
            <a:spcBef>
              <a:spcPct val="0"/>
            </a:spcBef>
            <a:spcAft>
              <a:spcPct val="35000"/>
            </a:spcAft>
            <a:buNone/>
          </a:pPr>
          <a:endParaRPr lang="en-US" sz="1900" kern="1200" dirty="0"/>
        </a:p>
      </dsp:txBody>
      <dsp:txXfrm>
        <a:off x="125338" y="257373"/>
        <a:ext cx="6416157" cy="2316888"/>
      </dsp:txXfrm>
    </dsp:sp>
    <dsp:sp modelId="{1318742D-268A-448E-BDA9-A9ECA3A9A466}">
      <dsp:nvSpPr>
        <dsp:cNvPr id="0" name=""/>
        <dsp:cNvSpPr/>
      </dsp:nvSpPr>
      <dsp:spPr>
        <a:xfrm>
          <a:off x="0" y="2754320"/>
          <a:ext cx="6666833" cy="2567564"/>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900" b="1" u="sng" kern="1200" dirty="0">
              <a:solidFill>
                <a:schemeClr val="tx1"/>
              </a:solidFill>
            </a:rPr>
            <a:t>6.Environmental Impact:</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900" b="1" kern="1200" dirty="0">
            <a:solidFill>
              <a:schemeClr val="tx1"/>
            </a:solidFill>
          </a:endParaRPr>
        </a:p>
        <a:p>
          <a:pPr marL="0" marR="0" lvl="0" indent="0" algn="l" defTabSz="444500" eaLnBrk="1" fontAlgn="auto" latinLnBrk="0" hangingPunct="1">
            <a:lnSpc>
              <a:spcPct val="90000"/>
            </a:lnSpc>
            <a:spcBef>
              <a:spcPct val="0"/>
            </a:spcBef>
            <a:spcAft>
              <a:spcPct val="35000"/>
            </a:spcAft>
            <a:buClrTx/>
            <a:buSzTx/>
            <a:buFontTx/>
            <a:buNone/>
            <a:tabLst/>
            <a:defRPr/>
          </a:pPr>
          <a:r>
            <a:rPr lang="en-US" sz="1900" kern="1200" dirty="0">
              <a:solidFill>
                <a:schemeClr val="tx1"/>
              </a:solidFill>
            </a:rPr>
            <a:t>•IBS: Generally more environmentally friendly due to reduced material wastage and efficient resource utilization.</a:t>
          </a:r>
        </a:p>
        <a:p>
          <a:pPr marL="0" marR="0" lvl="0" indent="0" algn="l" defTabSz="444500" eaLnBrk="1" fontAlgn="auto" latinLnBrk="0" hangingPunct="1">
            <a:lnSpc>
              <a:spcPct val="90000"/>
            </a:lnSpc>
            <a:spcBef>
              <a:spcPct val="0"/>
            </a:spcBef>
            <a:spcAft>
              <a:spcPct val="35000"/>
            </a:spcAft>
            <a:buClrTx/>
            <a:buSzTx/>
            <a:buFontTx/>
            <a:buNone/>
            <a:tabLst/>
            <a:defRPr/>
          </a:pPr>
          <a:r>
            <a:rPr lang="en-US" sz="1900" kern="1200" dirty="0">
              <a:solidFill>
                <a:schemeClr val="tx1"/>
              </a:solidFill>
            </a:rPr>
            <a:t>•Conventional: May generate more construction waste and have a larger environmental footprint.</a:t>
          </a:r>
        </a:p>
        <a:p>
          <a:pPr marL="0" lvl="0" algn="l" defTabSz="444500">
            <a:lnSpc>
              <a:spcPct val="90000"/>
            </a:lnSpc>
            <a:spcBef>
              <a:spcPct val="0"/>
            </a:spcBef>
            <a:spcAft>
              <a:spcPct val="35000"/>
            </a:spcAft>
            <a:buNone/>
          </a:pPr>
          <a:endParaRPr lang="en-US" sz="1900" kern="1200" dirty="0"/>
        </a:p>
      </dsp:txBody>
      <dsp:txXfrm>
        <a:off x="125338" y="2879658"/>
        <a:ext cx="6416157" cy="23168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99272-0F4F-4C79-96C3-5C1FF2A948C8}">
      <dsp:nvSpPr>
        <dsp:cNvPr id="0" name=""/>
        <dsp:cNvSpPr/>
      </dsp:nvSpPr>
      <dsp:spPr>
        <a:xfrm>
          <a:off x="0" y="398"/>
          <a:ext cx="6666833" cy="1809560"/>
        </a:xfrm>
        <a:prstGeom prst="roundRect">
          <a:avLst/>
        </a:prstGeom>
        <a:solidFill>
          <a:schemeClr val="accent1">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MY" sz="1400" b="1" u="sng" kern="1200" dirty="0">
              <a:solidFill>
                <a:schemeClr val="tx1"/>
              </a:solidFill>
            </a:rPr>
            <a:t>7.Site Disruption:</a:t>
          </a:r>
          <a:endParaRPr lang="en-US" sz="1400" b="1" u="sng" kern="1200" dirty="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en-US" sz="1400" b="0" u="none" kern="1200" dirty="0">
              <a:solidFill>
                <a:schemeClr val="tx1"/>
              </a:solidFill>
            </a:rPr>
            <a:t>•IBS: Reduced on-site activities result in less disruption to the surrounding area.</a:t>
          </a:r>
          <a:endParaRPr lang="en-MY" sz="1400" b="0" u="none" kern="1200" dirty="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en-US" sz="1400" b="0" u="none" kern="1200" dirty="0">
              <a:solidFill>
                <a:schemeClr val="tx1"/>
              </a:solidFill>
            </a:rPr>
            <a:t>•Conventional: Construction activities can be more disruptive to the local environment and community.</a:t>
          </a:r>
          <a:endParaRPr lang="en-MY" sz="1400" b="0" u="none" kern="1200" dirty="0">
            <a:solidFill>
              <a:schemeClr val="tx1"/>
            </a:solidFill>
          </a:endParaRPr>
        </a:p>
        <a:p>
          <a:pPr marL="0" lvl="0" algn="l" defTabSz="933450">
            <a:lnSpc>
              <a:spcPct val="90000"/>
            </a:lnSpc>
            <a:spcBef>
              <a:spcPct val="0"/>
            </a:spcBef>
            <a:spcAft>
              <a:spcPct val="35000"/>
            </a:spcAft>
            <a:buNone/>
          </a:pPr>
          <a:endParaRPr lang="en-US" sz="1100" kern="1200" dirty="0"/>
        </a:p>
      </dsp:txBody>
      <dsp:txXfrm>
        <a:off x="88335" y="88733"/>
        <a:ext cx="6490163" cy="1632890"/>
      </dsp:txXfrm>
    </dsp:sp>
    <dsp:sp modelId="{1318742D-268A-448E-BDA9-A9ECA3A9A466}">
      <dsp:nvSpPr>
        <dsp:cNvPr id="0" name=""/>
        <dsp:cNvSpPr/>
      </dsp:nvSpPr>
      <dsp:spPr>
        <a:xfrm>
          <a:off x="0" y="1822179"/>
          <a:ext cx="6666833" cy="1809560"/>
        </a:xfrm>
        <a:prstGeom prst="roundRect">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MY" sz="1400" b="1" u="sng" kern="1200" dirty="0">
              <a:solidFill>
                <a:schemeClr val="tx1"/>
              </a:solidFill>
            </a:rPr>
            <a:t>8.Consistency:</a:t>
          </a:r>
        </a:p>
        <a:p>
          <a:pPr marL="0" marR="0" lvl="0" indent="0" algn="l" defTabSz="914400" eaLnBrk="1" fontAlgn="auto" latinLnBrk="0" hangingPunct="1">
            <a:lnSpc>
              <a:spcPct val="100000"/>
            </a:lnSpc>
            <a:spcBef>
              <a:spcPct val="0"/>
            </a:spcBef>
            <a:spcAft>
              <a:spcPts val="0"/>
            </a:spcAft>
            <a:buClrTx/>
            <a:buSzTx/>
            <a:buFontTx/>
            <a:buNone/>
            <a:tabLst/>
            <a:defRPr/>
          </a:pPr>
          <a:r>
            <a:rPr lang="en-US" sz="1400" b="0" kern="1200" dirty="0">
              <a:solidFill>
                <a:schemeClr val="tx1"/>
              </a:solidFill>
            </a:rPr>
            <a:t>•IBS: Components are fabricated under controlled conditions, ensuring consistent quality.</a:t>
          </a:r>
        </a:p>
        <a:p>
          <a:pPr marL="0" marR="0" lvl="0" indent="0" algn="l" defTabSz="914400" eaLnBrk="1" fontAlgn="auto" latinLnBrk="0" hangingPunct="1">
            <a:lnSpc>
              <a:spcPct val="100000"/>
            </a:lnSpc>
            <a:spcBef>
              <a:spcPct val="0"/>
            </a:spcBef>
            <a:spcAft>
              <a:spcPts val="0"/>
            </a:spcAft>
            <a:buClrTx/>
            <a:buSzTx/>
            <a:buFontTx/>
            <a:buNone/>
            <a:tabLst/>
            <a:defRPr/>
          </a:pPr>
          <a:r>
            <a:rPr lang="en-US" sz="1400" b="0" kern="1200" dirty="0">
              <a:solidFill>
                <a:schemeClr val="tx1"/>
              </a:solidFill>
            </a:rPr>
            <a:t>•Conventional: Quality can vary based on individual on-site construction practices.</a:t>
          </a:r>
          <a:endParaRPr lang="en-MY" sz="1400" b="0" kern="1200" dirty="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MY" sz="1400" b="1" kern="1200" dirty="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MY" sz="1400" b="1" kern="1200" dirty="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US" sz="1100" b="1" kern="1200" dirty="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US" sz="1100" b="1" kern="1200" dirty="0">
            <a:solidFill>
              <a:schemeClr val="tx1"/>
            </a:solidFill>
          </a:endParaRPr>
        </a:p>
        <a:p>
          <a:pPr marL="0" lvl="0" algn="l" defTabSz="444500">
            <a:lnSpc>
              <a:spcPct val="90000"/>
            </a:lnSpc>
            <a:spcBef>
              <a:spcPct val="0"/>
            </a:spcBef>
            <a:spcAft>
              <a:spcPct val="35000"/>
            </a:spcAft>
            <a:buNone/>
          </a:pPr>
          <a:endParaRPr lang="en-US" sz="1100" kern="1200" dirty="0"/>
        </a:p>
      </dsp:txBody>
      <dsp:txXfrm>
        <a:off x="88335" y="1910514"/>
        <a:ext cx="6490163" cy="1632890"/>
      </dsp:txXfrm>
    </dsp:sp>
    <dsp:sp modelId="{6BAE1BF1-9A72-4581-8197-E10652BC15F5}">
      <dsp:nvSpPr>
        <dsp:cNvPr id="0" name=""/>
        <dsp:cNvSpPr/>
      </dsp:nvSpPr>
      <dsp:spPr>
        <a:xfrm>
          <a:off x="0" y="3643960"/>
          <a:ext cx="6666833" cy="1809560"/>
        </a:xfrm>
        <a:prstGeom prst="roundRect">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l" defTabSz="622300" eaLnBrk="1" fontAlgn="auto" latinLnBrk="0" hangingPunct="1">
            <a:lnSpc>
              <a:spcPct val="90000"/>
            </a:lnSpc>
            <a:spcBef>
              <a:spcPct val="0"/>
            </a:spcBef>
            <a:spcAft>
              <a:spcPct val="35000"/>
            </a:spcAft>
            <a:buClrTx/>
            <a:buSzTx/>
            <a:buFontTx/>
            <a:buNone/>
            <a:tabLst/>
            <a:defRPr/>
          </a:pPr>
          <a:r>
            <a:rPr lang="en-US" sz="1400" b="1" u="sng" kern="1200" dirty="0">
              <a:solidFill>
                <a:schemeClr val="tx1"/>
              </a:solidFill>
            </a:rPr>
            <a:t>9.Risk Management:</a:t>
          </a:r>
        </a:p>
        <a:p>
          <a:pPr marL="0" marR="0" lvl="0" indent="0" algn="l" defTabSz="622300" eaLnBrk="1" fontAlgn="auto" latinLnBrk="0" hangingPunct="1">
            <a:lnSpc>
              <a:spcPct val="90000"/>
            </a:lnSpc>
            <a:spcBef>
              <a:spcPct val="0"/>
            </a:spcBef>
            <a:spcAft>
              <a:spcPct val="35000"/>
            </a:spcAft>
            <a:buClrTx/>
            <a:buSzTx/>
            <a:buFontTx/>
            <a:buNone/>
            <a:tabLst/>
            <a:defRPr/>
          </a:pPr>
          <a:r>
            <a:rPr lang="en-US" sz="1400" kern="1200" dirty="0">
              <a:solidFill>
                <a:schemeClr val="tx1"/>
              </a:solidFill>
            </a:rPr>
            <a:t>•IBS: Reduced on-site work minimizes risks associated with weather, accidents, and other on-site factors.</a:t>
          </a:r>
        </a:p>
        <a:p>
          <a:pPr marL="0" marR="0" lvl="0" indent="0" algn="l" defTabSz="622300" eaLnBrk="1" fontAlgn="auto" latinLnBrk="0" hangingPunct="1">
            <a:lnSpc>
              <a:spcPct val="90000"/>
            </a:lnSpc>
            <a:spcBef>
              <a:spcPct val="0"/>
            </a:spcBef>
            <a:spcAft>
              <a:spcPct val="35000"/>
            </a:spcAft>
            <a:buClrTx/>
            <a:buSzTx/>
            <a:buFontTx/>
            <a:buNone/>
            <a:tabLst/>
            <a:defRPr/>
          </a:pPr>
          <a:endParaRPr lang="en-MY" sz="1400" b="1" kern="1200" dirty="0">
            <a:solidFill>
              <a:schemeClr val="tx1"/>
            </a:solidFill>
          </a:endParaRPr>
        </a:p>
        <a:p>
          <a:pPr marL="0" marR="0" lvl="0" indent="0" algn="l" defTabSz="622300" eaLnBrk="1" fontAlgn="auto" latinLnBrk="0" hangingPunct="1">
            <a:lnSpc>
              <a:spcPct val="90000"/>
            </a:lnSpc>
            <a:spcBef>
              <a:spcPct val="0"/>
            </a:spcBef>
            <a:spcAft>
              <a:spcPct val="35000"/>
            </a:spcAft>
            <a:buClrTx/>
            <a:buSzTx/>
            <a:buFontTx/>
            <a:buNone/>
            <a:tabLst/>
            <a:defRPr/>
          </a:pPr>
          <a:r>
            <a:rPr lang="en-US" sz="1400" kern="1200" dirty="0">
              <a:solidFill>
                <a:schemeClr val="tx1"/>
              </a:solidFill>
            </a:rPr>
            <a:t>•Conventional: More vulnerable to on-site risks that can impact construction timelines.</a:t>
          </a:r>
          <a:endParaRPr lang="en-MY" sz="1400" b="1" kern="1200" dirty="0">
            <a:solidFill>
              <a:schemeClr val="tx1"/>
            </a:solidFill>
          </a:endParaRPr>
        </a:p>
        <a:p>
          <a:pPr marL="0" marR="0" lvl="0" indent="0" algn="l" defTabSz="622300" eaLnBrk="1" fontAlgn="auto" latinLnBrk="0" hangingPunct="1">
            <a:lnSpc>
              <a:spcPct val="90000"/>
            </a:lnSpc>
            <a:spcBef>
              <a:spcPct val="0"/>
            </a:spcBef>
            <a:spcAft>
              <a:spcPct val="35000"/>
            </a:spcAft>
            <a:buClrTx/>
            <a:buSzTx/>
            <a:buFontTx/>
            <a:buNone/>
            <a:tabLst/>
            <a:defRPr/>
          </a:pPr>
          <a:endParaRPr lang="en-US" sz="500" b="1" kern="1200" dirty="0">
            <a:solidFill>
              <a:schemeClr val="tx1"/>
            </a:solidFill>
          </a:endParaRPr>
        </a:p>
        <a:p>
          <a:pPr marL="0" marR="0" lvl="0" indent="0" algn="l" defTabSz="622300" eaLnBrk="1" fontAlgn="auto" latinLnBrk="0" hangingPunct="1">
            <a:lnSpc>
              <a:spcPct val="90000"/>
            </a:lnSpc>
            <a:spcBef>
              <a:spcPct val="0"/>
            </a:spcBef>
            <a:spcAft>
              <a:spcPct val="35000"/>
            </a:spcAft>
            <a:buClrTx/>
            <a:buSzTx/>
            <a:buFontTx/>
            <a:buNone/>
            <a:tabLst/>
            <a:defRPr/>
          </a:pPr>
          <a:endParaRPr lang="en-US" sz="500" b="1" kern="1200" dirty="0">
            <a:solidFill>
              <a:schemeClr val="tx1"/>
            </a:solidFill>
          </a:endParaRPr>
        </a:p>
        <a:p>
          <a:pPr marL="0" lvl="0" indent="0" algn="l" defTabSz="622300">
            <a:lnSpc>
              <a:spcPct val="90000"/>
            </a:lnSpc>
            <a:spcBef>
              <a:spcPct val="0"/>
            </a:spcBef>
            <a:spcAft>
              <a:spcPct val="35000"/>
            </a:spcAft>
            <a:buNone/>
          </a:pPr>
          <a:endParaRPr lang="en-US" sz="500" kern="1200" dirty="0"/>
        </a:p>
      </dsp:txBody>
      <dsp:txXfrm>
        <a:off x="88335" y="3732295"/>
        <a:ext cx="6490163" cy="16328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0CA4D-EB2D-48C7-BE31-D4A690FD5850}">
      <dsp:nvSpPr>
        <dsp:cNvPr id="0" name=""/>
        <dsp:cNvSpPr/>
      </dsp:nvSpPr>
      <dsp:spPr>
        <a:xfrm>
          <a:off x="0" y="98027"/>
          <a:ext cx="10927829" cy="1133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"Construction Industry Standard CIS 18." Standards and regulations can vary by country, and updates may have occurred since my last information update.</a:t>
          </a:r>
        </a:p>
      </dsp:txBody>
      <dsp:txXfrm>
        <a:off x="55344" y="153371"/>
        <a:ext cx="10817141" cy="1023042"/>
      </dsp:txXfrm>
    </dsp:sp>
    <dsp:sp modelId="{D3D77B62-1F49-4927-91FE-07AB6694818E}">
      <dsp:nvSpPr>
        <dsp:cNvPr id="0" name=""/>
        <dsp:cNvSpPr/>
      </dsp:nvSpPr>
      <dsp:spPr>
        <a:xfrm>
          <a:off x="0" y="1277837"/>
          <a:ext cx="10927829" cy="113373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If "CIS 18" refers to a Construction Industry Standard, it's likely a document that provides guidelines, specifications, or requirements related to construction practices, materials, or safety in a specific region or industry. To obtain detailed and accurate information about CIS 18, you should check with the relevant standards organization or construction regulatory body in the specific jurisdiction or country where it is applicable.</a:t>
          </a:r>
        </a:p>
      </dsp:txBody>
      <dsp:txXfrm>
        <a:off x="55344" y="1333181"/>
        <a:ext cx="10817141" cy="1023042"/>
      </dsp:txXfrm>
    </dsp:sp>
    <dsp:sp modelId="{CA5A36BE-7705-4A27-B090-82C2C879979B}">
      <dsp:nvSpPr>
        <dsp:cNvPr id="0" name=""/>
        <dsp:cNvSpPr/>
      </dsp:nvSpPr>
      <dsp:spPr>
        <a:xfrm>
          <a:off x="0" y="2457647"/>
          <a:ext cx="10927829" cy="11337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For instance, in Malaysia, the Construction Industry Development Board (CIDB) is actively involved in setting standards for the construction industry. If CIS 18 pertains to Malaysia, contacting CIDB or checking their official publications would be a good starting point for obtaining information about this standard.</a:t>
          </a:r>
        </a:p>
      </dsp:txBody>
      <dsp:txXfrm>
        <a:off x="55344" y="2512991"/>
        <a:ext cx="10817141" cy="10230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A892F-45B1-48AB-9403-CFD755CD95BB}">
      <dsp:nvSpPr>
        <dsp:cNvPr id="0" name=""/>
        <dsp:cNvSpPr/>
      </dsp:nvSpPr>
      <dsp:spPr>
        <a:xfrm>
          <a:off x="1551164" y="16951"/>
          <a:ext cx="1612687" cy="16126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18D1E3-E659-49F2-B327-390EEEC675DF}">
      <dsp:nvSpPr>
        <dsp:cNvPr id="0" name=""/>
        <dsp:cNvSpPr/>
      </dsp:nvSpPr>
      <dsp:spPr>
        <a:xfrm>
          <a:off x="1894851" y="360638"/>
          <a:ext cx="925312" cy="92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4CF0A4-11CF-452E-8D0E-613695D9E129}">
      <dsp:nvSpPr>
        <dsp:cNvPr id="0" name=""/>
        <dsp:cNvSpPr/>
      </dsp:nvSpPr>
      <dsp:spPr>
        <a:xfrm>
          <a:off x="1035633" y="2131951"/>
          <a:ext cx="2643750" cy="1540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 MS 1064 is a Malaysian Standard related to industrialized building systems (IBS). MS 1064, titled "Code of Practice for Precast Concrete," provides guidelines and specifications for the production, transportation, and installation of precast concrete components used in construction.</a:t>
          </a:r>
        </a:p>
      </dsp:txBody>
      <dsp:txXfrm>
        <a:off x="1035633" y="2131951"/>
        <a:ext cx="2643750" cy="1540502"/>
      </dsp:txXfrm>
    </dsp:sp>
    <dsp:sp modelId="{4C674151-8758-4C33-A79E-DC1DC3CE51BF}">
      <dsp:nvSpPr>
        <dsp:cNvPr id="0" name=""/>
        <dsp:cNvSpPr/>
      </dsp:nvSpPr>
      <dsp:spPr>
        <a:xfrm>
          <a:off x="4657570" y="16951"/>
          <a:ext cx="1612687" cy="16126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913BB4-7CF7-4EBD-9977-D9C1FDDEE4F3}">
      <dsp:nvSpPr>
        <dsp:cNvPr id="0" name=""/>
        <dsp:cNvSpPr/>
      </dsp:nvSpPr>
      <dsp:spPr>
        <a:xfrm>
          <a:off x="5001258" y="360638"/>
          <a:ext cx="925312" cy="925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B250BB-C932-4C05-A528-AD8C091E759D}">
      <dsp:nvSpPr>
        <dsp:cNvPr id="0" name=""/>
        <dsp:cNvSpPr/>
      </dsp:nvSpPr>
      <dsp:spPr>
        <a:xfrm>
          <a:off x="4142039" y="2131951"/>
          <a:ext cx="2643750" cy="1540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 Malaysian Standard (MS) system is managed by the Department of Standards Malaysia (Standards Malaysia), and these standards are developed to ensure the quality and safety of products and services in various industries, including construction.</a:t>
          </a:r>
        </a:p>
      </dsp:txBody>
      <dsp:txXfrm>
        <a:off x="4142039" y="2131951"/>
        <a:ext cx="2643750" cy="1540502"/>
      </dsp:txXfrm>
    </dsp:sp>
    <dsp:sp modelId="{447737AA-1492-4A70-9E5F-2962C479A0BF}">
      <dsp:nvSpPr>
        <dsp:cNvPr id="0" name=""/>
        <dsp:cNvSpPr/>
      </dsp:nvSpPr>
      <dsp:spPr>
        <a:xfrm>
          <a:off x="7763977" y="16951"/>
          <a:ext cx="1612687" cy="16126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55D274-0017-4D3F-ABD5-EBB08FD16526}">
      <dsp:nvSpPr>
        <dsp:cNvPr id="0" name=""/>
        <dsp:cNvSpPr/>
      </dsp:nvSpPr>
      <dsp:spPr>
        <a:xfrm>
          <a:off x="8107664" y="360638"/>
          <a:ext cx="925312" cy="925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C50D3A-3637-4301-AC4F-9569B849EAFC}">
      <dsp:nvSpPr>
        <dsp:cNvPr id="0" name=""/>
        <dsp:cNvSpPr/>
      </dsp:nvSpPr>
      <dsp:spPr>
        <a:xfrm>
          <a:off x="7248445" y="2131951"/>
          <a:ext cx="2643750" cy="1540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To get the most current and specific details about MS 1064, including any updates or revisions, I recommend checking with the official website of the Department of Standards Malaysia or contacting them directly. They can provide the latest information on Malaysian Standards and their applications in the construction industry.</a:t>
          </a:r>
        </a:p>
      </dsp:txBody>
      <dsp:txXfrm>
        <a:off x="7248445" y="2131951"/>
        <a:ext cx="2643750" cy="15405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8FCF-C84D-64DE-6A61-CFC0ABD583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030E629E-EC7F-C033-D5AE-722E41713F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3858B9C2-7545-8067-3553-685DE2A2A321}"/>
              </a:ext>
            </a:extLst>
          </p:cNvPr>
          <p:cNvSpPr>
            <a:spLocks noGrp="1"/>
          </p:cNvSpPr>
          <p:nvPr>
            <p:ph type="dt" sz="half" idx="10"/>
          </p:nvPr>
        </p:nvSpPr>
        <p:spPr/>
        <p:txBody>
          <a:bodyPr/>
          <a:lstStyle/>
          <a:p>
            <a:fld id="{5BF338B8-1633-4F28-A61E-D9400DE4E375}" type="datetimeFigureOut">
              <a:rPr lang="en-MY" smtClean="0"/>
              <a:t>23/11/2023</a:t>
            </a:fld>
            <a:endParaRPr lang="en-MY"/>
          </a:p>
        </p:txBody>
      </p:sp>
      <p:sp>
        <p:nvSpPr>
          <p:cNvPr id="5" name="Footer Placeholder 4">
            <a:extLst>
              <a:ext uri="{FF2B5EF4-FFF2-40B4-BE49-F238E27FC236}">
                <a16:creationId xmlns:a16="http://schemas.microsoft.com/office/drawing/2014/main" id="{94760093-5329-790A-CFF5-E86BEF328853}"/>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5ED60CDB-08C3-2722-1AB2-1E0079213254}"/>
              </a:ext>
            </a:extLst>
          </p:cNvPr>
          <p:cNvSpPr>
            <a:spLocks noGrp="1"/>
          </p:cNvSpPr>
          <p:nvPr>
            <p:ph type="sldNum" sz="quarter" idx="12"/>
          </p:nvPr>
        </p:nvSpPr>
        <p:spPr/>
        <p:txBody>
          <a:bodyPr/>
          <a:lstStyle/>
          <a:p>
            <a:fld id="{6769F97A-9081-4597-9D2E-CEEF8B055B66}" type="slidenum">
              <a:rPr lang="en-MY" smtClean="0"/>
              <a:t>‹#›</a:t>
            </a:fld>
            <a:endParaRPr lang="en-MY"/>
          </a:p>
        </p:txBody>
      </p:sp>
    </p:spTree>
    <p:extLst>
      <p:ext uri="{BB962C8B-B14F-4D97-AF65-F5344CB8AC3E}">
        <p14:creationId xmlns:p14="http://schemas.microsoft.com/office/powerpoint/2010/main" val="2502903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ECFD5-5D45-709B-E327-9DB12C328862}"/>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68A8FBB9-A836-A6B0-F615-E993395607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330D72E-383C-9BA4-78A2-4AC24C1D224D}"/>
              </a:ext>
            </a:extLst>
          </p:cNvPr>
          <p:cNvSpPr>
            <a:spLocks noGrp="1"/>
          </p:cNvSpPr>
          <p:nvPr>
            <p:ph type="dt" sz="half" idx="10"/>
          </p:nvPr>
        </p:nvSpPr>
        <p:spPr/>
        <p:txBody>
          <a:bodyPr/>
          <a:lstStyle/>
          <a:p>
            <a:fld id="{5BF338B8-1633-4F28-A61E-D9400DE4E375}" type="datetimeFigureOut">
              <a:rPr lang="en-MY" smtClean="0"/>
              <a:t>23/11/2023</a:t>
            </a:fld>
            <a:endParaRPr lang="en-MY"/>
          </a:p>
        </p:txBody>
      </p:sp>
      <p:sp>
        <p:nvSpPr>
          <p:cNvPr id="5" name="Footer Placeholder 4">
            <a:extLst>
              <a:ext uri="{FF2B5EF4-FFF2-40B4-BE49-F238E27FC236}">
                <a16:creationId xmlns:a16="http://schemas.microsoft.com/office/drawing/2014/main" id="{9E44FA62-7BCD-8C5E-A652-DE1E06FC87ED}"/>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AD4CF1AB-5D50-4111-9123-9F7C9E3FE0EA}"/>
              </a:ext>
            </a:extLst>
          </p:cNvPr>
          <p:cNvSpPr>
            <a:spLocks noGrp="1"/>
          </p:cNvSpPr>
          <p:nvPr>
            <p:ph type="sldNum" sz="quarter" idx="12"/>
          </p:nvPr>
        </p:nvSpPr>
        <p:spPr/>
        <p:txBody>
          <a:bodyPr/>
          <a:lstStyle/>
          <a:p>
            <a:fld id="{6769F97A-9081-4597-9D2E-CEEF8B055B66}" type="slidenum">
              <a:rPr lang="en-MY" smtClean="0"/>
              <a:t>‹#›</a:t>
            </a:fld>
            <a:endParaRPr lang="en-MY"/>
          </a:p>
        </p:txBody>
      </p:sp>
    </p:spTree>
    <p:extLst>
      <p:ext uri="{BB962C8B-B14F-4D97-AF65-F5344CB8AC3E}">
        <p14:creationId xmlns:p14="http://schemas.microsoft.com/office/powerpoint/2010/main" val="38353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FBA0E2-D917-BCB9-7B38-653A11B5B1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4F4F6C7B-1F7C-60DB-F9BE-17F94183F3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A8EA9A0-02E4-5D53-536A-F09A54FE80A7}"/>
              </a:ext>
            </a:extLst>
          </p:cNvPr>
          <p:cNvSpPr>
            <a:spLocks noGrp="1"/>
          </p:cNvSpPr>
          <p:nvPr>
            <p:ph type="dt" sz="half" idx="10"/>
          </p:nvPr>
        </p:nvSpPr>
        <p:spPr/>
        <p:txBody>
          <a:bodyPr/>
          <a:lstStyle/>
          <a:p>
            <a:fld id="{5BF338B8-1633-4F28-A61E-D9400DE4E375}" type="datetimeFigureOut">
              <a:rPr lang="en-MY" smtClean="0"/>
              <a:t>23/11/2023</a:t>
            </a:fld>
            <a:endParaRPr lang="en-MY"/>
          </a:p>
        </p:txBody>
      </p:sp>
      <p:sp>
        <p:nvSpPr>
          <p:cNvPr id="5" name="Footer Placeholder 4">
            <a:extLst>
              <a:ext uri="{FF2B5EF4-FFF2-40B4-BE49-F238E27FC236}">
                <a16:creationId xmlns:a16="http://schemas.microsoft.com/office/drawing/2014/main" id="{B63698DA-0F3B-0168-F544-500AF4B1529A}"/>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0A825CA2-F1B3-ECE4-0AC0-637B48F13C11}"/>
              </a:ext>
            </a:extLst>
          </p:cNvPr>
          <p:cNvSpPr>
            <a:spLocks noGrp="1"/>
          </p:cNvSpPr>
          <p:nvPr>
            <p:ph type="sldNum" sz="quarter" idx="12"/>
          </p:nvPr>
        </p:nvSpPr>
        <p:spPr/>
        <p:txBody>
          <a:bodyPr/>
          <a:lstStyle/>
          <a:p>
            <a:fld id="{6769F97A-9081-4597-9D2E-CEEF8B055B66}" type="slidenum">
              <a:rPr lang="en-MY" smtClean="0"/>
              <a:t>‹#›</a:t>
            </a:fld>
            <a:endParaRPr lang="en-MY"/>
          </a:p>
        </p:txBody>
      </p:sp>
    </p:spTree>
    <p:extLst>
      <p:ext uri="{BB962C8B-B14F-4D97-AF65-F5344CB8AC3E}">
        <p14:creationId xmlns:p14="http://schemas.microsoft.com/office/powerpoint/2010/main" val="418111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8283-D794-B054-70B1-996482DDD215}"/>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4AD153A7-22F1-701D-BBC4-FCC00DD069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445A53AF-0BDF-7EB6-299E-8726F296AC92}"/>
              </a:ext>
            </a:extLst>
          </p:cNvPr>
          <p:cNvSpPr>
            <a:spLocks noGrp="1"/>
          </p:cNvSpPr>
          <p:nvPr>
            <p:ph type="dt" sz="half" idx="10"/>
          </p:nvPr>
        </p:nvSpPr>
        <p:spPr/>
        <p:txBody>
          <a:bodyPr/>
          <a:lstStyle/>
          <a:p>
            <a:fld id="{5BF338B8-1633-4F28-A61E-D9400DE4E375}" type="datetimeFigureOut">
              <a:rPr lang="en-MY" smtClean="0"/>
              <a:t>23/11/2023</a:t>
            </a:fld>
            <a:endParaRPr lang="en-MY"/>
          </a:p>
        </p:txBody>
      </p:sp>
      <p:sp>
        <p:nvSpPr>
          <p:cNvPr id="5" name="Footer Placeholder 4">
            <a:extLst>
              <a:ext uri="{FF2B5EF4-FFF2-40B4-BE49-F238E27FC236}">
                <a16:creationId xmlns:a16="http://schemas.microsoft.com/office/drawing/2014/main" id="{C82F58CE-F3F5-B917-B1C4-78D52C0EC5D0}"/>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9434AAF-9D76-C214-4181-219323A6D018}"/>
              </a:ext>
            </a:extLst>
          </p:cNvPr>
          <p:cNvSpPr>
            <a:spLocks noGrp="1"/>
          </p:cNvSpPr>
          <p:nvPr>
            <p:ph type="sldNum" sz="quarter" idx="12"/>
          </p:nvPr>
        </p:nvSpPr>
        <p:spPr/>
        <p:txBody>
          <a:bodyPr/>
          <a:lstStyle/>
          <a:p>
            <a:fld id="{6769F97A-9081-4597-9D2E-CEEF8B055B66}" type="slidenum">
              <a:rPr lang="en-MY" smtClean="0"/>
              <a:t>‹#›</a:t>
            </a:fld>
            <a:endParaRPr lang="en-MY"/>
          </a:p>
        </p:txBody>
      </p:sp>
    </p:spTree>
    <p:extLst>
      <p:ext uri="{BB962C8B-B14F-4D97-AF65-F5344CB8AC3E}">
        <p14:creationId xmlns:p14="http://schemas.microsoft.com/office/powerpoint/2010/main" val="65652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BFD6-1EED-A552-2E6E-978148AF3F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01ECCAB0-B4D1-FCD7-D9FA-DA54C9936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5C1DD8-8CE1-27D1-1854-A7BE9691D87F}"/>
              </a:ext>
            </a:extLst>
          </p:cNvPr>
          <p:cNvSpPr>
            <a:spLocks noGrp="1"/>
          </p:cNvSpPr>
          <p:nvPr>
            <p:ph type="dt" sz="half" idx="10"/>
          </p:nvPr>
        </p:nvSpPr>
        <p:spPr/>
        <p:txBody>
          <a:bodyPr/>
          <a:lstStyle/>
          <a:p>
            <a:fld id="{5BF338B8-1633-4F28-A61E-D9400DE4E375}" type="datetimeFigureOut">
              <a:rPr lang="en-MY" smtClean="0"/>
              <a:t>23/11/2023</a:t>
            </a:fld>
            <a:endParaRPr lang="en-MY"/>
          </a:p>
        </p:txBody>
      </p:sp>
      <p:sp>
        <p:nvSpPr>
          <p:cNvPr id="5" name="Footer Placeholder 4">
            <a:extLst>
              <a:ext uri="{FF2B5EF4-FFF2-40B4-BE49-F238E27FC236}">
                <a16:creationId xmlns:a16="http://schemas.microsoft.com/office/drawing/2014/main" id="{123D4B75-E704-685E-7144-0E5A274261FF}"/>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F04FED92-082D-81D5-7D32-FCF30E2CF137}"/>
              </a:ext>
            </a:extLst>
          </p:cNvPr>
          <p:cNvSpPr>
            <a:spLocks noGrp="1"/>
          </p:cNvSpPr>
          <p:nvPr>
            <p:ph type="sldNum" sz="quarter" idx="12"/>
          </p:nvPr>
        </p:nvSpPr>
        <p:spPr/>
        <p:txBody>
          <a:bodyPr/>
          <a:lstStyle/>
          <a:p>
            <a:fld id="{6769F97A-9081-4597-9D2E-CEEF8B055B66}" type="slidenum">
              <a:rPr lang="en-MY" smtClean="0"/>
              <a:t>‹#›</a:t>
            </a:fld>
            <a:endParaRPr lang="en-MY"/>
          </a:p>
        </p:txBody>
      </p:sp>
    </p:spTree>
    <p:extLst>
      <p:ext uri="{BB962C8B-B14F-4D97-AF65-F5344CB8AC3E}">
        <p14:creationId xmlns:p14="http://schemas.microsoft.com/office/powerpoint/2010/main" val="300159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016A-27CD-1090-5B73-F804C2167A1F}"/>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AAD239B8-0CE3-D9E3-D392-E56818BA7F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84F6BECC-E2D7-6AFA-F9B3-AB20D90A32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C748925E-87E0-DE94-B1CE-85CFD5342F28}"/>
              </a:ext>
            </a:extLst>
          </p:cNvPr>
          <p:cNvSpPr>
            <a:spLocks noGrp="1"/>
          </p:cNvSpPr>
          <p:nvPr>
            <p:ph type="dt" sz="half" idx="10"/>
          </p:nvPr>
        </p:nvSpPr>
        <p:spPr/>
        <p:txBody>
          <a:bodyPr/>
          <a:lstStyle/>
          <a:p>
            <a:fld id="{5BF338B8-1633-4F28-A61E-D9400DE4E375}" type="datetimeFigureOut">
              <a:rPr lang="en-MY" smtClean="0"/>
              <a:t>23/11/2023</a:t>
            </a:fld>
            <a:endParaRPr lang="en-MY"/>
          </a:p>
        </p:txBody>
      </p:sp>
      <p:sp>
        <p:nvSpPr>
          <p:cNvPr id="6" name="Footer Placeholder 5">
            <a:extLst>
              <a:ext uri="{FF2B5EF4-FFF2-40B4-BE49-F238E27FC236}">
                <a16:creationId xmlns:a16="http://schemas.microsoft.com/office/drawing/2014/main" id="{ECD08C9F-5485-EBAE-BAC2-3B7A2B85C48D}"/>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A49BBEC9-21CE-3C91-2180-9D690C501B35}"/>
              </a:ext>
            </a:extLst>
          </p:cNvPr>
          <p:cNvSpPr>
            <a:spLocks noGrp="1"/>
          </p:cNvSpPr>
          <p:nvPr>
            <p:ph type="sldNum" sz="quarter" idx="12"/>
          </p:nvPr>
        </p:nvSpPr>
        <p:spPr/>
        <p:txBody>
          <a:bodyPr/>
          <a:lstStyle/>
          <a:p>
            <a:fld id="{6769F97A-9081-4597-9D2E-CEEF8B055B66}" type="slidenum">
              <a:rPr lang="en-MY" smtClean="0"/>
              <a:t>‹#›</a:t>
            </a:fld>
            <a:endParaRPr lang="en-MY"/>
          </a:p>
        </p:txBody>
      </p:sp>
    </p:spTree>
    <p:extLst>
      <p:ext uri="{BB962C8B-B14F-4D97-AF65-F5344CB8AC3E}">
        <p14:creationId xmlns:p14="http://schemas.microsoft.com/office/powerpoint/2010/main" val="132713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BBF23-DDC8-3048-9695-4E5673E2E2FA}"/>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255D670A-E063-60E6-5567-E018F482F6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27E40-2E4A-C2C9-EF78-8D3E6305D6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3F82E5F8-DB98-5CAB-775F-B665038CFB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843A50-D151-BC69-1050-0D3195F2F1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040A57C6-0CB7-FA1C-5288-959D0CF358FE}"/>
              </a:ext>
            </a:extLst>
          </p:cNvPr>
          <p:cNvSpPr>
            <a:spLocks noGrp="1"/>
          </p:cNvSpPr>
          <p:nvPr>
            <p:ph type="dt" sz="half" idx="10"/>
          </p:nvPr>
        </p:nvSpPr>
        <p:spPr/>
        <p:txBody>
          <a:bodyPr/>
          <a:lstStyle/>
          <a:p>
            <a:fld id="{5BF338B8-1633-4F28-A61E-D9400DE4E375}" type="datetimeFigureOut">
              <a:rPr lang="en-MY" smtClean="0"/>
              <a:t>23/11/2023</a:t>
            </a:fld>
            <a:endParaRPr lang="en-MY"/>
          </a:p>
        </p:txBody>
      </p:sp>
      <p:sp>
        <p:nvSpPr>
          <p:cNvPr id="8" name="Footer Placeholder 7">
            <a:extLst>
              <a:ext uri="{FF2B5EF4-FFF2-40B4-BE49-F238E27FC236}">
                <a16:creationId xmlns:a16="http://schemas.microsoft.com/office/drawing/2014/main" id="{4557139B-DEA4-F0A8-4187-741DA5B3EDDA}"/>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6BC9BB8B-9D50-EF6E-FC36-DC3A04162D24}"/>
              </a:ext>
            </a:extLst>
          </p:cNvPr>
          <p:cNvSpPr>
            <a:spLocks noGrp="1"/>
          </p:cNvSpPr>
          <p:nvPr>
            <p:ph type="sldNum" sz="quarter" idx="12"/>
          </p:nvPr>
        </p:nvSpPr>
        <p:spPr/>
        <p:txBody>
          <a:bodyPr/>
          <a:lstStyle/>
          <a:p>
            <a:fld id="{6769F97A-9081-4597-9D2E-CEEF8B055B66}" type="slidenum">
              <a:rPr lang="en-MY" smtClean="0"/>
              <a:t>‹#›</a:t>
            </a:fld>
            <a:endParaRPr lang="en-MY"/>
          </a:p>
        </p:txBody>
      </p:sp>
    </p:spTree>
    <p:extLst>
      <p:ext uri="{BB962C8B-B14F-4D97-AF65-F5344CB8AC3E}">
        <p14:creationId xmlns:p14="http://schemas.microsoft.com/office/powerpoint/2010/main" val="354745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9C79-56BC-98A6-E41B-501459013A8B}"/>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DBFC0CD1-03A8-B969-DD3C-4152B5D3652D}"/>
              </a:ext>
            </a:extLst>
          </p:cNvPr>
          <p:cNvSpPr>
            <a:spLocks noGrp="1"/>
          </p:cNvSpPr>
          <p:nvPr>
            <p:ph type="dt" sz="half" idx="10"/>
          </p:nvPr>
        </p:nvSpPr>
        <p:spPr/>
        <p:txBody>
          <a:bodyPr/>
          <a:lstStyle/>
          <a:p>
            <a:fld id="{5BF338B8-1633-4F28-A61E-D9400DE4E375}" type="datetimeFigureOut">
              <a:rPr lang="en-MY" smtClean="0"/>
              <a:t>23/11/2023</a:t>
            </a:fld>
            <a:endParaRPr lang="en-MY"/>
          </a:p>
        </p:txBody>
      </p:sp>
      <p:sp>
        <p:nvSpPr>
          <p:cNvPr id="4" name="Footer Placeholder 3">
            <a:extLst>
              <a:ext uri="{FF2B5EF4-FFF2-40B4-BE49-F238E27FC236}">
                <a16:creationId xmlns:a16="http://schemas.microsoft.com/office/drawing/2014/main" id="{37C606F5-7226-FD1F-0398-4067004249F9}"/>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91F8FD9D-204F-C4E4-EE9A-3C5E341024F8}"/>
              </a:ext>
            </a:extLst>
          </p:cNvPr>
          <p:cNvSpPr>
            <a:spLocks noGrp="1"/>
          </p:cNvSpPr>
          <p:nvPr>
            <p:ph type="sldNum" sz="quarter" idx="12"/>
          </p:nvPr>
        </p:nvSpPr>
        <p:spPr/>
        <p:txBody>
          <a:bodyPr/>
          <a:lstStyle/>
          <a:p>
            <a:fld id="{6769F97A-9081-4597-9D2E-CEEF8B055B66}" type="slidenum">
              <a:rPr lang="en-MY" smtClean="0"/>
              <a:t>‹#›</a:t>
            </a:fld>
            <a:endParaRPr lang="en-MY"/>
          </a:p>
        </p:txBody>
      </p:sp>
    </p:spTree>
    <p:extLst>
      <p:ext uri="{BB962C8B-B14F-4D97-AF65-F5344CB8AC3E}">
        <p14:creationId xmlns:p14="http://schemas.microsoft.com/office/powerpoint/2010/main" val="272730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355C92-1780-6495-A10A-4864928126EA}"/>
              </a:ext>
            </a:extLst>
          </p:cNvPr>
          <p:cNvSpPr>
            <a:spLocks noGrp="1"/>
          </p:cNvSpPr>
          <p:nvPr>
            <p:ph type="dt" sz="half" idx="10"/>
          </p:nvPr>
        </p:nvSpPr>
        <p:spPr/>
        <p:txBody>
          <a:bodyPr/>
          <a:lstStyle/>
          <a:p>
            <a:fld id="{5BF338B8-1633-4F28-A61E-D9400DE4E375}" type="datetimeFigureOut">
              <a:rPr lang="en-MY" smtClean="0"/>
              <a:t>23/11/2023</a:t>
            </a:fld>
            <a:endParaRPr lang="en-MY"/>
          </a:p>
        </p:txBody>
      </p:sp>
      <p:sp>
        <p:nvSpPr>
          <p:cNvPr id="3" name="Footer Placeholder 2">
            <a:extLst>
              <a:ext uri="{FF2B5EF4-FFF2-40B4-BE49-F238E27FC236}">
                <a16:creationId xmlns:a16="http://schemas.microsoft.com/office/drawing/2014/main" id="{02B2E84A-B916-49AA-DBB4-EC4ABA5AE1B0}"/>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1F0806A6-9AF6-0DE2-3CF3-25932C67A1C8}"/>
              </a:ext>
            </a:extLst>
          </p:cNvPr>
          <p:cNvSpPr>
            <a:spLocks noGrp="1"/>
          </p:cNvSpPr>
          <p:nvPr>
            <p:ph type="sldNum" sz="quarter" idx="12"/>
          </p:nvPr>
        </p:nvSpPr>
        <p:spPr/>
        <p:txBody>
          <a:bodyPr/>
          <a:lstStyle/>
          <a:p>
            <a:fld id="{6769F97A-9081-4597-9D2E-CEEF8B055B66}" type="slidenum">
              <a:rPr lang="en-MY" smtClean="0"/>
              <a:t>‹#›</a:t>
            </a:fld>
            <a:endParaRPr lang="en-MY"/>
          </a:p>
        </p:txBody>
      </p:sp>
    </p:spTree>
    <p:extLst>
      <p:ext uri="{BB962C8B-B14F-4D97-AF65-F5344CB8AC3E}">
        <p14:creationId xmlns:p14="http://schemas.microsoft.com/office/powerpoint/2010/main" val="130860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0EE8C-7BB3-6F81-E63A-0A75EE236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D4D8C288-CEB3-864C-10B0-75A7614209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1A8A2FFB-C780-B104-01B2-A92CBFAEB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B46748-DD21-7D98-8202-A5338CC9838C}"/>
              </a:ext>
            </a:extLst>
          </p:cNvPr>
          <p:cNvSpPr>
            <a:spLocks noGrp="1"/>
          </p:cNvSpPr>
          <p:nvPr>
            <p:ph type="dt" sz="half" idx="10"/>
          </p:nvPr>
        </p:nvSpPr>
        <p:spPr/>
        <p:txBody>
          <a:bodyPr/>
          <a:lstStyle/>
          <a:p>
            <a:fld id="{5BF338B8-1633-4F28-A61E-D9400DE4E375}" type="datetimeFigureOut">
              <a:rPr lang="en-MY" smtClean="0"/>
              <a:t>23/11/2023</a:t>
            </a:fld>
            <a:endParaRPr lang="en-MY"/>
          </a:p>
        </p:txBody>
      </p:sp>
      <p:sp>
        <p:nvSpPr>
          <p:cNvPr id="6" name="Footer Placeholder 5">
            <a:extLst>
              <a:ext uri="{FF2B5EF4-FFF2-40B4-BE49-F238E27FC236}">
                <a16:creationId xmlns:a16="http://schemas.microsoft.com/office/drawing/2014/main" id="{941D4DC4-4165-6A6A-0426-2AEB4FB57517}"/>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D28F1CD5-8F14-8807-F28B-5F2AFBDF5BB3}"/>
              </a:ext>
            </a:extLst>
          </p:cNvPr>
          <p:cNvSpPr>
            <a:spLocks noGrp="1"/>
          </p:cNvSpPr>
          <p:nvPr>
            <p:ph type="sldNum" sz="quarter" idx="12"/>
          </p:nvPr>
        </p:nvSpPr>
        <p:spPr/>
        <p:txBody>
          <a:bodyPr/>
          <a:lstStyle/>
          <a:p>
            <a:fld id="{6769F97A-9081-4597-9D2E-CEEF8B055B66}" type="slidenum">
              <a:rPr lang="en-MY" smtClean="0"/>
              <a:t>‹#›</a:t>
            </a:fld>
            <a:endParaRPr lang="en-MY"/>
          </a:p>
        </p:txBody>
      </p:sp>
    </p:spTree>
    <p:extLst>
      <p:ext uri="{BB962C8B-B14F-4D97-AF65-F5344CB8AC3E}">
        <p14:creationId xmlns:p14="http://schemas.microsoft.com/office/powerpoint/2010/main" val="1316145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50103-FDCE-1B44-C0DF-BD23B01176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021CC1FE-0D82-872F-97C8-56F285A7BB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B29FE022-1709-37EF-688D-313F3089CA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A3E994-2372-D9B9-F661-EAAAB600A7DA}"/>
              </a:ext>
            </a:extLst>
          </p:cNvPr>
          <p:cNvSpPr>
            <a:spLocks noGrp="1"/>
          </p:cNvSpPr>
          <p:nvPr>
            <p:ph type="dt" sz="half" idx="10"/>
          </p:nvPr>
        </p:nvSpPr>
        <p:spPr/>
        <p:txBody>
          <a:bodyPr/>
          <a:lstStyle/>
          <a:p>
            <a:fld id="{5BF338B8-1633-4F28-A61E-D9400DE4E375}" type="datetimeFigureOut">
              <a:rPr lang="en-MY" smtClean="0"/>
              <a:t>23/11/2023</a:t>
            </a:fld>
            <a:endParaRPr lang="en-MY"/>
          </a:p>
        </p:txBody>
      </p:sp>
      <p:sp>
        <p:nvSpPr>
          <p:cNvPr id="6" name="Footer Placeholder 5">
            <a:extLst>
              <a:ext uri="{FF2B5EF4-FFF2-40B4-BE49-F238E27FC236}">
                <a16:creationId xmlns:a16="http://schemas.microsoft.com/office/drawing/2014/main" id="{D3A15487-F459-BDC4-87E4-5D77C8EA4F36}"/>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314AE415-4DFF-EEE3-B74B-31E42C284550}"/>
              </a:ext>
            </a:extLst>
          </p:cNvPr>
          <p:cNvSpPr>
            <a:spLocks noGrp="1"/>
          </p:cNvSpPr>
          <p:nvPr>
            <p:ph type="sldNum" sz="quarter" idx="12"/>
          </p:nvPr>
        </p:nvSpPr>
        <p:spPr/>
        <p:txBody>
          <a:bodyPr/>
          <a:lstStyle/>
          <a:p>
            <a:fld id="{6769F97A-9081-4597-9D2E-CEEF8B055B66}" type="slidenum">
              <a:rPr lang="en-MY" smtClean="0"/>
              <a:t>‹#›</a:t>
            </a:fld>
            <a:endParaRPr lang="en-MY"/>
          </a:p>
        </p:txBody>
      </p:sp>
    </p:spTree>
    <p:extLst>
      <p:ext uri="{BB962C8B-B14F-4D97-AF65-F5344CB8AC3E}">
        <p14:creationId xmlns:p14="http://schemas.microsoft.com/office/powerpoint/2010/main" val="256941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1B01B0-DD7E-64E5-EA18-1B2172F423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58FACA0D-EDFB-076B-CFEF-0BECE0567F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0DE8F73F-6059-F8AE-C5DD-422AA7CB76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338B8-1633-4F28-A61E-D9400DE4E375}" type="datetimeFigureOut">
              <a:rPr lang="en-MY" smtClean="0"/>
              <a:t>23/11/2023</a:t>
            </a:fld>
            <a:endParaRPr lang="en-MY"/>
          </a:p>
        </p:txBody>
      </p:sp>
      <p:sp>
        <p:nvSpPr>
          <p:cNvPr id="5" name="Footer Placeholder 4">
            <a:extLst>
              <a:ext uri="{FF2B5EF4-FFF2-40B4-BE49-F238E27FC236}">
                <a16:creationId xmlns:a16="http://schemas.microsoft.com/office/drawing/2014/main" id="{DEADF9BA-878F-A2F0-70B3-D675D5A3E0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B8454EA4-AF2F-7699-342F-80C3BFD43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9F97A-9081-4597-9D2E-CEEF8B055B66}" type="slidenum">
              <a:rPr lang="en-MY" smtClean="0"/>
              <a:t>‹#›</a:t>
            </a:fld>
            <a:endParaRPr lang="en-MY"/>
          </a:p>
        </p:txBody>
      </p:sp>
    </p:spTree>
    <p:extLst>
      <p:ext uri="{BB962C8B-B14F-4D97-AF65-F5344CB8AC3E}">
        <p14:creationId xmlns:p14="http://schemas.microsoft.com/office/powerpoint/2010/main" val="2754541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95209C-2ECB-770A-0BCF-1A7847B389F2}"/>
              </a:ext>
            </a:extLst>
          </p:cNvPr>
          <p:cNvPicPr>
            <a:picLocks noChangeAspect="1"/>
          </p:cNvPicPr>
          <p:nvPr/>
        </p:nvPicPr>
        <p:blipFill rotWithShape="1">
          <a:blip r:embed="rId2"/>
          <a:srcRect l="6236"/>
          <a:stretch/>
        </p:blipFill>
        <p:spPr>
          <a:xfrm>
            <a:off x="2522358" y="10"/>
            <a:ext cx="9669642" cy="6857990"/>
          </a:xfrm>
          <a:prstGeom prst="rect">
            <a:avLst/>
          </a:prstGeom>
        </p:spPr>
      </p:pic>
      <p:sp>
        <p:nvSpPr>
          <p:cNvPr id="20" name="Rectangle 19">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343B48-FCC6-0D64-C846-BAB412A828A5}"/>
              </a:ext>
            </a:extLst>
          </p:cNvPr>
          <p:cNvSpPr>
            <a:spLocks noGrp="1"/>
          </p:cNvSpPr>
          <p:nvPr>
            <p:ph type="ctrTitle"/>
          </p:nvPr>
        </p:nvSpPr>
        <p:spPr>
          <a:xfrm>
            <a:off x="952228" y="743447"/>
            <a:ext cx="3973385" cy="3692028"/>
          </a:xfrm>
          <a:noFill/>
        </p:spPr>
        <p:txBody>
          <a:bodyPr>
            <a:normAutofit/>
          </a:bodyPr>
          <a:lstStyle/>
          <a:p>
            <a:pPr algn="l"/>
            <a:r>
              <a:rPr lang="en-US" sz="4800" b="1" dirty="0" err="1"/>
              <a:t>Industrialised</a:t>
            </a:r>
            <a:r>
              <a:rPr lang="en-US" sz="4800" b="1" dirty="0"/>
              <a:t> Building System as Sustainable Construction in Malaysia</a:t>
            </a:r>
            <a:endParaRPr lang="en-MY" sz="4800" b="1" dirty="0"/>
          </a:p>
        </p:txBody>
      </p:sp>
    </p:spTree>
    <p:extLst>
      <p:ext uri="{BB962C8B-B14F-4D97-AF65-F5344CB8AC3E}">
        <p14:creationId xmlns:p14="http://schemas.microsoft.com/office/powerpoint/2010/main" val="2012689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8F234-9E0A-4EEC-0920-00FD88FD331F}"/>
              </a:ext>
            </a:extLst>
          </p:cNvPr>
          <p:cNvSpPr>
            <a:spLocks noGrp="1"/>
          </p:cNvSpPr>
          <p:nvPr>
            <p:ph type="title"/>
          </p:nvPr>
        </p:nvSpPr>
        <p:spPr>
          <a:xfrm>
            <a:off x="466722" y="586855"/>
            <a:ext cx="3201366" cy="3387497"/>
          </a:xfrm>
        </p:spPr>
        <p:txBody>
          <a:bodyPr anchor="b">
            <a:normAutofit/>
          </a:bodyPr>
          <a:lstStyle/>
          <a:p>
            <a:pPr algn="r"/>
            <a:r>
              <a:rPr lang="en-US" sz="28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Comparison between IBS construction method with Conventional construction method</a:t>
            </a:r>
            <a:br>
              <a:rPr lang="en-MY" sz="28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MY" sz="2800">
              <a:solidFill>
                <a:srgbClr val="FFFFFF"/>
              </a:solidFill>
            </a:endParaRPr>
          </a:p>
        </p:txBody>
      </p:sp>
      <p:sp>
        <p:nvSpPr>
          <p:cNvPr id="3" name="Content Placeholder 2">
            <a:extLst>
              <a:ext uri="{FF2B5EF4-FFF2-40B4-BE49-F238E27FC236}">
                <a16:creationId xmlns:a16="http://schemas.microsoft.com/office/drawing/2014/main" id="{1DEF6A63-E28C-0AE3-A0A8-7E4C1147062A}"/>
              </a:ext>
            </a:extLst>
          </p:cNvPr>
          <p:cNvSpPr>
            <a:spLocks noGrp="1"/>
          </p:cNvSpPr>
          <p:nvPr>
            <p:ph idx="1"/>
          </p:nvPr>
        </p:nvSpPr>
        <p:spPr>
          <a:xfrm>
            <a:off x="4810259" y="649480"/>
            <a:ext cx="6555347" cy="5546047"/>
          </a:xfrm>
        </p:spPr>
        <p:txBody>
          <a:bodyPr anchor="ctr">
            <a:normAutofit/>
          </a:bodyPr>
          <a:lstStyle/>
          <a:p>
            <a:pPr marL="0" indent="0">
              <a:buNone/>
            </a:pPr>
            <a:endParaRPr lang="en-US" sz="2000"/>
          </a:p>
          <a:p>
            <a:pPr marL="0" indent="0">
              <a:buNone/>
            </a:pPr>
            <a:r>
              <a:rPr lang="en-MY" sz="2000" kern="0">
                <a:effectLst/>
                <a:latin typeface="Segoe UI" panose="020B0502040204020203" pitchFamily="34" charset="0"/>
                <a:ea typeface="Times New Roman" panose="02020603050405020304" pitchFamily="18" charset="0"/>
                <a:cs typeface="Times New Roman" panose="02020603050405020304" pitchFamily="18" charset="0"/>
              </a:rPr>
              <a:t>In summary, IBS offers advantages in terms of speed, quality control, and environmental impact but may involve higher initial setup costs. Conventional construction, while often more familiar, may be more time-consuming and subject to greater on-site risks. The choice between the two methods depends on project-specific factors and goals.</a:t>
            </a:r>
            <a:endParaRPr lang="en-MY" sz="20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MY" sz="2000"/>
          </a:p>
        </p:txBody>
      </p:sp>
    </p:spTree>
    <p:extLst>
      <p:ext uri="{BB962C8B-B14F-4D97-AF65-F5344CB8AC3E}">
        <p14:creationId xmlns:p14="http://schemas.microsoft.com/office/powerpoint/2010/main" val="3165749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B8F234-9E0A-4EEC-0920-00FD88FD331F}"/>
              </a:ext>
            </a:extLst>
          </p:cNvPr>
          <p:cNvSpPr>
            <a:spLocks noGrp="1"/>
          </p:cNvSpPr>
          <p:nvPr>
            <p:ph type="title"/>
          </p:nvPr>
        </p:nvSpPr>
        <p:spPr>
          <a:xfrm>
            <a:off x="640080" y="1243013"/>
            <a:ext cx="3855720" cy="4371974"/>
          </a:xfrm>
        </p:spPr>
        <p:txBody>
          <a:bodyPr>
            <a:normAutofit/>
          </a:bodyPr>
          <a:lstStyle/>
          <a:p>
            <a:r>
              <a:rPr lang="en-US" sz="36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Benefits of IBS Construction </a:t>
            </a:r>
            <a:br>
              <a:rPr lang="en-MY" sz="36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endParaRPr lang="en-MY" sz="3600">
              <a:solidFill>
                <a:schemeClr val="tx2"/>
              </a:solidFill>
            </a:endParaRPr>
          </a:p>
        </p:txBody>
      </p:sp>
      <p:sp>
        <p:nvSpPr>
          <p:cNvPr id="3" name="Content Placeholder 2">
            <a:extLst>
              <a:ext uri="{FF2B5EF4-FFF2-40B4-BE49-F238E27FC236}">
                <a16:creationId xmlns:a16="http://schemas.microsoft.com/office/drawing/2014/main" id="{1DEF6A63-E28C-0AE3-A0A8-7E4C1147062A}"/>
              </a:ext>
            </a:extLst>
          </p:cNvPr>
          <p:cNvSpPr>
            <a:spLocks noGrp="1"/>
          </p:cNvSpPr>
          <p:nvPr>
            <p:ph idx="1"/>
          </p:nvPr>
        </p:nvSpPr>
        <p:spPr>
          <a:xfrm>
            <a:off x="6172200" y="804671"/>
            <a:ext cx="5221224" cy="5734151"/>
          </a:xfrm>
        </p:spPr>
        <p:txBody>
          <a:bodyPr anchor="ctr">
            <a:normAutofit/>
          </a:bodyPr>
          <a:lstStyle/>
          <a:p>
            <a:pPr marL="0" indent="0">
              <a:buNone/>
            </a:pPr>
            <a:r>
              <a:rPr lang="en-US" sz="1600" dirty="0">
                <a:solidFill>
                  <a:schemeClr val="tx2"/>
                </a:solidFill>
              </a:rPr>
              <a:t>The use of Industrialized Building Systems (IBS) in construction offers several benefits:</a:t>
            </a:r>
          </a:p>
          <a:p>
            <a:pPr marL="0" indent="0">
              <a:buNone/>
            </a:pPr>
            <a:r>
              <a:rPr lang="en-US" sz="1600" u="sng" dirty="0">
                <a:solidFill>
                  <a:schemeClr val="tx2"/>
                </a:solidFill>
              </a:rPr>
              <a:t>1.Speed of Construction:</a:t>
            </a:r>
          </a:p>
          <a:p>
            <a:pPr marL="0" indent="0">
              <a:buNone/>
            </a:pPr>
            <a:r>
              <a:rPr lang="en-US" sz="1600" dirty="0">
                <a:solidFill>
                  <a:schemeClr val="tx2"/>
                </a:solidFill>
              </a:rPr>
              <a:t>•IBS allows for faster construction timelines due to the simultaneous on-site and off-site activities. This can lead to quicker project completion and reduced construction durations.</a:t>
            </a:r>
          </a:p>
          <a:p>
            <a:pPr marL="0" indent="0">
              <a:buNone/>
            </a:pPr>
            <a:r>
              <a:rPr lang="en-US" sz="1600" u="sng" dirty="0">
                <a:solidFill>
                  <a:schemeClr val="tx2"/>
                </a:solidFill>
              </a:rPr>
              <a:t>2.Improved Quality Control:</a:t>
            </a:r>
          </a:p>
          <a:p>
            <a:pPr marL="0" indent="0">
              <a:buNone/>
            </a:pPr>
            <a:r>
              <a:rPr lang="en-US" sz="1600" dirty="0">
                <a:solidFill>
                  <a:schemeClr val="tx2"/>
                </a:solidFill>
              </a:rPr>
              <a:t>•The controlled manufacturing environment in IBS ensures consistency and precision in the production of building components. This results in higher quality structures with fewer defects.</a:t>
            </a:r>
          </a:p>
          <a:p>
            <a:pPr marL="0" indent="0">
              <a:buNone/>
            </a:pPr>
            <a:r>
              <a:rPr lang="en-US" sz="1600" u="sng" dirty="0">
                <a:solidFill>
                  <a:schemeClr val="tx2"/>
                </a:solidFill>
              </a:rPr>
              <a:t>3.Cost Savings:</a:t>
            </a:r>
          </a:p>
          <a:p>
            <a:pPr marL="0" indent="0">
              <a:buNone/>
            </a:pPr>
            <a:r>
              <a:rPr lang="en-US" sz="1600" dirty="0">
                <a:solidFill>
                  <a:schemeClr val="tx2"/>
                </a:solidFill>
              </a:rPr>
              <a:t>•While there may be initial setup costs for IBS factories, overall cost savings can be realized through reduced on-site labor requirements, shorter construction periods, and minimized material wastage.</a:t>
            </a:r>
          </a:p>
          <a:p>
            <a:pPr marL="0" indent="0">
              <a:buNone/>
            </a:pPr>
            <a:r>
              <a:rPr lang="en-US" sz="1600" u="sng" dirty="0">
                <a:solidFill>
                  <a:schemeClr val="tx2"/>
                </a:solidFill>
              </a:rPr>
              <a:t>4.Reduced Dependency on Skilled Labor:</a:t>
            </a:r>
          </a:p>
          <a:p>
            <a:pPr marL="0" indent="0">
              <a:buNone/>
            </a:pPr>
            <a:r>
              <a:rPr lang="en-US" sz="1600" dirty="0">
                <a:solidFill>
                  <a:schemeClr val="tx2"/>
                </a:solidFill>
              </a:rPr>
              <a:t>•IBS minimizes the need for extensive on-site skilled labor, addressing issues related to labor shortages and skill gaps in the construction industry.</a:t>
            </a:r>
          </a:p>
          <a:p>
            <a:pPr marL="0" indent="0">
              <a:buNone/>
            </a:pPr>
            <a:endParaRPr lang="en-MY" sz="1500" dirty="0">
              <a:solidFill>
                <a:schemeClr val="tx2"/>
              </a:solidFill>
            </a:endParaRPr>
          </a:p>
        </p:txBody>
      </p:sp>
    </p:spTree>
    <p:extLst>
      <p:ext uri="{BB962C8B-B14F-4D97-AF65-F5344CB8AC3E}">
        <p14:creationId xmlns:p14="http://schemas.microsoft.com/office/powerpoint/2010/main" val="1390902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6B8F234-9E0A-4EEC-0920-00FD88FD331F}"/>
              </a:ext>
            </a:extLst>
          </p:cNvPr>
          <p:cNvSpPr>
            <a:spLocks noGrp="1"/>
          </p:cNvSpPr>
          <p:nvPr>
            <p:ph type="title"/>
          </p:nvPr>
        </p:nvSpPr>
        <p:spPr>
          <a:xfrm>
            <a:off x="804672" y="1243013"/>
            <a:ext cx="3855720" cy="4371974"/>
          </a:xfrm>
        </p:spPr>
        <p:txBody>
          <a:bodyPr>
            <a:normAutofit/>
          </a:bodyPr>
          <a:lstStyle/>
          <a:p>
            <a:r>
              <a:rPr lang="en-US" sz="36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Benefits of IBS Construction </a:t>
            </a:r>
            <a:br>
              <a:rPr lang="en-MY" sz="36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endParaRPr lang="en-MY" sz="3600">
              <a:solidFill>
                <a:schemeClr val="tx2"/>
              </a:solidFill>
            </a:endParaRPr>
          </a:p>
        </p:txBody>
      </p:sp>
      <p:grpSp>
        <p:nvGrpSpPr>
          <p:cNvPr id="25" name="Group 24">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26" name="Freeform: Shape 25">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1DEF6A63-E28C-0AE3-A0A8-7E4C1147062A}"/>
              </a:ext>
            </a:extLst>
          </p:cNvPr>
          <p:cNvSpPr>
            <a:spLocks noGrp="1"/>
          </p:cNvSpPr>
          <p:nvPr>
            <p:ph idx="1"/>
          </p:nvPr>
        </p:nvSpPr>
        <p:spPr>
          <a:xfrm>
            <a:off x="6632812" y="1032987"/>
            <a:ext cx="4919108" cy="4792027"/>
          </a:xfrm>
        </p:spPr>
        <p:txBody>
          <a:bodyPr anchor="ctr">
            <a:normAutofit/>
          </a:bodyPr>
          <a:lstStyle/>
          <a:p>
            <a:pPr marL="0" indent="0">
              <a:buNone/>
            </a:pPr>
            <a:r>
              <a:rPr lang="en-US" sz="1400" u="sng">
                <a:solidFill>
                  <a:schemeClr val="tx2"/>
                </a:solidFill>
              </a:rPr>
              <a:t>5.Environmental Sustainability:</a:t>
            </a:r>
          </a:p>
          <a:p>
            <a:pPr marL="0" indent="0">
              <a:buNone/>
            </a:pPr>
            <a:r>
              <a:rPr lang="en-US" sz="1400">
                <a:solidFill>
                  <a:schemeClr val="tx2"/>
                </a:solidFill>
              </a:rPr>
              <a:t>•IBS promotes sustainability by optimizing material usage, minimizing waste, and reducing the environmental impact associated with traditional construction methods.</a:t>
            </a:r>
            <a:endParaRPr lang="en-US" sz="1400" u="sng">
              <a:solidFill>
                <a:schemeClr val="tx2"/>
              </a:solidFill>
            </a:endParaRPr>
          </a:p>
          <a:p>
            <a:pPr marL="0" indent="0">
              <a:buNone/>
            </a:pPr>
            <a:r>
              <a:rPr lang="en-US" sz="1400" u="sng">
                <a:solidFill>
                  <a:schemeClr val="tx2"/>
                </a:solidFill>
              </a:rPr>
              <a:t>6.Flexibility and Design Innovation:</a:t>
            </a:r>
          </a:p>
          <a:p>
            <a:pPr marL="0" indent="0">
              <a:buNone/>
            </a:pPr>
            <a:r>
              <a:rPr lang="en-US" sz="1400">
                <a:solidFill>
                  <a:schemeClr val="tx2"/>
                </a:solidFill>
              </a:rPr>
              <a:t>•IBS allows for flexible and innovative designs. Components can be customized to meet specific project requirements, contributing to architectural creativity.</a:t>
            </a:r>
          </a:p>
          <a:p>
            <a:pPr marL="0" indent="0">
              <a:buNone/>
            </a:pPr>
            <a:r>
              <a:rPr lang="en-US" sz="1400" u="sng">
                <a:solidFill>
                  <a:schemeClr val="tx2"/>
                </a:solidFill>
              </a:rPr>
              <a:t>7.Enhanced Safety:</a:t>
            </a:r>
          </a:p>
          <a:p>
            <a:pPr marL="0" indent="0">
              <a:buNone/>
            </a:pPr>
            <a:r>
              <a:rPr lang="en-US" sz="1400">
                <a:solidFill>
                  <a:schemeClr val="tx2"/>
                </a:solidFill>
              </a:rPr>
              <a:t>•As a significant portion of construction activities takes place off-site in a controlled environment, IBS can reduce on-site safety risks associated with traditional construction.</a:t>
            </a:r>
          </a:p>
          <a:p>
            <a:pPr marL="0" indent="0">
              <a:buNone/>
            </a:pPr>
            <a:r>
              <a:rPr lang="en-US" sz="1400" u="sng">
                <a:solidFill>
                  <a:schemeClr val="tx2"/>
                </a:solidFill>
              </a:rPr>
              <a:t>8.Minimized Disruption to Surrounding Areas:</a:t>
            </a:r>
          </a:p>
          <a:p>
            <a:pPr marL="0" indent="0">
              <a:buNone/>
            </a:pPr>
            <a:r>
              <a:rPr lang="en-US" sz="1400">
                <a:solidFill>
                  <a:schemeClr val="tx2"/>
                </a:solidFill>
              </a:rPr>
              <a:t>•With reduced on-site activities, IBS construction minimizes disruption to the surrounding environment and communities. This is particularly beneficial in densely populated areas.</a:t>
            </a:r>
          </a:p>
          <a:p>
            <a:pPr marL="0" indent="0">
              <a:buNone/>
            </a:pPr>
            <a:endParaRPr lang="en-MY" sz="1400">
              <a:solidFill>
                <a:schemeClr val="tx2"/>
              </a:solidFill>
            </a:endParaRPr>
          </a:p>
        </p:txBody>
      </p:sp>
    </p:spTree>
    <p:extLst>
      <p:ext uri="{BB962C8B-B14F-4D97-AF65-F5344CB8AC3E}">
        <p14:creationId xmlns:p14="http://schemas.microsoft.com/office/powerpoint/2010/main" val="2865802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8F234-9E0A-4EEC-0920-00FD88FD331F}"/>
              </a:ext>
            </a:extLst>
          </p:cNvPr>
          <p:cNvSpPr>
            <a:spLocks noGrp="1"/>
          </p:cNvSpPr>
          <p:nvPr>
            <p:ph type="title"/>
          </p:nvPr>
        </p:nvSpPr>
        <p:spPr>
          <a:xfrm>
            <a:off x="6094105" y="802955"/>
            <a:ext cx="4977976" cy="1454051"/>
          </a:xfrm>
        </p:spPr>
        <p:txBody>
          <a:bodyPr>
            <a:normAutofit/>
          </a:bodyPr>
          <a:lstStyle/>
          <a:p>
            <a:r>
              <a:rPr lang="en-US" sz="33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Benefits of IBS Construction </a:t>
            </a:r>
            <a:br>
              <a:rPr lang="en-MY" sz="33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endParaRPr lang="en-MY" sz="3300">
              <a:solidFill>
                <a:schemeClr val="tx2"/>
              </a:solidFill>
            </a:endParaRPr>
          </a:p>
        </p:txBody>
      </p:sp>
      <p:sp>
        <p:nvSpPr>
          <p:cNvPr id="3" name="Content Placeholder 2">
            <a:extLst>
              <a:ext uri="{FF2B5EF4-FFF2-40B4-BE49-F238E27FC236}">
                <a16:creationId xmlns:a16="http://schemas.microsoft.com/office/drawing/2014/main" id="{1DEF6A63-E28C-0AE3-A0A8-7E4C1147062A}"/>
              </a:ext>
            </a:extLst>
          </p:cNvPr>
          <p:cNvSpPr>
            <a:spLocks noGrp="1"/>
          </p:cNvSpPr>
          <p:nvPr>
            <p:ph idx="1"/>
          </p:nvPr>
        </p:nvSpPr>
        <p:spPr>
          <a:xfrm>
            <a:off x="6090574" y="1777042"/>
            <a:ext cx="4977578" cy="4283929"/>
          </a:xfrm>
        </p:spPr>
        <p:txBody>
          <a:bodyPr anchor="ctr">
            <a:normAutofit/>
          </a:bodyPr>
          <a:lstStyle/>
          <a:p>
            <a:pPr marL="0" indent="0">
              <a:buNone/>
            </a:pPr>
            <a:r>
              <a:rPr lang="en-US" sz="1400" u="sng" dirty="0">
                <a:solidFill>
                  <a:schemeClr val="tx2"/>
                </a:solidFill>
              </a:rPr>
              <a:t>9.Consistency and Standardization:</a:t>
            </a:r>
          </a:p>
          <a:p>
            <a:pPr marL="0" indent="0">
              <a:buNone/>
            </a:pPr>
            <a:r>
              <a:rPr lang="en-US" sz="1400" dirty="0">
                <a:solidFill>
                  <a:schemeClr val="tx2"/>
                </a:solidFill>
              </a:rPr>
              <a:t>•IBS components are produced following standardized processes, ensuring consistency in quality and construction standards. This can lead to more reliable and predictable outcomes.</a:t>
            </a:r>
          </a:p>
          <a:p>
            <a:pPr marL="0" indent="0">
              <a:buNone/>
            </a:pPr>
            <a:r>
              <a:rPr lang="en-US" sz="1400" u="sng" dirty="0">
                <a:solidFill>
                  <a:schemeClr val="tx2"/>
                </a:solidFill>
              </a:rPr>
              <a:t>10.Adaptability to Various Project Types:</a:t>
            </a:r>
          </a:p>
          <a:p>
            <a:pPr marL="0" indent="0">
              <a:buNone/>
            </a:pPr>
            <a:r>
              <a:rPr lang="en-US" sz="1400" dirty="0">
                <a:solidFill>
                  <a:schemeClr val="tx2"/>
                </a:solidFill>
              </a:rPr>
              <a:t>•IBS is adaptable to a wide range of construction projects, including residential, commercial, and industrial structures, making it a versatile solution.</a:t>
            </a:r>
          </a:p>
          <a:p>
            <a:pPr marL="0" indent="0">
              <a:buNone/>
            </a:pPr>
            <a:r>
              <a:rPr lang="en-US" sz="1400" u="sng" dirty="0">
                <a:solidFill>
                  <a:schemeClr val="tx2"/>
                </a:solidFill>
              </a:rPr>
              <a:t>11.Regulatory Compliance:</a:t>
            </a:r>
          </a:p>
          <a:p>
            <a:pPr marL="0" indent="0">
              <a:buNone/>
            </a:pPr>
            <a:r>
              <a:rPr lang="en-US" sz="1400" dirty="0">
                <a:solidFill>
                  <a:schemeClr val="tx2"/>
                </a:solidFill>
              </a:rPr>
              <a:t>•IBS adheres to industry standards and regulations specific to prefabrication and modular construction, ensuring compliance with building codes.</a:t>
            </a:r>
          </a:p>
          <a:p>
            <a:pPr marL="0" indent="0">
              <a:buNone/>
            </a:pPr>
            <a:r>
              <a:rPr lang="en-US" sz="1400" u="sng" dirty="0">
                <a:solidFill>
                  <a:schemeClr val="tx2"/>
                </a:solidFill>
              </a:rPr>
              <a:t>12.Reduced Construction Waste:</a:t>
            </a:r>
          </a:p>
          <a:p>
            <a:pPr marL="0" indent="0">
              <a:buNone/>
            </a:pPr>
            <a:r>
              <a:rPr lang="en-US" sz="1400" dirty="0">
                <a:solidFill>
                  <a:schemeClr val="tx2"/>
                </a:solidFill>
              </a:rPr>
              <a:t>•The controlled manufacturing process in IBS minimizes material wastage, contributing to a more sustainable and environmentally friendly construction approach.</a:t>
            </a:r>
          </a:p>
          <a:p>
            <a:pPr marL="0" indent="0">
              <a:buNone/>
            </a:pPr>
            <a:endParaRPr lang="en-MY" sz="1100" dirty="0">
              <a:solidFill>
                <a:schemeClr val="tx2"/>
              </a:solidFill>
            </a:endParaRPr>
          </a:p>
        </p:txBody>
      </p:sp>
      <p:grpSp>
        <p:nvGrpSpPr>
          <p:cNvPr id="48" name="Group 47">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49" name="Freeform: Shape 48">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31386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8F234-9E0A-4EEC-0920-00FD88FD331F}"/>
              </a:ext>
            </a:extLst>
          </p:cNvPr>
          <p:cNvSpPr>
            <a:spLocks noGrp="1"/>
          </p:cNvSpPr>
          <p:nvPr>
            <p:ph type="title"/>
          </p:nvPr>
        </p:nvSpPr>
        <p:spPr>
          <a:xfrm>
            <a:off x="838200" y="388189"/>
            <a:ext cx="10902352" cy="741872"/>
          </a:xfrm>
          <a:solidFill>
            <a:schemeClr val="accent2">
              <a:lumMod val="20000"/>
              <a:lumOff val="80000"/>
            </a:schemeClr>
          </a:solidFill>
        </p:spPr>
        <p:txBody>
          <a:bodyPr>
            <a:normAutofit fontScale="90000"/>
          </a:bodyPr>
          <a:lstStyle/>
          <a:p>
            <a:pPr algn="ct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Challenges to Implement IBS Construction in Malaysia</a:t>
            </a:r>
            <a:br>
              <a:rPr lang="en-MY" kern="100" dirty="0">
                <a:effectLst/>
                <a:latin typeface="Calibri" panose="020F0502020204030204" pitchFamily="34" charset="0"/>
                <a:ea typeface="Calibri" panose="020F0502020204030204" pitchFamily="34" charset="0"/>
                <a:cs typeface="Times New Roman" panose="02020603050405020304" pitchFamily="18" charset="0"/>
              </a:rPr>
            </a:br>
            <a:endParaRPr lang="en-MY" dirty="0"/>
          </a:p>
        </p:txBody>
      </p:sp>
      <p:sp>
        <p:nvSpPr>
          <p:cNvPr id="3" name="Content Placeholder 2">
            <a:extLst>
              <a:ext uri="{FF2B5EF4-FFF2-40B4-BE49-F238E27FC236}">
                <a16:creationId xmlns:a16="http://schemas.microsoft.com/office/drawing/2014/main" id="{1DEF6A63-E28C-0AE3-A0A8-7E4C1147062A}"/>
              </a:ext>
            </a:extLst>
          </p:cNvPr>
          <p:cNvSpPr>
            <a:spLocks noGrp="1"/>
          </p:cNvSpPr>
          <p:nvPr>
            <p:ph idx="1"/>
          </p:nvPr>
        </p:nvSpPr>
        <p:spPr>
          <a:xfrm>
            <a:off x="838200" y="1475117"/>
            <a:ext cx="10515600" cy="4994694"/>
          </a:xfrm>
        </p:spPr>
        <p:txBody>
          <a:bodyPr>
            <a:normAutofit fontScale="92500" lnSpcReduction="20000"/>
          </a:bodyPr>
          <a:lstStyle/>
          <a:p>
            <a:pPr marL="0" indent="0">
              <a:buNone/>
            </a:pPr>
            <a:r>
              <a:rPr lang="en-US" u="sng" dirty="0"/>
              <a:t>1.Awareness and Education:</a:t>
            </a:r>
          </a:p>
          <a:p>
            <a:pPr marL="0" indent="0">
              <a:buNone/>
            </a:pPr>
            <a:r>
              <a:rPr lang="en-US" dirty="0"/>
              <a:t>•Limited awareness and understanding of IBS among stakeholders, including contractors, developers, and the public, can hinder widespread adoption.</a:t>
            </a:r>
          </a:p>
          <a:p>
            <a:pPr marL="0" indent="0">
              <a:buNone/>
            </a:pPr>
            <a:r>
              <a:rPr lang="en-US" u="sng" dirty="0"/>
              <a:t>2.Regulatory Framework:</a:t>
            </a:r>
          </a:p>
          <a:p>
            <a:pPr marL="0" indent="0">
              <a:buNone/>
            </a:pPr>
            <a:r>
              <a:rPr lang="en-US" dirty="0"/>
              <a:t>•The need for clear and consistent regulations and standards specific to IBS is crucial. Establishing and enforcing these standards can pose challenges in the regulatory landscape.</a:t>
            </a:r>
          </a:p>
          <a:p>
            <a:pPr marL="0" indent="0">
              <a:buNone/>
            </a:pPr>
            <a:r>
              <a:rPr lang="en-US" u="sng" dirty="0"/>
              <a:t>3.Initial Setup Costs:</a:t>
            </a:r>
          </a:p>
          <a:p>
            <a:pPr marL="0" indent="0">
              <a:buNone/>
            </a:pPr>
            <a:r>
              <a:rPr lang="en-US" dirty="0"/>
              <a:t>•The establishment of IBS facilities requires significant initial investment, and some construction entities may be reluctant to invest in the necessary infrastructure.</a:t>
            </a:r>
          </a:p>
          <a:p>
            <a:pPr marL="0" indent="0">
              <a:buNone/>
            </a:pPr>
            <a:r>
              <a:rPr lang="en-US" u="sng" dirty="0"/>
              <a:t>4.Lack of Incentives:</a:t>
            </a:r>
          </a:p>
          <a:p>
            <a:pPr marL="0" indent="0">
              <a:buNone/>
            </a:pPr>
            <a:r>
              <a:rPr lang="en-US" dirty="0"/>
              <a:t>•A lack of financial incentives or rewards for companies adopting IBS may discourage the construction industry from transitioning to this methodology.</a:t>
            </a:r>
          </a:p>
          <a:p>
            <a:pPr marL="0" indent="0">
              <a:buNone/>
            </a:pPr>
            <a:endParaRPr lang="en-MY" dirty="0"/>
          </a:p>
        </p:txBody>
      </p:sp>
    </p:spTree>
    <p:extLst>
      <p:ext uri="{BB962C8B-B14F-4D97-AF65-F5344CB8AC3E}">
        <p14:creationId xmlns:p14="http://schemas.microsoft.com/office/powerpoint/2010/main" val="1337806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EF6A63-E28C-0AE3-A0A8-7E4C1147062A}"/>
              </a:ext>
            </a:extLst>
          </p:cNvPr>
          <p:cNvSpPr>
            <a:spLocks noGrp="1"/>
          </p:cNvSpPr>
          <p:nvPr>
            <p:ph idx="1"/>
          </p:nvPr>
        </p:nvSpPr>
        <p:spPr>
          <a:xfrm>
            <a:off x="838200" y="1475117"/>
            <a:ext cx="10515600" cy="4994694"/>
          </a:xfrm>
        </p:spPr>
        <p:txBody>
          <a:bodyPr>
            <a:normAutofit fontScale="85000" lnSpcReduction="20000"/>
          </a:bodyPr>
          <a:lstStyle/>
          <a:p>
            <a:pPr marL="0" indent="0">
              <a:buNone/>
            </a:pPr>
            <a:r>
              <a:rPr lang="en-US" u="sng" dirty="0"/>
              <a:t>5.Supply Chain Integration:</a:t>
            </a:r>
          </a:p>
          <a:p>
            <a:pPr marL="0" indent="0">
              <a:buNone/>
            </a:pPr>
            <a:r>
              <a:rPr lang="en-US" dirty="0"/>
              <a:t>•Integrating the IBS supply chain effectively requires coordination among manufacturers, suppliers, and construction firms, which can be challenging to establish and maintain.</a:t>
            </a:r>
          </a:p>
          <a:p>
            <a:pPr marL="0" indent="0">
              <a:buNone/>
            </a:pPr>
            <a:r>
              <a:rPr lang="en-US" u="sng" dirty="0"/>
              <a:t>6.Skilled Workforce:</a:t>
            </a:r>
          </a:p>
          <a:p>
            <a:pPr marL="0" indent="0">
              <a:buNone/>
            </a:pPr>
            <a:r>
              <a:rPr lang="en-US" dirty="0"/>
              <a:t>•A shortage of skilled workers familiar with IBS techniques and technologies can impede the successful implementation of these systems.</a:t>
            </a:r>
          </a:p>
          <a:p>
            <a:pPr marL="0" indent="0">
              <a:buNone/>
            </a:pPr>
            <a:r>
              <a:rPr lang="en-US" u="sng" dirty="0"/>
              <a:t>7.Resistance to Change:</a:t>
            </a:r>
          </a:p>
          <a:p>
            <a:pPr marL="0" indent="0">
              <a:buNone/>
            </a:pPr>
            <a:r>
              <a:rPr lang="en-US" dirty="0"/>
              <a:t>•Resistance to change within the construction industry, which is accustomed to traditional methods, poses a challenge. This resistance may be due to a reluctance to adopt new technologies or a lack of confidence in the effectiveness of IBS.</a:t>
            </a:r>
          </a:p>
          <a:p>
            <a:pPr marL="0" indent="0">
              <a:buNone/>
            </a:pPr>
            <a:r>
              <a:rPr lang="en-US" u="sng" dirty="0"/>
              <a:t>8.Project Size and Complexity:</a:t>
            </a:r>
          </a:p>
          <a:p>
            <a:pPr marL="0" indent="0">
              <a:buNone/>
            </a:pPr>
            <a:r>
              <a:rPr lang="en-US" dirty="0"/>
              <a:t>•IBS may face limitations in handling small-scale or complex projects. Matching IBS solutions to the specific needs of different types of construction projects can be challenging.</a:t>
            </a:r>
          </a:p>
          <a:p>
            <a:pPr marL="0" indent="0">
              <a:buNone/>
            </a:pPr>
            <a:endParaRPr lang="en-US" dirty="0"/>
          </a:p>
          <a:p>
            <a:pPr marL="0" indent="0">
              <a:buNone/>
            </a:pPr>
            <a:endParaRPr lang="en-MY" dirty="0"/>
          </a:p>
        </p:txBody>
      </p:sp>
      <p:sp>
        <p:nvSpPr>
          <p:cNvPr id="6" name="Title 1">
            <a:extLst>
              <a:ext uri="{FF2B5EF4-FFF2-40B4-BE49-F238E27FC236}">
                <a16:creationId xmlns:a16="http://schemas.microsoft.com/office/drawing/2014/main" id="{7A6F1A93-E84D-98A3-F3ED-6DED8D4280D2}"/>
              </a:ext>
            </a:extLst>
          </p:cNvPr>
          <p:cNvSpPr>
            <a:spLocks noGrp="1"/>
          </p:cNvSpPr>
          <p:nvPr>
            <p:ph type="title"/>
          </p:nvPr>
        </p:nvSpPr>
        <p:spPr>
          <a:xfrm>
            <a:off x="838200" y="388189"/>
            <a:ext cx="10902352" cy="741872"/>
          </a:xfrm>
          <a:solidFill>
            <a:schemeClr val="accent2">
              <a:lumMod val="20000"/>
              <a:lumOff val="80000"/>
            </a:schemeClr>
          </a:solidFill>
        </p:spPr>
        <p:txBody>
          <a:bodyPr>
            <a:normAutofit fontScale="90000"/>
          </a:bodyPr>
          <a:lstStyle/>
          <a:p>
            <a:pPr algn="ct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Challenges to Implement IBS Construction in Malaysia</a:t>
            </a:r>
            <a:br>
              <a:rPr lang="en-MY" kern="100" dirty="0">
                <a:effectLst/>
                <a:latin typeface="Calibri" panose="020F0502020204030204" pitchFamily="34" charset="0"/>
                <a:ea typeface="Calibri" panose="020F0502020204030204" pitchFamily="34" charset="0"/>
                <a:cs typeface="Times New Roman" panose="02020603050405020304" pitchFamily="18" charset="0"/>
              </a:rPr>
            </a:br>
            <a:endParaRPr lang="en-MY" dirty="0"/>
          </a:p>
        </p:txBody>
      </p:sp>
    </p:spTree>
    <p:extLst>
      <p:ext uri="{BB962C8B-B14F-4D97-AF65-F5344CB8AC3E}">
        <p14:creationId xmlns:p14="http://schemas.microsoft.com/office/powerpoint/2010/main" val="2823441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EF6A63-E28C-0AE3-A0A8-7E4C1147062A}"/>
              </a:ext>
            </a:extLst>
          </p:cNvPr>
          <p:cNvSpPr>
            <a:spLocks noGrp="1"/>
          </p:cNvSpPr>
          <p:nvPr>
            <p:ph idx="1"/>
          </p:nvPr>
        </p:nvSpPr>
        <p:spPr>
          <a:xfrm>
            <a:off x="838200" y="1388853"/>
            <a:ext cx="10515600" cy="5080958"/>
          </a:xfrm>
        </p:spPr>
        <p:txBody>
          <a:bodyPr>
            <a:normAutofit fontScale="92500" lnSpcReduction="20000"/>
          </a:bodyPr>
          <a:lstStyle/>
          <a:p>
            <a:pPr marL="0" indent="0">
              <a:buNone/>
            </a:pPr>
            <a:r>
              <a:rPr lang="en-US" u="sng" dirty="0"/>
              <a:t>9.Logistics and Transportation:</a:t>
            </a:r>
          </a:p>
          <a:p>
            <a:pPr marL="0" indent="0">
              <a:buNone/>
            </a:pPr>
            <a:r>
              <a:rPr lang="en-US" dirty="0"/>
              <a:t>•The transportation of large prefabricated components from factories to construction sites can pose logistical challenges, especially in regions with inadequate infrastructure.</a:t>
            </a:r>
          </a:p>
          <a:p>
            <a:pPr marL="0" indent="0">
              <a:buNone/>
            </a:pPr>
            <a:r>
              <a:rPr lang="en-US" u="sng" dirty="0"/>
              <a:t>10.Variability in Demand:</a:t>
            </a:r>
          </a:p>
          <a:p>
            <a:pPr marL="0" indent="0">
              <a:buNone/>
            </a:pPr>
            <a:r>
              <a:rPr lang="en-US" dirty="0"/>
              <a:t>•Fluctuations in demand for IBS components may create uncertainties for manufacturers and impact their ability to maintain consistent production.</a:t>
            </a:r>
          </a:p>
          <a:p>
            <a:pPr marL="0" indent="0">
              <a:buNone/>
            </a:pPr>
            <a:r>
              <a:rPr lang="en-US" u="sng" dirty="0"/>
              <a:t>11.Integration with Existing Projects:</a:t>
            </a:r>
          </a:p>
          <a:p>
            <a:pPr marL="0" indent="0">
              <a:buNone/>
            </a:pPr>
            <a:r>
              <a:rPr lang="en-US" dirty="0"/>
              <a:t>•Retrofitting existing projects with IBS components can be challenging due to compatibility issues with conventional construction methods.</a:t>
            </a:r>
          </a:p>
          <a:p>
            <a:pPr marL="0" indent="0">
              <a:buNone/>
            </a:pPr>
            <a:r>
              <a:rPr lang="en-US" u="sng" dirty="0"/>
              <a:t>12.Cultural and Traditional Practices:</a:t>
            </a:r>
          </a:p>
          <a:p>
            <a:pPr marL="0" indent="0">
              <a:buNone/>
            </a:pPr>
            <a:r>
              <a:rPr lang="en-US" dirty="0"/>
              <a:t>•Malaysia has a strong traditional construction culture, and shifting mindsets towards IBS may require cultural change, which can be a slow process.</a:t>
            </a:r>
          </a:p>
          <a:p>
            <a:pPr marL="0" indent="0">
              <a:buNone/>
            </a:pPr>
            <a:endParaRPr lang="en-US" dirty="0"/>
          </a:p>
          <a:p>
            <a:pPr marL="0" indent="0">
              <a:buNone/>
            </a:pPr>
            <a:endParaRPr lang="en-MY" dirty="0"/>
          </a:p>
        </p:txBody>
      </p:sp>
      <p:sp>
        <p:nvSpPr>
          <p:cNvPr id="6" name="Title 1">
            <a:extLst>
              <a:ext uri="{FF2B5EF4-FFF2-40B4-BE49-F238E27FC236}">
                <a16:creationId xmlns:a16="http://schemas.microsoft.com/office/drawing/2014/main" id="{6E271414-6547-D411-5EAC-08FEC6F348FE}"/>
              </a:ext>
            </a:extLst>
          </p:cNvPr>
          <p:cNvSpPr>
            <a:spLocks noGrp="1"/>
          </p:cNvSpPr>
          <p:nvPr>
            <p:ph type="title"/>
          </p:nvPr>
        </p:nvSpPr>
        <p:spPr>
          <a:xfrm>
            <a:off x="838200" y="388189"/>
            <a:ext cx="10902352" cy="741872"/>
          </a:xfrm>
          <a:solidFill>
            <a:schemeClr val="accent2">
              <a:lumMod val="20000"/>
              <a:lumOff val="80000"/>
            </a:schemeClr>
          </a:solidFill>
        </p:spPr>
        <p:txBody>
          <a:bodyPr>
            <a:normAutofit fontScale="90000"/>
          </a:bodyPr>
          <a:lstStyle/>
          <a:p>
            <a:pPr algn="ct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Challenges to Implement IBS Construction in Malaysia</a:t>
            </a:r>
            <a:br>
              <a:rPr lang="en-MY" kern="100" dirty="0">
                <a:effectLst/>
                <a:latin typeface="Calibri" panose="020F0502020204030204" pitchFamily="34" charset="0"/>
                <a:ea typeface="Calibri" panose="020F0502020204030204" pitchFamily="34" charset="0"/>
                <a:cs typeface="Times New Roman" panose="02020603050405020304" pitchFamily="18" charset="0"/>
              </a:rPr>
            </a:br>
            <a:endParaRPr lang="en-MY" dirty="0"/>
          </a:p>
        </p:txBody>
      </p:sp>
    </p:spTree>
    <p:extLst>
      <p:ext uri="{BB962C8B-B14F-4D97-AF65-F5344CB8AC3E}">
        <p14:creationId xmlns:p14="http://schemas.microsoft.com/office/powerpoint/2010/main" val="443838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8F234-9E0A-4EEC-0920-00FD88FD331F}"/>
              </a:ext>
            </a:extLst>
          </p:cNvPr>
          <p:cNvSpPr>
            <a:spLocks noGrp="1"/>
          </p:cNvSpPr>
          <p:nvPr>
            <p:ph type="title"/>
          </p:nvPr>
        </p:nvSpPr>
        <p:spPr>
          <a:xfrm>
            <a:off x="4572001" y="601744"/>
            <a:ext cx="6781800" cy="1338696"/>
          </a:xfrm>
        </p:spPr>
        <p:txBody>
          <a:bodyPr>
            <a:normAutofit/>
          </a:bodyPr>
          <a:lstStyle/>
          <a:p>
            <a:r>
              <a:rPr lang="en-US" sz="2800" kern="100">
                <a:effectLst/>
                <a:latin typeface="Calibri" panose="020F0502020204030204" pitchFamily="34" charset="0"/>
                <a:ea typeface="Calibri" panose="020F0502020204030204" pitchFamily="34" charset="0"/>
                <a:cs typeface="Times New Roman" panose="02020603050405020304" pitchFamily="18" charset="0"/>
              </a:rPr>
              <a:t>Government Body to Approach IBS Construction </a:t>
            </a:r>
            <a:br>
              <a:rPr lang="en-MY" sz="2800" kern="100">
                <a:effectLst/>
                <a:latin typeface="Calibri" panose="020F0502020204030204" pitchFamily="34" charset="0"/>
                <a:ea typeface="Calibri" panose="020F0502020204030204" pitchFamily="34" charset="0"/>
                <a:cs typeface="Times New Roman" panose="02020603050405020304" pitchFamily="18" charset="0"/>
              </a:rPr>
            </a:br>
            <a:endParaRPr lang="en-MY" sz="2800"/>
          </a:p>
        </p:txBody>
      </p:sp>
      <p:pic>
        <p:nvPicPr>
          <p:cNvPr id="5" name="Picture 4" descr="Sunset silhouette of scaffolding in construction site">
            <a:extLst>
              <a:ext uri="{FF2B5EF4-FFF2-40B4-BE49-F238E27FC236}">
                <a16:creationId xmlns:a16="http://schemas.microsoft.com/office/drawing/2014/main" id="{91DF95EC-D4A3-C874-4035-1ECF640870A1}"/>
              </a:ext>
            </a:extLst>
          </p:cNvPr>
          <p:cNvPicPr>
            <a:picLocks noChangeAspect="1"/>
          </p:cNvPicPr>
          <p:nvPr/>
        </p:nvPicPr>
        <p:blipFill rotWithShape="1">
          <a:blip r:embed="rId2"/>
          <a:srcRect l="33655" r="29799"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1DEF6A63-E28C-0AE3-A0A8-7E4C1147062A}"/>
              </a:ext>
            </a:extLst>
          </p:cNvPr>
          <p:cNvSpPr>
            <a:spLocks noGrp="1"/>
          </p:cNvSpPr>
          <p:nvPr>
            <p:ph idx="1"/>
          </p:nvPr>
        </p:nvSpPr>
        <p:spPr>
          <a:xfrm>
            <a:off x="3942272" y="1647645"/>
            <a:ext cx="8039819" cy="5003321"/>
          </a:xfrm>
        </p:spPr>
        <p:txBody>
          <a:bodyPr anchor="t">
            <a:normAutofit fontScale="92500"/>
          </a:bodyPr>
          <a:lstStyle/>
          <a:p>
            <a:pPr marL="0" indent="0">
              <a:spcAft>
                <a:spcPts val="1500"/>
              </a:spcAft>
              <a:buNone/>
            </a:pPr>
            <a:r>
              <a:rPr lang="en-MY" sz="1100" kern="0" dirty="0">
                <a:effectLst/>
                <a:latin typeface="Segoe UI" panose="020B0502040204020203" pitchFamily="34" charset="0"/>
                <a:ea typeface="Times New Roman" panose="02020603050405020304" pitchFamily="18" charset="0"/>
                <a:cs typeface="Times New Roman" panose="02020603050405020304" pitchFamily="18" charset="0"/>
              </a:rPr>
              <a:t>In Malaysia, the government body responsible for promoting and overseeing Industrialized Building Systems (IBS) is the Construction Industry Development Board (CIDB). CIDB plays a crucial role in advocating and facilitating the adoption of IBS in the construction sector.</a:t>
            </a:r>
            <a:endParaRPr lang="en-MY"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1500"/>
              </a:spcBef>
              <a:spcAft>
                <a:spcPts val="1500"/>
              </a:spcAft>
              <a:buNone/>
            </a:pPr>
            <a:r>
              <a:rPr lang="en-MY" sz="1100" kern="0" dirty="0">
                <a:effectLst/>
                <a:latin typeface="Segoe UI" panose="020B0502040204020203" pitchFamily="34" charset="0"/>
                <a:ea typeface="Times New Roman" panose="02020603050405020304" pitchFamily="18" charset="0"/>
                <a:cs typeface="Times New Roman" panose="02020603050405020304" pitchFamily="18" charset="0"/>
              </a:rPr>
              <a:t>Key functions of CIDB related to IBS include:</a:t>
            </a:r>
            <a:endParaRPr lang="en-MY"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tabLst>
                <a:tab pos="457200" algn="l"/>
              </a:tabLst>
            </a:pPr>
            <a:r>
              <a:rPr lang="en-MY" sz="1100" b="1" kern="0" dirty="0">
                <a:effectLst/>
                <a:latin typeface="Segoe UI" panose="020B0502040204020203" pitchFamily="34" charset="0"/>
                <a:ea typeface="Times New Roman" panose="02020603050405020304" pitchFamily="18" charset="0"/>
                <a:cs typeface="Times New Roman" panose="02020603050405020304" pitchFamily="18" charset="0"/>
              </a:rPr>
              <a:t>Promotion and Advocacy:</a:t>
            </a:r>
            <a:endParaRPr lang="en-MY"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800"/>
              </a:spcAft>
              <a:buSzPts val="1000"/>
              <a:buFont typeface="Symbol" panose="05050102010706020507" pitchFamily="18" charset="2"/>
              <a:buChar char=""/>
              <a:tabLst>
                <a:tab pos="914400" algn="l"/>
              </a:tabLst>
            </a:pPr>
            <a:r>
              <a:rPr lang="en-MY" sz="1100" kern="0" dirty="0">
                <a:effectLst/>
                <a:latin typeface="Segoe UI" panose="020B0502040204020203" pitchFamily="34" charset="0"/>
                <a:ea typeface="Times New Roman" panose="02020603050405020304" pitchFamily="18" charset="0"/>
                <a:cs typeface="Times New Roman" panose="02020603050405020304" pitchFamily="18" charset="0"/>
              </a:rPr>
              <a:t>CIDB actively promotes the benefits of IBS and advocates for its adoption in the construction industry.</a:t>
            </a:r>
            <a:endParaRPr lang="en-MY"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tabLst>
                <a:tab pos="457200" algn="l"/>
              </a:tabLst>
            </a:pPr>
            <a:r>
              <a:rPr lang="en-MY" sz="1100" b="1" kern="0" dirty="0">
                <a:effectLst/>
                <a:latin typeface="Segoe UI" panose="020B0502040204020203" pitchFamily="34" charset="0"/>
                <a:ea typeface="Times New Roman" panose="02020603050405020304" pitchFamily="18" charset="0"/>
                <a:cs typeface="Times New Roman" panose="02020603050405020304" pitchFamily="18" charset="0"/>
              </a:rPr>
              <a:t>Development of Standards:</a:t>
            </a:r>
            <a:endParaRPr lang="en-MY"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800"/>
              </a:spcAft>
              <a:buSzPts val="1000"/>
              <a:buFont typeface="Symbol" panose="05050102010706020507" pitchFamily="18" charset="2"/>
              <a:buChar char=""/>
              <a:tabLst>
                <a:tab pos="914400" algn="l"/>
              </a:tabLst>
            </a:pPr>
            <a:r>
              <a:rPr lang="en-MY" sz="1100" kern="0" dirty="0">
                <a:effectLst/>
                <a:latin typeface="Segoe UI" panose="020B0502040204020203" pitchFamily="34" charset="0"/>
                <a:ea typeface="Times New Roman" panose="02020603050405020304" pitchFamily="18" charset="0"/>
                <a:cs typeface="Times New Roman" panose="02020603050405020304" pitchFamily="18" charset="0"/>
              </a:rPr>
              <a:t>CIDB is involved in the development and enforcement of standards related to IBS construction, ensuring quality and compliance with industry benchmarks.</a:t>
            </a:r>
            <a:endParaRPr lang="en-MY"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tabLst>
                <a:tab pos="457200" algn="l"/>
              </a:tabLst>
            </a:pPr>
            <a:r>
              <a:rPr lang="en-MY" sz="1100" b="1" kern="0" dirty="0">
                <a:effectLst/>
                <a:latin typeface="Segoe UI" panose="020B0502040204020203" pitchFamily="34" charset="0"/>
                <a:ea typeface="Times New Roman" panose="02020603050405020304" pitchFamily="18" charset="0"/>
                <a:cs typeface="Times New Roman" panose="02020603050405020304" pitchFamily="18" charset="0"/>
              </a:rPr>
              <a:t>Capacity Building and Training:</a:t>
            </a:r>
            <a:endParaRPr lang="en-MY"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800"/>
              </a:spcAft>
              <a:buSzPts val="1000"/>
              <a:buFont typeface="Symbol" panose="05050102010706020507" pitchFamily="18" charset="2"/>
              <a:buChar char=""/>
              <a:tabLst>
                <a:tab pos="914400" algn="l"/>
              </a:tabLst>
            </a:pPr>
            <a:r>
              <a:rPr lang="en-MY" sz="1100" kern="0" dirty="0">
                <a:effectLst/>
                <a:latin typeface="Segoe UI" panose="020B0502040204020203" pitchFamily="34" charset="0"/>
                <a:ea typeface="Times New Roman" panose="02020603050405020304" pitchFamily="18" charset="0"/>
                <a:cs typeface="Times New Roman" panose="02020603050405020304" pitchFamily="18" charset="0"/>
              </a:rPr>
              <a:t>CIDB provides training programs and initiatives to enhance the skills of construction industry professionals in the implementation of IBS.</a:t>
            </a:r>
            <a:endParaRPr lang="en-MY"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tabLst>
                <a:tab pos="457200" algn="l"/>
              </a:tabLst>
            </a:pPr>
            <a:r>
              <a:rPr lang="en-MY" sz="1100" b="1" kern="0" dirty="0">
                <a:effectLst/>
                <a:latin typeface="Segoe UI" panose="020B0502040204020203" pitchFamily="34" charset="0"/>
                <a:ea typeface="Times New Roman" panose="02020603050405020304" pitchFamily="18" charset="0"/>
                <a:cs typeface="Times New Roman" panose="02020603050405020304" pitchFamily="18" charset="0"/>
              </a:rPr>
              <a:t>Research and Development:</a:t>
            </a:r>
            <a:endParaRPr lang="en-MY"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800"/>
              </a:spcAft>
              <a:buSzPts val="1000"/>
              <a:buFont typeface="Symbol" panose="05050102010706020507" pitchFamily="18" charset="2"/>
              <a:buChar char=""/>
              <a:tabLst>
                <a:tab pos="914400" algn="l"/>
              </a:tabLst>
            </a:pPr>
            <a:r>
              <a:rPr lang="en-MY" sz="1100" kern="0" dirty="0">
                <a:effectLst/>
                <a:latin typeface="Segoe UI" panose="020B0502040204020203" pitchFamily="34" charset="0"/>
                <a:ea typeface="Times New Roman" panose="02020603050405020304" pitchFamily="18" charset="0"/>
                <a:cs typeface="Times New Roman" panose="02020603050405020304" pitchFamily="18" charset="0"/>
              </a:rPr>
              <a:t>CIDB supports research and development activities related to IBS, fostering innovation and improving the efficiency of IBS construction methods.</a:t>
            </a:r>
            <a:endParaRPr lang="en-MY"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tabLst>
                <a:tab pos="457200" algn="l"/>
              </a:tabLst>
            </a:pPr>
            <a:r>
              <a:rPr lang="en-MY" sz="1100" b="1" kern="0" dirty="0">
                <a:effectLst/>
                <a:latin typeface="Segoe UI" panose="020B0502040204020203" pitchFamily="34" charset="0"/>
                <a:ea typeface="Times New Roman" panose="02020603050405020304" pitchFamily="18" charset="0"/>
                <a:cs typeface="Times New Roman" panose="02020603050405020304" pitchFamily="18" charset="0"/>
              </a:rPr>
              <a:t>Regulatory Oversight:</a:t>
            </a:r>
            <a:endParaRPr lang="en-MY"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800"/>
              </a:spcAft>
              <a:buSzPts val="1000"/>
              <a:buFont typeface="Symbol" panose="05050102010706020507" pitchFamily="18" charset="2"/>
              <a:buChar char=""/>
              <a:tabLst>
                <a:tab pos="914400" algn="l"/>
              </a:tabLst>
            </a:pPr>
            <a:r>
              <a:rPr lang="en-MY" sz="1100" kern="0" dirty="0">
                <a:effectLst/>
                <a:latin typeface="Segoe UI" panose="020B0502040204020203" pitchFamily="34" charset="0"/>
                <a:ea typeface="Times New Roman" panose="02020603050405020304" pitchFamily="18" charset="0"/>
                <a:cs typeface="Times New Roman" panose="02020603050405020304" pitchFamily="18" charset="0"/>
              </a:rPr>
              <a:t>CIDB plays a regulatory role in overseeing the implementation of IBS, ensuring that construction projects adhere to established standards and guidelines.</a:t>
            </a:r>
            <a:endParaRPr lang="en-MY"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MY" sz="500" dirty="0"/>
          </a:p>
        </p:txBody>
      </p:sp>
    </p:spTree>
    <p:extLst>
      <p:ext uri="{BB962C8B-B14F-4D97-AF65-F5344CB8AC3E}">
        <p14:creationId xmlns:p14="http://schemas.microsoft.com/office/powerpoint/2010/main" val="978516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8F234-9E0A-4EEC-0920-00FD88FD331F}"/>
              </a:ext>
            </a:extLst>
          </p:cNvPr>
          <p:cNvSpPr>
            <a:spLocks noGrp="1"/>
          </p:cNvSpPr>
          <p:nvPr>
            <p:ph type="title"/>
          </p:nvPr>
        </p:nvSpPr>
        <p:spPr>
          <a:xfrm>
            <a:off x="572493" y="238539"/>
            <a:ext cx="11018520" cy="1434415"/>
          </a:xfrm>
        </p:spPr>
        <p:txBody>
          <a:bodyPr anchor="b">
            <a:normAutofit/>
          </a:bodyPr>
          <a:lstStyle/>
          <a:p>
            <a:r>
              <a:rPr lang="en-US" sz="4600" kern="100" dirty="0">
                <a:effectLst/>
                <a:latin typeface="Calibri" panose="020F0502020204030204" pitchFamily="34" charset="0"/>
                <a:ea typeface="Calibri" panose="020F0502020204030204" pitchFamily="34" charset="0"/>
                <a:cs typeface="Times New Roman" panose="02020603050405020304" pitchFamily="18" charset="0"/>
              </a:rPr>
              <a:t>What is IBS Scoring system </a:t>
            </a:r>
            <a:br>
              <a:rPr lang="en-MY" sz="4600" kern="100" dirty="0">
                <a:effectLst/>
                <a:latin typeface="Calibri" panose="020F0502020204030204" pitchFamily="34" charset="0"/>
                <a:ea typeface="Calibri" panose="020F0502020204030204" pitchFamily="34" charset="0"/>
                <a:cs typeface="Times New Roman" panose="02020603050405020304" pitchFamily="18" charset="0"/>
              </a:rPr>
            </a:br>
            <a:endParaRPr lang="en-MY" sz="4600" dirty="0"/>
          </a:p>
        </p:txBody>
      </p:sp>
      <p:sp>
        <p:nvSpPr>
          <p:cNvPr id="104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EF6A63-E28C-0AE3-A0A8-7E4C1147062A}"/>
              </a:ext>
            </a:extLst>
          </p:cNvPr>
          <p:cNvSpPr>
            <a:spLocks noGrp="1"/>
          </p:cNvSpPr>
          <p:nvPr>
            <p:ph idx="1"/>
          </p:nvPr>
        </p:nvSpPr>
        <p:spPr>
          <a:xfrm>
            <a:off x="189780" y="1799862"/>
            <a:ext cx="7485877" cy="5058138"/>
          </a:xfrm>
        </p:spPr>
        <p:txBody>
          <a:bodyPr anchor="t">
            <a:normAutofit/>
          </a:bodyPr>
          <a:lstStyle/>
          <a:p>
            <a:pPr marL="0" indent="0">
              <a:buNone/>
            </a:pPr>
            <a:r>
              <a:rPr lang="en-US" sz="1200" dirty="0"/>
              <a:t>In the context of the construction industry, an IBS scoring system could refer to a set of criteria or metrics used to assess and evaluate the level of implementation or proficiency in Industrialized Building Systems (IBS). Such a scoring system might consider factors such as:</a:t>
            </a:r>
          </a:p>
          <a:p>
            <a:pPr marL="0" indent="0">
              <a:buNone/>
            </a:pPr>
            <a:r>
              <a:rPr lang="en-US" sz="1200" u="sng" dirty="0"/>
              <a:t>1.Adoption Level:</a:t>
            </a:r>
          </a:p>
          <a:p>
            <a:pPr marL="0" indent="0">
              <a:buNone/>
            </a:pPr>
            <a:r>
              <a:rPr lang="en-US" sz="1200" dirty="0"/>
              <a:t>•The extent to which IBS is incorporated into construction projects.</a:t>
            </a:r>
          </a:p>
          <a:p>
            <a:pPr marL="0" indent="0">
              <a:buNone/>
            </a:pPr>
            <a:r>
              <a:rPr lang="en-US" sz="1200" u="sng" dirty="0"/>
              <a:t>2.Quality and Standards:</a:t>
            </a:r>
          </a:p>
          <a:p>
            <a:pPr marL="0" indent="0">
              <a:buNone/>
            </a:pPr>
            <a:r>
              <a:rPr lang="en-US" sz="1200" dirty="0"/>
              <a:t>•Adherence to established quality standards in the production and installation of IBS components.</a:t>
            </a:r>
          </a:p>
          <a:p>
            <a:pPr marL="0" indent="0">
              <a:buNone/>
            </a:pPr>
            <a:r>
              <a:rPr lang="en-US" sz="1200" u="sng" dirty="0"/>
              <a:t>3.Training and Skill Development:</a:t>
            </a:r>
          </a:p>
          <a:p>
            <a:pPr marL="0" indent="0">
              <a:buNone/>
            </a:pPr>
            <a:r>
              <a:rPr lang="en-US" sz="1200" dirty="0"/>
              <a:t>•The level of training and skill development programs provided to construction industry professionals for working with IBS.</a:t>
            </a:r>
          </a:p>
          <a:p>
            <a:pPr marL="0" indent="0">
              <a:buNone/>
            </a:pPr>
            <a:r>
              <a:rPr lang="en-US" sz="1200" u="sng" dirty="0"/>
              <a:t>4.Innovation and Technology Integration:</a:t>
            </a:r>
          </a:p>
          <a:p>
            <a:pPr marL="0" indent="0">
              <a:buNone/>
            </a:pPr>
            <a:r>
              <a:rPr lang="en-US" sz="1200" dirty="0"/>
              <a:t>•The use of innovative technologies and methods within IBS practices.</a:t>
            </a:r>
          </a:p>
          <a:p>
            <a:pPr marL="0" indent="0">
              <a:buNone/>
            </a:pPr>
            <a:r>
              <a:rPr lang="en-US" sz="1200" u="sng" dirty="0"/>
              <a:t>5.Project Success and Efficiency:</a:t>
            </a:r>
          </a:p>
          <a:p>
            <a:pPr marL="0" indent="0">
              <a:buNone/>
            </a:pPr>
            <a:r>
              <a:rPr lang="en-US" sz="1200" dirty="0"/>
              <a:t>•The success and efficiency of construction projects where IBS has been implemented.</a:t>
            </a:r>
          </a:p>
          <a:p>
            <a:pPr marL="0" indent="0">
              <a:buNone/>
            </a:pPr>
            <a:r>
              <a:rPr lang="en-US" sz="1200" u="sng" dirty="0"/>
              <a:t>6.Regulatory Compliance:</a:t>
            </a:r>
          </a:p>
          <a:p>
            <a:pPr marL="0" indent="0">
              <a:buNone/>
            </a:pPr>
            <a:r>
              <a:rPr lang="en-US" sz="1200" dirty="0"/>
              <a:t>•Adherence to regulatory requirements and standards related to IBS.</a:t>
            </a:r>
          </a:p>
          <a:p>
            <a:pPr marL="0" indent="0">
              <a:buNone/>
            </a:pPr>
            <a:r>
              <a:rPr lang="en-US" sz="1200" dirty="0"/>
              <a:t>These scoring systems are often developed by industry bodies, government agencies, or organizations involved in promoting and regulating the construction sector. They serve as tools to encourage and measure the adoption of IBS practices, ensuring that construction projects meet specified benchmarks for efficiency, quality, and sustainability.</a:t>
            </a:r>
          </a:p>
          <a:p>
            <a:pPr marL="0" indent="0">
              <a:buNone/>
            </a:pPr>
            <a:endParaRPr lang="en-US" sz="900" dirty="0"/>
          </a:p>
          <a:p>
            <a:pPr marL="0" indent="0">
              <a:buNone/>
            </a:pPr>
            <a:endParaRPr lang="en-MY" sz="900" dirty="0"/>
          </a:p>
        </p:txBody>
      </p:sp>
      <p:pic>
        <p:nvPicPr>
          <p:cNvPr id="1028" name="Picture 4" descr="Scoring System in Noida at best price by Dezire Embedded Technology (P) Ltd  - Justdial">
            <a:extLst>
              <a:ext uri="{FF2B5EF4-FFF2-40B4-BE49-F238E27FC236}">
                <a16:creationId xmlns:a16="http://schemas.microsoft.com/office/drawing/2014/main" id="{6A27BBBA-5B98-0213-0F25-8235E89B04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23" r="18446"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670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puzzle with one red piece">
            <a:extLst>
              <a:ext uri="{FF2B5EF4-FFF2-40B4-BE49-F238E27FC236}">
                <a16:creationId xmlns:a16="http://schemas.microsoft.com/office/drawing/2014/main" id="{92944818-74E4-8B37-1B6E-79D3D1678480}"/>
              </a:ext>
            </a:extLst>
          </p:cNvPr>
          <p:cNvPicPr>
            <a:picLocks noChangeAspect="1"/>
          </p:cNvPicPr>
          <p:nvPr/>
        </p:nvPicPr>
        <p:blipFill rotWithShape="1">
          <a:blip r:embed="rId2"/>
          <a:srcRect l="28615" r="27010"/>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8F234-9E0A-4EEC-0920-00FD88FD331F}"/>
              </a:ext>
            </a:extLst>
          </p:cNvPr>
          <p:cNvSpPr>
            <a:spLocks noGrp="1"/>
          </p:cNvSpPr>
          <p:nvPr>
            <p:ph type="title"/>
          </p:nvPr>
        </p:nvSpPr>
        <p:spPr>
          <a:xfrm>
            <a:off x="6115317" y="405685"/>
            <a:ext cx="5464968" cy="1559301"/>
          </a:xfrm>
        </p:spPr>
        <p:txBody>
          <a:bodyPr>
            <a:normAutofit/>
          </a:bodyPr>
          <a:lstStyle/>
          <a:p>
            <a:r>
              <a:rPr lang="en-US" sz="4000" kern="100">
                <a:effectLst/>
                <a:latin typeface="Calibri" panose="020F0502020204030204" pitchFamily="34" charset="0"/>
                <a:ea typeface="Calibri" panose="020F0502020204030204" pitchFamily="34" charset="0"/>
                <a:cs typeface="Times New Roman" panose="02020603050405020304" pitchFamily="18" charset="0"/>
              </a:rPr>
              <a:t>IBS Score</a:t>
            </a:r>
            <a:br>
              <a:rPr lang="en-MY" sz="4000" kern="100">
                <a:effectLst/>
                <a:latin typeface="Calibri" panose="020F0502020204030204" pitchFamily="34" charset="0"/>
                <a:ea typeface="Calibri" panose="020F0502020204030204" pitchFamily="34" charset="0"/>
                <a:cs typeface="Times New Roman" panose="02020603050405020304" pitchFamily="18" charset="0"/>
              </a:rPr>
            </a:br>
            <a:endParaRPr lang="en-MY" sz="4000"/>
          </a:p>
        </p:txBody>
      </p:sp>
      <p:sp>
        <p:nvSpPr>
          <p:cNvPr id="3" name="Content Placeholder 2">
            <a:extLst>
              <a:ext uri="{FF2B5EF4-FFF2-40B4-BE49-F238E27FC236}">
                <a16:creationId xmlns:a16="http://schemas.microsoft.com/office/drawing/2014/main" id="{1DEF6A63-E28C-0AE3-A0A8-7E4C1147062A}"/>
              </a:ext>
            </a:extLst>
          </p:cNvPr>
          <p:cNvSpPr>
            <a:spLocks noGrp="1"/>
          </p:cNvSpPr>
          <p:nvPr>
            <p:ph idx="1"/>
          </p:nvPr>
        </p:nvSpPr>
        <p:spPr>
          <a:xfrm>
            <a:off x="6115317" y="2743200"/>
            <a:ext cx="5247340" cy="3496878"/>
          </a:xfrm>
        </p:spPr>
        <p:txBody>
          <a:bodyPr anchor="ctr">
            <a:normAutofit/>
          </a:bodyPr>
          <a:lstStyle/>
          <a:p>
            <a:pPr marL="0" indent="0">
              <a:buNone/>
            </a:pPr>
            <a:r>
              <a:rPr lang="en-US" sz="1700"/>
              <a:t>In the context of Malaysia, where IBS is actively promoted, the Construction Industry Development Board (CIDB) has been involved in assessing and promoting IBS implementation. CIDB may have specific evaluation criteria or scoring mechanisms to gauge the level of IBS adoption in construction projects.</a:t>
            </a:r>
          </a:p>
          <a:p>
            <a:pPr marL="0" indent="0">
              <a:buNone/>
            </a:pPr>
            <a:r>
              <a:rPr lang="en-US" sz="1700"/>
              <a:t>If there have been updates or developments in IBS scoring systems, especially in Malaysia or any other specific location, it's recommended to check the latest resources from relevant authorities, industry publications, or official guidelines. Local construction agencies or organizations may provide detailed information about any scoring systems in place and how they are used to measure IBS performance.</a:t>
            </a:r>
          </a:p>
          <a:p>
            <a:pPr marL="0" indent="0">
              <a:buNone/>
            </a:pPr>
            <a:endParaRPr lang="en-MY" sz="1700"/>
          </a:p>
        </p:txBody>
      </p:sp>
    </p:spTree>
    <p:extLst>
      <p:ext uri="{BB962C8B-B14F-4D97-AF65-F5344CB8AC3E}">
        <p14:creationId xmlns:p14="http://schemas.microsoft.com/office/powerpoint/2010/main" val="3949446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82A329-6131-B5B4-46B7-B227AFB84783}"/>
              </a:ext>
            </a:extLst>
          </p:cNvPr>
          <p:cNvSpPr>
            <a:spLocks noGrp="1"/>
          </p:cNvSpPr>
          <p:nvPr>
            <p:ph type="title"/>
          </p:nvPr>
        </p:nvSpPr>
        <p:spPr>
          <a:xfrm>
            <a:off x="5287069" y="90241"/>
            <a:ext cx="6251110" cy="1783080"/>
          </a:xfrm>
        </p:spPr>
        <p:txBody>
          <a:bodyPr anchor="b">
            <a:normAutofit/>
          </a:bodyPr>
          <a:lstStyle/>
          <a:p>
            <a:r>
              <a:rPr lang="en-US" sz="5400" b="1" dirty="0"/>
              <a:t>Introduction</a:t>
            </a:r>
            <a:endParaRPr lang="en-MY" sz="5400" b="1" dirty="0"/>
          </a:p>
        </p:txBody>
      </p:sp>
      <p:pic>
        <p:nvPicPr>
          <p:cNvPr id="5" name="Picture 4" descr="Silhouette of a construction site">
            <a:extLst>
              <a:ext uri="{FF2B5EF4-FFF2-40B4-BE49-F238E27FC236}">
                <a16:creationId xmlns:a16="http://schemas.microsoft.com/office/drawing/2014/main" id="{992F70A0-970F-673A-2089-9786EF279316}"/>
              </a:ext>
            </a:extLst>
          </p:cNvPr>
          <p:cNvPicPr>
            <a:picLocks noChangeAspect="1"/>
          </p:cNvPicPr>
          <p:nvPr/>
        </p:nvPicPr>
        <p:blipFill rotWithShape="1">
          <a:blip r:embed="rId2"/>
          <a:srcRect l="33595" r="21074" b="-1"/>
          <a:stretch/>
        </p:blipFill>
        <p:spPr>
          <a:xfrm>
            <a:off x="-21049" y="0"/>
            <a:ext cx="4657351" cy="685800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E80F6A-CCF9-CF5D-F6FA-16BB3CE86373}"/>
              </a:ext>
            </a:extLst>
          </p:cNvPr>
          <p:cNvSpPr>
            <a:spLocks noGrp="1"/>
          </p:cNvSpPr>
          <p:nvPr>
            <p:ph idx="1"/>
          </p:nvPr>
        </p:nvSpPr>
        <p:spPr>
          <a:xfrm>
            <a:off x="5297762" y="2706624"/>
            <a:ext cx="6251110" cy="3483864"/>
          </a:xfrm>
        </p:spPr>
        <p:txBody>
          <a:bodyPr>
            <a:normAutofit fontScale="92500"/>
          </a:bodyPr>
          <a:lstStyle/>
          <a:p>
            <a:pPr algn="just"/>
            <a:r>
              <a:rPr lang="en-MY" sz="2200" kern="0" dirty="0">
                <a:effectLst/>
                <a:latin typeface="Segoe UI" panose="020B0502040204020203" pitchFamily="34" charset="0"/>
                <a:ea typeface="Times New Roman" panose="02020603050405020304" pitchFamily="18" charset="0"/>
                <a:cs typeface="Times New Roman" panose="02020603050405020304" pitchFamily="18" charset="0"/>
              </a:rPr>
              <a:t>In Malaysia, Industrialized </a:t>
            </a:r>
            <a:r>
              <a:rPr lang="en-MY" sz="2200" kern="0" dirty="0">
                <a:latin typeface="Segoe UI" panose="020B0502040204020203" pitchFamily="34" charset="0"/>
                <a:ea typeface="Times New Roman" panose="02020603050405020304" pitchFamily="18" charset="0"/>
                <a:cs typeface="Times New Roman" panose="02020603050405020304" pitchFamily="18" charset="0"/>
              </a:rPr>
              <a:t>B</a:t>
            </a:r>
            <a:r>
              <a:rPr lang="en-MY" sz="2200" kern="0" dirty="0">
                <a:effectLst/>
                <a:latin typeface="Segoe UI" panose="020B0502040204020203" pitchFamily="34" charset="0"/>
                <a:ea typeface="Times New Roman" panose="02020603050405020304" pitchFamily="18" charset="0"/>
                <a:cs typeface="Times New Roman" panose="02020603050405020304" pitchFamily="18" charset="0"/>
              </a:rPr>
              <a:t>uilding </a:t>
            </a:r>
            <a:r>
              <a:rPr lang="en-MY" sz="2200" kern="0" dirty="0">
                <a:latin typeface="Segoe UI" panose="020B0502040204020203" pitchFamily="34" charset="0"/>
                <a:ea typeface="Times New Roman" panose="02020603050405020304" pitchFamily="18" charset="0"/>
                <a:cs typeface="Times New Roman" panose="02020603050405020304" pitchFamily="18" charset="0"/>
              </a:rPr>
              <a:t>S</a:t>
            </a:r>
            <a:r>
              <a:rPr lang="en-MY" sz="2200" kern="0" dirty="0">
                <a:effectLst/>
                <a:latin typeface="Segoe UI" panose="020B0502040204020203" pitchFamily="34" charset="0"/>
                <a:ea typeface="Times New Roman" panose="02020603050405020304" pitchFamily="18" charset="0"/>
                <a:cs typeface="Times New Roman" panose="02020603050405020304" pitchFamily="18" charset="0"/>
              </a:rPr>
              <a:t>ystems (IBS) have gained traction in the construction industry. IBS involves the use of pre-fabricated components such as walls, columns, and beams, which are manufactured off-site and then assembled on-site. </a:t>
            </a:r>
          </a:p>
          <a:p>
            <a:pPr algn="just"/>
            <a:r>
              <a:rPr lang="en-MY" sz="2200" kern="0" dirty="0">
                <a:effectLst/>
                <a:latin typeface="Segoe UI" panose="020B0502040204020203" pitchFamily="34" charset="0"/>
                <a:ea typeface="Times New Roman" panose="02020603050405020304" pitchFamily="18" charset="0"/>
                <a:cs typeface="Times New Roman" panose="02020603050405020304" pitchFamily="18" charset="0"/>
              </a:rPr>
              <a:t>This approach aims to enhance construction efficiency, reduce costs, and improve overall quality. </a:t>
            </a:r>
          </a:p>
          <a:p>
            <a:pPr algn="just"/>
            <a:r>
              <a:rPr lang="en-MY" sz="2200" kern="0" dirty="0">
                <a:effectLst/>
                <a:latin typeface="Segoe UI" panose="020B0502040204020203" pitchFamily="34" charset="0"/>
                <a:ea typeface="Times New Roman" panose="02020603050405020304" pitchFamily="18" charset="0"/>
                <a:cs typeface="Times New Roman" panose="02020603050405020304" pitchFamily="18" charset="0"/>
              </a:rPr>
              <a:t>The Malaysian government has been promoting IBS to address issues like </a:t>
            </a:r>
            <a:r>
              <a:rPr lang="en-MY" sz="2200" kern="0" dirty="0" err="1">
                <a:effectLst/>
                <a:latin typeface="Segoe UI" panose="020B0502040204020203" pitchFamily="34" charset="0"/>
                <a:ea typeface="Times New Roman" panose="02020603050405020304" pitchFamily="18" charset="0"/>
                <a:cs typeface="Times New Roman" panose="02020603050405020304" pitchFamily="18" charset="0"/>
              </a:rPr>
              <a:t>labor</a:t>
            </a:r>
            <a:r>
              <a:rPr lang="en-MY" sz="2200" kern="0" dirty="0">
                <a:effectLst/>
                <a:latin typeface="Segoe UI" panose="020B0502040204020203" pitchFamily="34" charset="0"/>
                <a:ea typeface="Times New Roman" panose="02020603050405020304" pitchFamily="18" charset="0"/>
                <a:cs typeface="Times New Roman" panose="02020603050405020304" pitchFamily="18" charset="0"/>
              </a:rPr>
              <a:t> shortages and to expedite construction processes in the country.</a:t>
            </a:r>
            <a:endParaRPr lang="en-MY" sz="2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MY" sz="2200" dirty="0"/>
          </a:p>
        </p:txBody>
      </p:sp>
    </p:spTree>
    <p:extLst>
      <p:ext uri="{BB962C8B-B14F-4D97-AF65-F5344CB8AC3E}">
        <p14:creationId xmlns:p14="http://schemas.microsoft.com/office/powerpoint/2010/main" val="4006321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B8F234-9E0A-4EEC-0920-00FD88FD331F}"/>
              </a:ext>
            </a:extLst>
          </p:cNvPr>
          <p:cNvSpPr>
            <a:spLocks noGrp="1"/>
          </p:cNvSpPr>
          <p:nvPr>
            <p:ph type="title"/>
          </p:nvPr>
        </p:nvSpPr>
        <p:spPr>
          <a:xfrm>
            <a:off x="1383564" y="348865"/>
            <a:ext cx="9718111" cy="1576446"/>
          </a:xfrm>
        </p:spPr>
        <p:txBody>
          <a:bodyPr anchor="ctr">
            <a:normAutofit/>
          </a:bodyPr>
          <a:lstStyle/>
          <a:p>
            <a:r>
              <a:rPr lang="en-US" sz="40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Construction Industry Standard CIS 18</a:t>
            </a:r>
            <a:br>
              <a:rPr lang="en-MY" sz="40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MY" sz="4000">
              <a:solidFill>
                <a:srgbClr val="FFFFFF"/>
              </a:solidFill>
            </a:endParaRPr>
          </a:p>
        </p:txBody>
      </p:sp>
      <p:graphicFrame>
        <p:nvGraphicFramePr>
          <p:cNvPr id="5" name="Content Placeholder 2">
            <a:extLst>
              <a:ext uri="{FF2B5EF4-FFF2-40B4-BE49-F238E27FC236}">
                <a16:creationId xmlns:a16="http://schemas.microsoft.com/office/drawing/2014/main" id="{89D7945A-0D89-1D5C-294C-BC04423E926A}"/>
              </a:ext>
            </a:extLst>
          </p:cNvPr>
          <p:cNvGraphicFramePr>
            <a:graphicFrameLocks noGrp="1"/>
          </p:cNvGraphicFramePr>
          <p:nvPr>
            <p:ph idx="1"/>
            <p:extLst>
              <p:ext uri="{D42A27DB-BD31-4B8C-83A1-F6EECF244321}">
                <p14:modId xmlns:p14="http://schemas.microsoft.com/office/powerpoint/2010/main" val="322718036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1967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B8F234-9E0A-4EEC-0920-00FD88FD331F}"/>
              </a:ext>
            </a:extLst>
          </p:cNvPr>
          <p:cNvSpPr>
            <a:spLocks noGrp="1"/>
          </p:cNvSpPr>
          <p:nvPr>
            <p:ph type="title"/>
          </p:nvPr>
        </p:nvSpPr>
        <p:spPr>
          <a:xfrm>
            <a:off x="1383564" y="348865"/>
            <a:ext cx="9718111" cy="1576446"/>
          </a:xfrm>
        </p:spPr>
        <p:txBody>
          <a:bodyPr anchor="ctr">
            <a:normAutofit/>
          </a:bodyPr>
          <a:lstStyle/>
          <a:p>
            <a:r>
              <a:rPr lang="en-US" sz="40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MS1064</a:t>
            </a:r>
            <a:br>
              <a:rPr lang="en-MY" sz="40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MY" sz="4000" dirty="0">
              <a:solidFill>
                <a:srgbClr val="FFFFFF"/>
              </a:solidFill>
            </a:endParaRPr>
          </a:p>
        </p:txBody>
      </p:sp>
      <p:graphicFrame>
        <p:nvGraphicFramePr>
          <p:cNvPr id="5" name="Content Placeholder 2">
            <a:extLst>
              <a:ext uri="{FF2B5EF4-FFF2-40B4-BE49-F238E27FC236}">
                <a16:creationId xmlns:a16="http://schemas.microsoft.com/office/drawing/2014/main" id="{B53DB3E3-2D36-7786-FA93-7978389CC592}"/>
              </a:ext>
            </a:extLst>
          </p:cNvPr>
          <p:cNvGraphicFramePr>
            <a:graphicFrameLocks noGrp="1"/>
          </p:cNvGraphicFramePr>
          <p:nvPr>
            <p:ph idx="1"/>
            <p:extLst>
              <p:ext uri="{D42A27DB-BD31-4B8C-83A1-F6EECF244321}">
                <p14:modId xmlns:p14="http://schemas.microsoft.com/office/powerpoint/2010/main" val="124469599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5860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8F234-9E0A-4EEC-0920-00FD88FD331F}"/>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History of IBS Implementation in Malaysia</a:t>
            </a:r>
            <a:endParaRPr lang="en-MY" sz="4000">
              <a:solidFill>
                <a:srgbClr val="FFFFFF"/>
              </a:solidFill>
            </a:endParaRPr>
          </a:p>
        </p:txBody>
      </p:sp>
      <p:sp>
        <p:nvSpPr>
          <p:cNvPr id="3" name="Content Placeholder 2">
            <a:extLst>
              <a:ext uri="{FF2B5EF4-FFF2-40B4-BE49-F238E27FC236}">
                <a16:creationId xmlns:a16="http://schemas.microsoft.com/office/drawing/2014/main" id="{1DEF6A63-E28C-0AE3-A0A8-7E4C1147062A}"/>
              </a:ext>
            </a:extLst>
          </p:cNvPr>
          <p:cNvSpPr>
            <a:spLocks noGrp="1"/>
          </p:cNvSpPr>
          <p:nvPr>
            <p:ph idx="1"/>
          </p:nvPr>
        </p:nvSpPr>
        <p:spPr>
          <a:xfrm>
            <a:off x="1371599" y="2318197"/>
            <a:ext cx="9724031" cy="3683358"/>
          </a:xfrm>
        </p:spPr>
        <p:txBody>
          <a:bodyPr anchor="ctr">
            <a:normAutofit/>
          </a:bodyPr>
          <a:lstStyle/>
          <a:p>
            <a:pPr marL="0" indent="0">
              <a:buNone/>
            </a:pPr>
            <a:r>
              <a:rPr lang="en-US" sz="1700"/>
              <a:t>The implementation of Industrialized Building Systems (IBS) in Malaysia has been a significant focus in the construction industry, driven by the government's initiatives to improve efficiency, address labor shortages, and enhance the overall quality of construction projects. Here's a brief overview of the history of IBS implementation in Malaysia:</a:t>
            </a:r>
          </a:p>
          <a:p>
            <a:pPr marL="0" indent="0">
              <a:buNone/>
            </a:pPr>
            <a:r>
              <a:rPr lang="en-US" sz="1700"/>
              <a:t>1.Early Initiatives (1960s-1990s):</a:t>
            </a:r>
          </a:p>
          <a:p>
            <a:pPr marL="0" indent="0">
              <a:buNone/>
            </a:pPr>
            <a:r>
              <a:rPr lang="en-US" sz="1700"/>
              <a:t>•Early efforts to introduce IBS in Malaysia date back to the 1960s and 1970s. However, progress was relatively slow due to various challenges, including a lack of awareness, traditional construction practices, and limited technological advancements.</a:t>
            </a:r>
          </a:p>
          <a:p>
            <a:pPr marL="0" indent="0">
              <a:buNone/>
            </a:pPr>
            <a:r>
              <a:rPr lang="en-US" sz="1700"/>
              <a:t>2.Government Commitment (2000s):</a:t>
            </a:r>
          </a:p>
          <a:p>
            <a:pPr marL="0" indent="0">
              <a:buNone/>
            </a:pPr>
            <a:r>
              <a:rPr lang="en-US" sz="1700"/>
              <a:t>•In the early 2000s, the Malaysian government, recognizing the potential benefits of IBS, began actively promoting its adoption. Various policies and initiatives were introduced to encourage the construction industry to embrace IBS methods.</a:t>
            </a:r>
          </a:p>
          <a:p>
            <a:pPr marL="0" indent="0">
              <a:buNone/>
            </a:pPr>
            <a:endParaRPr lang="en-MY" sz="1700"/>
          </a:p>
        </p:txBody>
      </p:sp>
    </p:spTree>
    <p:extLst>
      <p:ext uri="{BB962C8B-B14F-4D97-AF65-F5344CB8AC3E}">
        <p14:creationId xmlns:p14="http://schemas.microsoft.com/office/powerpoint/2010/main" val="3779019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8F234-9E0A-4EEC-0920-00FD88FD331F}"/>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History of IBS Implementation in Malaysia</a:t>
            </a:r>
            <a:endParaRPr lang="en-MY" sz="4000">
              <a:solidFill>
                <a:srgbClr val="FFFFFF"/>
              </a:solidFill>
            </a:endParaRPr>
          </a:p>
        </p:txBody>
      </p:sp>
      <p:sp>
        <p:nvSpPr>
          <p:cNvPr id="3" name="Content Placeholder 2">
            <a:extLst>
              <a:ext uri="{FF2B5EF4-FFF2-40B4-BE49-F238E27FC236}">
                <a16:creationId xmlns:a16="http://schemas.microsoft.com/office/drawing/2014/main" id="{1DEF6A63-E28C-0AE3-A0A8-7E4C1147062A}"/>
              </a:ext>
            </a:extLst>
          </p:cNvPr>
          <p:cNvSpPr>
            <a:spLocks noGrp="1"/>
          </p:cNvSpPr>
          <p:nvPr>
            <p:ph idx="1"/>
          </p:nvPr>
        </p:nvSpPr>
        <p:spPr>
          <a:xfrm>
            <a:off x="1371599" y="2318197"/>
            <a:ext cx="9724031" cy="3683358"/>
          </a:xfrm>
        </p:spPr>
        <p:txBody>
          <a:bodyPr anchor="ctr">
            <a:normAutofit/>
          </a:bodyPr>
          <a:lstStyle/>
          <a:p>
            <a:pPr marL="0" indent="0">
              <a:buNone/>
            </a:pPr>
            <a:r>
              <a:rPr lang="en-US" sz="1400"/>
              <a:t>3.IBS Roadmap (2003):</a:t>
            </a:r>
          </a:p>
          <a:p>
            <a:pPr marL="0" indent="0">
              <a:buNone/>
            </a:pPr>
            <a:r>
              <a:rPr lang="en-US" sz="1400"/>
              <a:t>•The Malaysian government launched the Industrialized Building System (IBS) Roadmap in 2003. This roadmap outlined strategies and action plans to promote the use of IBS in construction projects across the country.</a:t>
            </a:r>
          </a:p>
          <a:p>
            <a:pPr marL="0" indent="0">
              <a:buNone/>
            </a:pPr>
            <a:r>
              <a:rPr lang="en-US" sz="1400"/>
              <a:t>4.IBS Master Plan (2005):</a:t>
            </a:r>
          </a:p>
          <a:p>
            <a:pPr marL="0" indent="0">
              <a:buNone/>
            </a:pPr>
            <a:r>
              <a:rPr lang="en-US" sz="1400"/>
              <a:t>•The IBS Master Plan, introduced in 2005, outlined specific targets for IBS adoption in both public and private construction projects. It aimed to gradually increase the percentage of IBS usage in the industry.</a:t>
            </a:r>
          </a:p>
          <a:p>
            <a:pPr marL="0" indent="0">
              <a:buNone/>
            </a:pPr>
            <a:r>
              <a:rPr lang="en-US" sz="1400"/>
              <a:t>5.Regulatory Support and Incentives:</a:t>
            </a:r>
          </a:p>
          <a:p>
            <a:pPr marL="0" indent="0">
              <a:buNone/>
            </a:pPr>
            <a:r>
              <a:rPr lang="en-US" sz="1400"/>
              <a:t>•Various regulatory measures and incentives were introduced to encourage the construction industry to adopt IBS. This included financial incentives, tax breaks, and preferential treatment in government projects for companies using IBS.</a:t>
            </a:r>
          </a:p>
          <a:p>
            <a:pPr marL="0" indent="0">
              <a:buNone/>
            </a:pPr>
            <a:r>
              <a:rPr lang="en-US" sz="1400"/>
              <a:t>6.Development of Standards:</a:t>
            </a:r>
          </a:p>
          <a:p>
            <a:pPr marL="0" indent="0">
              <a:buNone/>
            </a:pPr>
            <a:r>
              <a:rPr lang="en-US" sz="1400"/>
              <a:t>•The Construction Industry Development Board (CIDB) played a key role in developing standards related to IBS, including codes of practice and guidelines. These standards aimed to ensure quality and consistency in IBS implementation.</a:t>
            </a:r>
          </a:p>
          <a:p>
            <a:pPr marL="0" indent="0">
              <a:buNone/>
            </a:pPr>
            <a:endParaRPr lang="en-MY" sz="1400"/>
          </a:p>
        </p:txBody>
      </p:sp>
    </p:spTree>
    <p:extLst>
      <p:ext uri="{BB962C8B-B14F-4D97-AF65-F5344CB8AC3E}">
        <p14:creationId xmlns:p14="http://schemas.microsoft.com/office/powerpoint/2010/main" val="3044132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8F234-9E0A-4EEC-0920-00FD88FD331F}"/>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History of IBS Implementation in Malaysia</a:t>
            </a:r>
            <a:endParaRPr lang="en-MY" sz="4000">
              <a:solidFill>
                <a:srgbClr val="FFFFFF"/>
              </a:solidFill>
            </a:endParaRPr>
          </a:p>
        </p:txBody>
      </p:sp>
      <p:sp>
        <p:nvSpPr>
          <p:cNvPr id="3" name="Content Placeholder 2">
            <a:extLst>
              <a:ext uri="{FF2B5EF4-FFF2-40B4-BE49-F238E27FC236}">
                <a16:creationId xmlns:a16="http://schemas.microsoft.com/office/drawing/2014/main" id="{1DEF6A63-E28C-0AE3-A0A8-7E4C1147062A}"/>
              </a:ext>
            </a:extLst>
          </p:cNvPr>
          <p:cNvSpPr>
            <a:spLocks noGrp="1"/>
          </p:cNvSpPr>
          <p:nvPr>
            <p:ph idx="1"/>
          </p:nvPr>
        </p:nvSpPr>
        <p:spPr>
          <a:xfrm>
            <a:off x="1371599" y="2318197"/>
            <a:ext cx="9724031" cy="3683358"/>
          </a:xfrm>
        </p:spPr>
        <p:txBody>
          <a:bodyPr anchor="ctr">
            <a:normAutofit/>
          </a:bodyPr>
          <a:lstStyle/>
          <a:p>
            <a:pPr marL="0" indent="0">
              <a:buNone/>
            </a:pPr>
            <a:r>
              <a:rPr lang="en-US" sz="1900"/>
              <a:t>7.Implementation in Government Projects:</a:t>
            </a:r>
          </a:p>
          <a:p>
            <a:pPr marL="0" indent="0">
              <a:buNone/>
            </a:pPr>
            <a:r>
              <a:rPr lang="en-US" sz="1900"/>
              <a:t>•IBS gained traction through its inclusion in government projects. Public-sector projects, such as schools and affordable housing, became showcases for IBS technologies and methods.</a:t>
            </a:r>
          </a:p>
          <a:p>
            <a:pPr marL="0" indent="0">
              <a:buNone/>
            </a:pPr>
            <a:r>
              <a:rPr lang="en-US" sz="1900"/>
              <a:t>8.Training and Capacity Building:</a:t>
            </a:r>
          </a:p>
          <a:p>
            <a:pPr marL="0" indent="0">
              <a:buNone/>
            </a:pPr>
            <a:r>
              <a:rPr lang="en-US" sz="1900"/>
              <a:t>•Efforts were made to enhance the skills of the construction workforce through training programs focused on IBS. This was crucial for ensuring that the industry had the necessary expertise to implement IBS effectively.</a:t>
            </a:r>
          </a:p>
          <a:p>
            <a:pPr marL="0" indent="0">
              <a:buNone/>
            </a:pPr>
            <a:r>
              <a:rPr lang="en-US" sz="1900"/>
              <a:t>9.Progress and Challenges:</a:t>
            </a:r>
          </a:p>
          <a:p>
            <a:pPr marL="0" indent="0">
              <a:buNone/>
            </a:pPr>
            <a:r>
              <a:rPr lang="en-US" sz="1900"/>
              <a:t>•While there has been progress in IBS implementation, challenges remain, including issues related to standardization, coordination among stakeholders, and the need for continued education and awareness.</a:t>
            </a:r>
          </a:p>
          <a:p>
            <a:pPr marL="0" indent="0">
              <a:buNone/>
            </a:pPr>
            <a:endParaRPr lang="en-MY" sz="1900"/>
          </a:p>
        </p:txBody>
      </p:sp>
    </p:spTree>
    <p:extLst>
      <p:ext uri="{BB962C8B-B14F-4D97-AF65-F5344CB8AC3E}">
        <p14:creationId xmlns:p14="http://schemas.microsoft.com/office/powerpoint/2010/main" val="2272808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6B8F234-9E0A-4EEC-0920-00FD88FD331F}"/>
              </a:ext>
            </a:extLst>
          </p:cNvPr>
          <p:cNvSpPr>
            <a:spLocks noGrp="1"/>
          </p:cNvSpPr>
          <p:nvPr>
            <p:ph type="title"/>
          </p:nvPr>
        </p:nvSpPr>
        <p:spPr>
          <a:xfrm>
            <a:off x="1179226" y="327113"/>
            <a:ext cx="9833548" cy="1325563"/>
          </a:xfrm>
        </p:spPr>
        <p:txBody>
          <a:bodyPr anchor="b">
            <a:normAutofit/>
          </a:bodyPr>
          <a:lstStyle/>
          <a:p>
            <a:pPr algn="ctr"/>
            <a:r>
              <a:rPr lang="en-MY" sz="3600" b="1" dirty="0"/>
              <a:t>Any Other Initiatives </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DEF6A63-E28C-0AE3-A0A8-7E4C1147062A}"/>
              </a:ext>
            </a:extLst>
          </p:cNvPr>
          <p:cNvSpPr>
            <a:spLocks noGrp="1"/>
          </p:cNvSpPr>
          <p:nvPr>
            <p:ph idx="1"/>
          </p:nvPr>
        </p:nvSpPr>
        <p:spPr>
          <a:xfrm>
            <a:off x="1179226" y="1804094"/>
            <a:ext cx="9833548" cy="3780861"/>
          </a:xfrm>
        </p:spPr>
        <p:txBody>
          <a:bodyPr>
            <a:normAutofit/>
          </a:bodyPr>
          <a:lstStyle/>
          <a:p>
            <a:pPr marL="0" indent="0">
              <a:buNone/>
            </a:pPr>
            <a:r>
              <a:rPr lang="en-US" sz="1600" dirty="0">
                <a:solidFill>
                  <a:schemeClr val="tx2"/>
                </a:solidFill>
              </a:rPr>
              <a:t>In addition to the historical initiatives mentioned, several ongoing and recent efforts contribute to the promotion and advancement of Industrialized Building Systems (IBS) in Malaysia. Some of these initiatives include:</a:t>
            </a:r>
          </a:p>
          <a:p>
            <a:pPr marL="0" indent="0">
              <a:buNone/>
            </a:pPr>
            <a:r>
              <a:rPr lang="en-US" sz="1600" dirty="0">
                <a:solidFill>
                  <a:schemeClr val="tx2"/>
                </a:solidFill>
              </a:rPr>
              <a:t>1.IBS Roadmap 2011-2015 and Beyond:</a:t>
            </a:r>
          </a:p>
          <a:p>
            <a:pPr marL="0" indent="0">
              <a:buNone/>
            </a:pPr>
            <a:r>
              <a:rPr lang="en-US" sz="1600" dirty="0">
                <a:solidFill>
                  <a:schemeClr val="tx2"/>
                </a:solidFill>
              </a:rPr>
              <a:t>•Building on the earlier IBS Roadmap, subsequent plans and roadmaps have been developed to provide a strategic direction for IBS implementation in Malaysia. Continuous updates and refinements reflect the evolving nature of the construction industry.</a:t>
            </a:r>
          </a:p>
          <a:p>
            <a:pPr marL="0" indent="0">
              <a:buNone/>
            </a:pPr>
            <a:r>
              <a:rPr lang="en-US" sz="1600" dirty="0">
                <a:solidFill>
                  <a:schemeClr val="tx2"/>
                </a:solidFill>
              </a:rPr>
              <a:t>2.Construction Industry Transformation </a:t>
            </a:r>
            <a:r>
              <a:rPr lang="en-US" sz="1600" dirty="0" err="1">
                <a:solidFill>
                  <a:schemeClr val="tx2"/>
                </a:solidFill>
              </a:rPr>
              <a:t>Programme</a:t>
            </a:r>
            <a:r>
              <a:rPr lang="en-US" sz="1600" dirty="0">
                <a:solidFill>
                  <a:schemeClr val="tx2"/>
                </a:solidFill>
              </a:rPr>
              <a:t> (CITP):</a:t>
            </a:r>
          </a:p>
          <a:p>
            <a:pPr marL="0" indent="0">
              <a:buNone/>
            </a:pPr>
            <a:r>
              <a:rPr lang="en-US" sz="1600" dirty="0">
                <a:solidFill>
                  <a:schemeClr val="tx2"/>
                </a:solidFill>
              </a:rPr>
              <a:t>•The CITP is a comprehensive initiative aimed at transforming the Malaysian construction industry. It includes strategies to enhance productivity, promote innovation, and incorporate advanced construction methods such as IBS.</a:t>
            </a:r>
          </a:p>
          <a:p>
            <a:pPr marL="0" indent="0">
              <a:buNone/>
            </a:pPr>
            <a:endParaRPr lang="en-MY" sz="15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17973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6B8F234-9E0A-4EEC-0920-00FD88FD331F}"/>
              </a:ext>
            </a:extLst>
          </p:cNvPr>
          <p:cNvSpPr>
            <a:spLocks noGrp="1"/>
          </p:cNvSpPr>
          <p:nvPr>
            <p:ph type="title"/>
          </p:nvPr>
        </p:nvSpPr>
        <p:spPr>
          <a:xfrm>
            <a:off x="407397" y="237560"/>
            <a:ext cx="9833548" cy="1325563"/>
          </a:xfrm>
        </p:spPr>
        <p:txBody>
          <a:bodyPr anchor="b">
            <a:normAutofit/>
          </a:bodyPr>
          <a:lstStyle/>
          <a:p>
            <a:pPr algn="ctr"/>
            <a:r>
              <a:rPr lang="en-MY" sz="3600" b="1" dirty="0"/>
              <a:t>Any Other Initiatives </a:t>
            </a:r>
            <a:endParaRPr lang="en-MY" sz="3600" dirty="0">
              <a:solidFill>
                <a:schemeClr val="tx2"/>
              </a:solidFill>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DEF6A63-E28C-0AE3-A0A8-7E4C1147062A}"/>
              </a:ext>
            </a:extLst>
          </p:cNvPr>
          <p:cNvSpPr>
            <a:spLocks noGrp="1"/>
          </p:cNvSpPr>
          <p:nvPr>
            <p:ph idx="1"/>
          </p:nvPr>
        </p:nvSpPr>
        <p:spPr>
          <a:xfrm>
            <a:off x="696147" y="2174932"/>
            <a:ext cx="9833548" cy="2693976"/>
          </a:xfrm>
        </p:spPr>
        <p:txBody>
          <a:bodyPr>
            <a:normAutofit fontScale="92500" lnSpcReduction="20000"/>
          </a:bodyPr>
          <a:lstStyle/>
          <a:p>
            <a:pPr marL="0" indent="0">
              <a:buNone/>
            </a:pPr>
            <a:r>
              <a:rPr lang="en-US" sz="1600" dirty="0">
                <a:solidFill>
                  <a:schemeClr val="tx2"/>
                </a:solidFill>
              </a:rPr>
              <a:t>3.Greater Emphasis on Technology Adoption:</a:t>
            </a:r>
          </a:p>
          <a:p>
            <a:pPr marL="0" indent="0">
              <a:buNone/>
            </a:pPr>
            <a:r>
              <a:rPr lang="en-US" sz="1600" dirty="0">
                <a:solidFill>
                  <a:schemeClr val="tx2"/>
                </a:solidFill>
              </a:rPr>
              <a:t>•The Malaysian government, through agencies like the Construction Industry Development Board (CIDB), has placed a greater emphasis on embracing digital technologies and Industry 4.0 principles in construction. This includes integrating digital tools with IBS for improved project management and efficiency.</a:t>
            </a:r>
          </a:p>
          <a:p>
            <a:pPr marL="0" indent="0">
              <a:buNone/>
            </a:pPr>
            <a:r>
              <a:rPr lang="en-US" sz="1600" dirty="0">
                <a:solidFill>
                  <a:schemeClr val="tx2"/>
                </a:solidFill>
              </a:rPr>
              <a:t>4.Collaboration with Industry Players:</a:t>
            </a:r>
          </a:p>
          <a:p>
            <a:pPr marL="0" indent="0">
              <a:buNone/>
            </a:pPr>
            <a:r>
              <a:rPr lang="en-US" sz="1600" dirty="0">
                <a:solidFill>
                  <a:schemeClr val="tx2"/>
                </a:solidFill>
              </a:rPr>
              <a:t>•Public-private partnerships and collaborations between government agencies, industry players, and educational institutions contribute to the development and promotion of IBS. These collaborations aim to address challenges, share knowledge, and drive innovation.</a:t>
            </a:r>
          </a:p>
          <a:p>
            <a:pPr marL="0" indent="0">
              <a:buNone/>
            </a:pPr>
            <a:r>
              <a:rPr lang="en-US" sz="1600" dirty="0">
                <a:solidFill>
                  <a:schemeClr val="tx2"/>
                </a:solidFill>
              </a:rPr>
              <a:t>5.Research and Development (R&amp;D):</a:t>
            </a:r>
          </a:p>
          <a:p>
            <a:pPr marL="0" indent="0">
              <a:buNone/>
            </a:pPr>
            <a:r>
              <a:rPr lang="en-US" sz="1600" dirty="0">
                <a:solidFill>
                  <a:schemeClr val="tx2"/>
                </a:solidFill>
              </a:rPr>
              <a:t>•Ongoing investment in research and development activities supports the continuous improvement of IBS technologies and practices. Research institutions and industry players work together to explore new materials, construction methods, and design approaches.</a:t>
            </a:r>
          </a:p>
          <a:p>
            <a:pPr marL="0" indent="0">
              <a:buNone/>
            </a:pPr>
            <a:endParaRPr lang="en-MY" sz="13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2366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6B8F234-9E0A-4EEC-0920-00FD88FD331F}"/>
              </a:ext>
            </a:extLst>
          </p:cNvPr>
          <p:cNvSpPr>
            <a:spLocks noGrp="1"/>
          </p:cNvSpPr>
          <p:nvPr>
            <p:ph type="title"/>
          </p:nvPr>
        </p:nvSpPr>
        <p:spPr>
          <a:xfrm>
            <a:off x="1277317" y="651716"/>
            <a:ext cx="9833548" cy="1325563"/>
          </a:xfrm>
        </p:spPr>
        <p:txBody>
          <a:bodyPr anchor="b">
            <a:normAutofit/>
          </a:bodyPr>
          <a:lstStyle/>
          <a:p>
            <a:pPr algn="ctr"/>
            <a:r>
              <a:rPr lang="en-MY" sz="3600" b="1" dirty="0"/>
              <a:t>Any Other Initiatives </a:t>
            </a:r>
            <a:endParaRPr lang="en-MY" sz="3600" dirty="0">
              <a:solidFill>
                <a:schemeClr val="tx2"/>
              </a:solidFill>
            </a:endParaRP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DEF6A63-E28C-0AE3-A0A8-7E4C1147062A}"/>
              </a:ext>
            </a:extLst>
          </p:cNvPr>
          <p:cNvSpPr>
            <a:spLocks noGrp="1"/>
          </p:cNvSpPr>
          <p:nvPr>
            <p:ph idx="1"/>
          </p:nvPr>
        </p:nvSpPr>
        <p:spPr>
          <a:xfrm>
            <a:off x="696147" y="2777586"/>
            <a:ext cx="9833548" cy="2457269"/>
          </a:xfrm>
        </p:spPr>
        <p:txBody>
          <a:bodyPr>
            <a:normAutofit fontScale="92500" lnSpcReduction="20000"/>
          </a:bodyPr>
          <a:lstStyle/>
          <a:p>
            <a:pPr marL="0" indent="0">
              <a:buNone/>
            </a:pPr>
            <a:r>
              <a:rPr lang="en-US" sz="1600" dirty="0">
                <a:solidFill>
                  <a:schemeClr val="tx2"/>
                </a:solidFill>
              </a:rPr>
              <a:t>6.Incentives for IBS Adoption:</a:t>
            </a:r>
          </a:p>
          <a:p>
            <a:pPr marL="0" indent="0">
              <a:buNone/>
            </a:pPr>
            <a:r>
              <a:rPr lang="en-US" sz="1600" dirty="0">
                <a:solidFill>
                  <a:schemeClr val="tx2"/>
                </a:solidFill>
              </a:rPr>
              <a:t>•Incentives, both financial and non-financial, continue to be an important aspect of encouraging IBS adoption. Government initiatives provide benefits to construction companies that actively implement IBS in their projects.</a:t>
            </a:r>
          </a:p>
          <a:p>
            <a:pPr marL="0" indent="0">
              <a:buNone/>
            </a:pPr>
            <a:r>
              <a:rPr lang="en-US" sz="1600" dirty="0">
                <a:solidFill>
                  <a:schemeClr val="tx2"/>
                </a:solidFill>
              </a:rPr>
              <a:t>7.Capacity Building and Training Programs:</a:t>
            </a:r>
          </a:p>
          <a:p>
            <a:pPr marL="0" indent="0">
              <a:buNone/>
            </a:pPr>
            <a:r>
              <a:rPr lang="en-US" sz="1600" dirty="0">
                <a:solidFill>
                  <a:schemeClr val="tx2"/>
                </a:solidFill>
              </a:rPr>
              <a:t>•Training programs and workshops are conducted to build the skills and knowledge of industry professionals in IBS. This includes training on the design, manufacturing, and construction aspects of industrialized building systems.</a:t>
            </a:r>
          </a:p>
          <a:p>
            <a:pPr marL="0" indent="0">
              <a:buNone/>
            </a:pPr>
            <a:r>
              <a:rPr lang="en-US" sz="1600" dirty="0">
                <a:solidFill>
                  <a:schemeClr val="tx2"/>
                </a:solidFill>
              </a:rPr>
              <a:t>8.International Collaboration:</a:t>
            </a:r>
          </a:p>
          <a:p>
            <a:pPr marL="0" indent="0">
              <a:buNone/>
            </a:pPr>
            <a:r>
              <a:rPr lang="en-US" sz="1600" dirty="0">
                <a:solidFill>
                  <a:schemeClr val="tx2"/>
                </a:solidFill>
              </a:rPr>
              <a:t>•Malaysia actively participates in international forums and collaborations to stay informed about global trends in construction technology, including IBS. Learning from international best practices contributes to the enhancement of IBS implementation in the country.</a:t>
            </a:r>
          </a:p>
          <a:p>
            <a:pPr marL="0" indent="0">
              <a:buNone/>
            </a:pPr>
            <a:endParaRPr lang="en-MY" sz="13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7764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6B8F234-9E0A-4EEC-0920-00FD88FD331F}"/>
              </a:ext>
            </a:extLst>
          </p:cNvPr>
          <p:cNvSpPr>
            <a:spLocks noGrp="1"/>
          </p:cNvSpPr>
          <p:nvPr>
            <p:ph type="title"/>
          </p:nvPr>
        </p:nvSpPr>
        <p:spPr>
          <a:xfrm>
            <a:off x="804672" y="1401859"/>
            <a:ext cx="4130185" cy="4054282"/>
          </a:xfrm>
        </p:spPr>
        <p:txBody>
          <a:bodyPr>
            <a:normAutofit/>
          </a:bodyPr>
          <a:lstStyle/>
          <a:p>
            <a:r>
              <a:rPr lang="en-MY" sz="3600" b="1" dirty="0"/>
              <a:t>Any Other Initiatives </a:t>
            </a:r>
            <a:endParaRPr lang="en-MY" sz="3600" dirty="0">
              <a:solidFill>
                <a:schemeClr val="tx2"/>
              </a:solidFill>
            </a:endParaRPr>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DEF6A63-E28C-0AE3-A0A8-7E4C1147062A}"/>
              </a:ext>
            </a:extLst>
          </p:cNvPr>
          <p:cNvSpPr>
            <a:spLocks noGrp="1"/>
          </p:cNvSpPr>
          <p:nvPr>
            <p:ph idx="1"/>
          </p:nvPr>
        </p:nvSpPr>
        <p:spPr>
          <a:xfrm>
            <a:off x="5257800" y="1553134"/>
            <a:ext cx="6128539" cy="3751732"/>
          </a:xfrm>
        </p:spPr>
        <p:txBody>
          <a:bodyPr anchor="ctr">
            <a:normAutofit/>
          </a:bodyPr>
          <a:lstStyle/>
          <a:p>
            <a:pPr marL="0" indent="0">
              <a:buNone/>
            </a:pPr>
            <a:r>
              <a:rPr lang="en-US" sz="1500" dirty="0">
                <a:solidFill>
                  <a:schemeClr val="tx2"/>
                </a:solidFill>
              </a:rPr>
              <a:t>9.Green Building Practices:</a:t>
            </a:r>
          </a:p>
          <a:p>
            <a:pPr marL="0" indent="0">
              <a:buNone/>
            </a:pPr>
            <a:r>
              <a:rPr lang="en-US" sz="1500" dirty="0">
                <a:solidFill>
                  <a:schemeClr val="tx2"/>
                </a:solidFill>
              </a:rPr>
              <a:t>•Initiatives promoting sustainability and green building practices align with the goals of IBS. Efforts to incorporate environmentally friendly materials and practices are part of broader initiatives within the construction industry.</a:t>
            </a:r>
          </a:p>
          <a:p>
            <a:pPr marL="0" indent="0">
              <a:buNone/>
            </a:pPr>
            <a:r>
              <a:rPr lang="en-US" sz="1500" dirty="0">
                <a:solidFill>
                  <a:schemeClr val="tx2"/>
                </a:solidFill>
              </a:rPr>
              <a:t>10.Integration of Prefabrication and Modular Construction:</a:t>
            </a:r>
          </a:p>
          <a:p>
            <a:pPr marL="0" indent="0">
              <a:buNone/>
            </a:pPr>
            <a:r>
              <a:rPr lang="en-US" sz="1500" dirty="0">
                <a:solidFill>
                  <a:schemeClr val="tx2"/>
                </a:solidFill>
              </a:rPr>
              <a:t>•There is a growing recognition of the benefits of prefabrication and modular construction methods, which align with the principles of IBS. This integration is evident in various construction projects, especially in the residential and commercial sectors.</a:t>
            </a:r>
          </a:p>
          <a:p>
            <a:pPr marL="0" indent="0">
              <a:buNone/>
            </a:pPr>
            <a:r>
              <a:rPr lang="en-US" sz="1500" dirty="0">
                <a:solidFill>
                  <a:schemeClr val="tx2"/>
                </a:solidFill>
              </a:rPr>
              <a:t>These initiatives collectively reflect Malaysia's commitment to advancing construction practices, improving efficiency, and embracing innovative technologies such as IBS to meet the demands of a rapidly evolving built environment.</a:t>
            </a:r>
            <a:endParaRPr lang="en-MY" sz="1500" dirty="0">
              <a:solidFill>
                <a:schemeClr val="tx2"/>
              </a:solidFill>
            </a:endParaRP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3021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8F234-9E0A-4EEC-0920-00FD88FD331F}"/>
              </a:ext>
            </a:extLst>
          </p:cNvPr>
          <p:cNvSpPr>
            <a:spLocks noGrp="1"/>
          </p:cNvSpPr>
          <p:nvPr>
            <p:ph type="title"/>
          </p:nvPr>
        </p:nvSpPr>
        <p:spPr>
          <a:xfrm>
            <a:off x="572493" y="238539"/>
            <a:ext cx="11018520" cy="1434415"/>
          </a:xfrm>
        </p:spPr>
        <p:txBody>
          <a:bodyPr anchor="b">
            <a:normAutofit/>
          </a:bodyPr>
          <a:lstStyle/>
          <a:p>
            <a:r>
              <a:rPr lang="en-MY" sz="4600" kern="0">
                <a:effectLst/>
                <a:latin typeface="Calibri" panose="020F0502020204030204" pitchFamily="34" charset="0"/>
                <a:ea typeface="Calibri" panose="020F0502020204030204" pitchFamily="34" charset="0"/>
                <a:cs typeface="Calibri" panose="020F0502020204030204" pitchFamily="34" charset="0"/>
              </a:rPr>
              <a:t>What is IBS?</a:t>
            </a:r>
            <a:br>
              <a:rPr lang="en-MY" sz="4600" kern="100">
                <a:effectLst/>
                <a:latin typeface="Calibri" panose="020F0502020204030204" pitchFamily="34" charset="0"/>
                <a:ea typeface="Calibri" panose="020F0502020204030204" pitchFamily="34" charset="0"/>
                <a:cs typeface="Times New Roman" panose="02020603050405020304" pitchFamily="18" charset="0"/>
              </a:rPr>
            </a:br>
            <a:endParaRPr lang="en-MY" sz="4600"/>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EF6A63-E28C-0AE3-A0A8-7E4C1147062A}"/>
              </a:ext>
            </a:extLst>
          </p:cNvPr>
          <p:cNvSpPr>
            <a:spLocks noGrp="1"/>
          </p:cNvSpPr>
          <p:nvPr>
            <p:ph idx="1"/>
          </p:nvPr>
        </p:nvSpPr>
        <p:spPr>
          <a:xfrm>
            <a:off x="572493" y="2071316"/>
            <a:ext cx="6713552" cy="4119172"/>
          </a:xfrm>
        </p:spPr>
        <p:txBody>
          <a:bodyPr anchor="t">
            <a:normAutofit/>
          </a:bodyPr>
          <a:lstStyle/>
          <a:p>
            <a:pPr algn="just">
              <a:buFont typeface="Wingdings" panose="05000000000000000000" pitchFamily="2" charset="2"/>
              <a:buChar char="Ø"/>
            </a:pPr>
            <a:r>
              <a:rPr lang="en-MY" sz="2200" kern="0" dirty="0">
                <a:effectLst/>
                <a:latin typeface="Segoe UI" panose="020B0502040204020203" pitchFamily="34" charset="0"/>
                <a:ea typeface="Times New Roman" panose="02020603050405020304" pitchFamily="18" charset="0"/>
                <a:cs typeface="Times New Roman" panose="02020603050405020304" pitchFamily="18" charset="0"/>
              </a:rPr>
              <a:t>IBS stands for Industrialized Building System. It is a construction methodology that involves the use of pre-fabricated components manufactured in a controlled environment, typically off-site, and then transported to the construction site for assembly.</a:t>
            </a:r>
          </a:p>
          <a:p>
            <a:pPr algn="just">
              <a:buFont typeface="Wingdings" panose="05000000000000000000" pitchFamily="2" charset="2"/>
              <a:buChar char="Ø"/>
            </a:pPr>
            <a:r>
              <a:rPr lang="en-MY" sz="2200" kern="0" dirty="0">
                <a:effectLst/>
                <a:latin typeface="Segoe UI" panose="020B0502040204020203" pitchFamily="34" charset="0"/>
                <a:ea typeface="Times New Roman" panose="02020603050405020304" pitchFamily="18" charset="0"/>
                <a:cs typeface="Times New Roman" panose="02020603050405020304" pitchFamily="18" charset="0"/>
              </a:rPr>
              <a:t>The goal of IBS is to improve construction efficiency, enhance quality control, and reduce on-site </a:t>
            </a:r>
            <a:r>
              <a:rPr lang="en-MY" sz="2200" kern="0" dirty="0" err="1">
                <a:effectLst/>
                <a:latin typeface="Segoe UI" panose="020B0502040204020203" pitchFamily="34" charset="0"/>
                <a:ea typeface="Times New Roman" panose="02020603050405020304" pitchFamily="18" charset="0"/>
                <a:cs typeface="Times New Roman" panose="02020603050405020304" pitchFamily="18" charset="0"/>
              </a:rPr>
              <a:t>labor</a:t>
            </a:r>
            <a:r>
              <a:rPr lang="en-MY" sz="2200" kern="0" dirty="0">
                <a:effectLst/>
                <a:latin typeface="Segoe UI" panose="020B0502040204020203" pitchFamily="34" charset="0"/>
                <a:ea typeface="Times New Roman" panose="02020603050405020304" pitchFamily="18" charset="0"/>
                <a:cs typeface="Times New Roman" panose="02020603050405020304" pitchFamily="18" charset="0"/>
              </a:rPr>
              <a:t> requirements. </a:t>
            </a:r>
          </a:p>
          <a:p>
            <a:pPr algn="just">
              <a:buFont typeface="Wingdings" panose="05000000000000000000" pitchFamily="2" charset="2"/>
              <a:buChar char="Ø"/>
            </a:pPr>
            <a:r>
              <a:rPr lang="en-MY" sz="2200" kern="0" dirty="0">
                <a:effectLst/>
                <a:latin typeface="Segoe UI" panose="020B0502040204020203" pitchFamily="34" charset="0"/>
                <a:ea typeface="Times New Roman" panose="02020603050405020304" pitchFamily="18" charset="0"/>
                <a:cs typeface="Times New Roman" panose="02020603050405020304" pitchFamily="18" charset="0"/>
              </a:rPr>
              <a:t>This approach often includes the prefabrication of components such as walls, columns, beams, and other building elements, promoting a more systematic and streamlined construction process.</a:t>
            </a:r>
            <a:endParaRPr lang="en-MY" sz="2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MY" sz="2200" dirty="0"/>
          </a:p>
        </p:txBody>
      </p:sp>
      <p:pic>
        <p:nvPicPr>
          <p:cNvPr id="5" name="Picture 4" descr="Sunset silhouette of scaffolding in construction site">
            <a:extLst>
              <a:ext uri="{FF2B5EF4-FFF2-40B4-BE49-F238E27FC236}">
                <a16:creationId xmlns:a16="http://schemas.microsoft.com/office/drawing/2014/main" id="{D1760B36-19F4-83D4-0D82-F82109ADFC01}"/>
              </a:ext>
            </a:extLst>
          </p:cNvPr>
          <p:cNvPicPr>
            <a:picLocks noChangeAspect="1"/>
          </p:cNvPicPr>
          <p:nvPr/>
        </p:nvPicPr>
        <p:blipFill rotWithShape="1">
          <a:blip r:embed="rId2"/>
          <a:srcRect l="21904" r="13880" b="2"/>
          <a:stretch/>
        </p:blipFill>
        <p:spPr>
          <a:xfrm>
            <a:off x="7675658" y="2093976"/>
            <a:ext cx="3941064" cy="4096512"/>
          </a:xfrm>
          <a:prstGeom prst="rect">
            <a:avLst/>
          </a:prstGeom>
        </p:spPr>
      </p:pic>
    </p:spTree>
    <p:extLst>
      <p:ext uri="{BB962C8B-B14F-4D97-AF65-F5344CB8AC3E}">
        <p14:creationId xmlns:p14="http://schemas.microsoft.com/office/powerpoint/2010/main" val="2491007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8F234-9E0A-4EEC-0920-00FD88FD331F}"/>
              </a:ext>
            </a:extLst>
          </p:cNvPr>
          <p:cNvSpPr>
            <a:spLocks noGrp="1"/>
          </p:cNvSpPr>
          <p:nvPr>
            <p:ph type="title"/>
          </p:nvPr>
        </p:nvSpPr>
        <p:spPr>
          <a:xfrm>
            <a:off x="572493" y="238539"/>
            <a:ext cx="11047013" cy="1434415"/>
          </a:xfrm>
        </p:spPr>
        <p:txBody>
          <a:bodyPr anchor="b">
            <a:normAutofit/>
          </a:bodyPr>
          <a:lstStyle/>
          <a:p>
            <a:r>
              <a:rPr lang="en-MY" sz="4600" kern="0" dirty="0">
                <a:effectLst/>
                <a:latin typeface="Calibri" panose="020F0502020204030204" pitchFamily="34" charset="0"/>
                <a:ea typeface="Calibri" panose="020F0502020204030204" pitchFamily="34" charset="0"/>
                <a:cs typeface="Calibri" panose="020F0502020204030204" pitchFamily="34" charset="0"/>
              </a:rPr>
              <a:t>What is IBS?</a:t>
            </a:r>
            <a:br>
              <a:rPr lang="en-MY" sz="4600" kern="100" dirty="0">
                <a:effectLst/>
                <a:latin typeface="Calibri" panose="020F0502020204030204" pitchFamily="34" charset="0"/>
                <a:ea typeface="Calibri" panose="020F0502020204030204" pitchFamily="34" charset="0"/>
                <a:cs typeface="Times New Roman" panose="02020603050405020304" pitchFamily="18" charset="0"/>
              </a:rPr>
            </a:br>
            <a:endParaRPr lang="en-MY" sz="4600" dirty="0"/>
          </a:p>
        </p:txBody>
      </p:sp>
      <p:sp>
        <p:nvSpPr>
          <p:cNvPr id="25"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unset silhouette of scaffolding in construction site">
            <a:extLst>
              <a:ext uri="{FF2B5EF4-FFF2-40B4-BE49-F238E27FC236}">
                <a16:creationId xmlns:a16="http://schemas.microsoft.com/office/drawing/2014/main" id="{D1760B36-19F4-83D4-0D82-F82109ADFC01}"/>
              </a:ext>
            </a:extLst>
          </p:cNvPr>
          <p:cNvPicPr>
            <a:picLocks noChangeAspect="1"/>
          </p:cNvPicPr>
          <p:nvPr/>
        </p:nvPicPr>
        <p:blipFill rotWithShape="1">
          <a:blip r:embed="rId2"/>
          <a:srcRect l="22553" r="14531"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1DEF6A63-E28C-0AE3-A0A8-7E4C1147062A}"/>
              </a:ext>
            </a:extLst>
          </p:cNvPr>
          <p:cNvSpPr>
            <a:spLocks noGrp="1"/>
          </p:cNvSpPr>
          <p:nvPr>
            <p:ph idx="1"/>
          </p:nvPr>
        </p:nvSpPr>
        <p:spPr>
          <a:xfrm>
            <a:off x="4905955" y="2071316"/>
            <a:ext cx="6713552" cy="4114800"/>
          </a:xfrm>
        </p:spPr>
        <p:txBody>
          <a:bodyPr anchor="t">
            <a:normAutofit/>
          </a:bodyPr>
          <a:lstStyle/>
          <a:p>
            <a:r>
              <a:rPr lang="en-US" sz="2200" dirty="0"/>
              <a:t>In an IBS approach, building components are produced using various materials such as concrete, steel, or timber, depending on the project requirements. These components are manufactured in factories under controlled conditions, ensuring precision and consistency in quality. The prefabricated elements are then transported to the construction site for assembly.</a:t>
            </a:r>
          </a:p>
          <a:p>
            <a:endParaRPr lang="en-MY" sz="2200" dirty="0"/>
          </a:p>
        </p:txBody>
      </p:sp>
    </p:spTree>
    <p:extLst>
      <p:ext uri="{BB962C8B-B14F-4D97-AF65-F5344CB8AC3E}">
        <p14:creationId xmlns:p14="http://schemas.microsoft.com/office/powerpoint/2010/main" val="125365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8F234-9E0A-4EEC-0920-00FD88FD331F}"/>
              </a:ext>
            </a:extLst>
          </p:cNvPr>
          <p:cNvSpPr>
            <a:spLocks noGrp="1"/>
          </p:cNvSpPr>
          <p:nvPr>
            <p:ph type="title"/>
          </p:nvPr>
        </p:nvSpPr>
        <p:spPr>
          <a:xfrm>
            <a:off x="838200" y="207034"/>
            <a:ext cx="5993921" cy="862641"/>
          </a:xfrm>
          <a:solidFill>
            <a:schemeClr val="accent4">
              <a:lumMod val="20000"/>
              <a:lumOff val="80000"/>
            </a:schemeClr>
          </a:solidFill>
        </p:spPr>
        <p:txBody>
          <a:bodyPr>
            <a:normAutofit fontScale="90000"/>
          </a:bodyPr>
          <a:lstStyle/>
          <a:p>
            <a:br>
              <a:rPr lang="en-US" kern="100" dirty="0">
                <a:effectLst/>
                <a:latin typeface="Calibri" panose="020F0502020204030204" pitchFamily="34" charset="0"/>
                <a:ea typeface="Calibri" panose="020F0502020204030204" pitchFamily="34" charset="0"/>
                <a:cs typeface="Times New Roman" panose="02020603050405020304" pitchFamily="18" charset="0"/>
              </a:rPr>
            </a:br>
            <a:r>
              <a:rPr lang="en-US" kern="100" dirty="0">
                <a:effectLst/>
                <a:latin typeface="Calibri" panose="020F0502020204030204" pitchFamily="34" charset="0"/>
                <a:ea typeface="Calibri" panose="020F0502020204030204" pitchFamily="34" charset="0"/>
                <a:cs typeface="Times New Roman" panose="02020603050405020304" pitchFamily="18" charset="0"/>
              </a:rPr>
              <a:t>Key Features of IBS Include:</a:t>
            </a:r>
            <a:br>
              <a:rPr lang="en-MY" kern="100" dirty="0">
                <a:effectLst/>
                <a:latin typeface="Calibri" panose="020F0502020204030204" pitchFamily="34" charset="0"/>
                <a:ea typeface="Calibri" panose="020F0502020204030204" pitchFamily="34" charset="0"/>
                <a:cs typeface="Times New Roman" panose="02020603050405020304" pitchFamily="18" charset="0"/>
              </a:rPr>
            </a:br>
            <a:endParaRPr lang="en-MY" dirty="0"/>
          </a:p>
        </p:txBody>
      </p:sp>
      <p:sp>
        <p:nvSpPr>
          <p:cNvPr id="3" name="Content Placeholder 2">
            <a:extLst>
              <a:ext uri="{FF2B5EF4-FFF2-40B4-BE49-F238E27FC236}">
                <a16:creationId xmlns:a16="http://schemas.microsoft.com/office/drawing/2014/main" id="{1DEF6A63-E28C-0AE3-A0A8-7E4C1147062A}"/>
              </a:ext>
            </a:extLst>
          </p:cNvPr>
          <p:cNvSpPr>
            <a:spLocks noGrp="1"/>
          </p:cNvSpPr>
          <p:nvPr>
            <p:ph idx="1"/>
          </p:nvPr>
        </p:nvSpPr>
        <p:spPr>
          <a:xfrm>
            <a:off x="838200" y="1233577"/>
            <a:ext cx="10515600" cy="4943386"/>
          </a:xfrm>
        </p:spPr>
        <p:txBody>
          <a:bodyPr>
            <a:normAutofit fontScale="92500"/>
          </a:bodyPr>
          <a:lstStyle/>
          <a:p>
            <a:pPr marL="342900" lvl="0" indent="-342900">
              <a:lnSpc>
                <a:spcPct val="107000"/>
              </a:lnSpc>
              <a:spcAft>
                <a:spcPts val="800"/>
              </a:spcAft>
              <a:buFont typeface="+mj-lt"/>
              <a:buAutoNum type="arabicPeriod"/>
              <a:tabLst>
                <a:tab pos="457200" algn="l"/>
              </a:tabLst>
            </a:pPr>
            <a:r>
              <a:rPr lang="en-MY" sz="1800" b="1" kern="0" dirty="0">
                <a:effectLst/>
                <a:latin typeface="Segoe UI" panose="020B0502040204020203" pitchFamily="34" charset="0"/>
                <a:ea typeface="Times New Roman" panose="02020603050405020304" pitchFamily="18" charset="0"/>
                <a:cs typeface="Times New Roman" panose="02020603050405020304" pitchFamily="18" charset="0"/>
              </a:rPr>
              <a:t>Efficiency:</a:t>
            </a:r>
            <a:r>
              <a:rPr lang="en-MY" sz="1800" kern="0" dirty="0">
                <a:effectLst/>
                <a:latin typeface="Segoe UI" panose="020B0502040204020203" pitchFamily="34" charset="0"/>
                <a:ea typeface="Times New Roman" panose="02020603050405020304" pitchFamily="18" charset="0"/>
                <a:cs typeface="Times New Roman" panose="02020603050405020304" pitchFamily="18" charset="0"/>
              </a:rPr>
              <a:t> IBS aims to expedite the construction process by minimizing on-site work. This can result in faster project completion times compared to traditional construction methods.</a:t>
            </a:r>
            <a:endParaRPr lang="en-MY"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MY" sz="1800" b="1" kern="0" dirty="0">
                <a:effectLst/>
                <a:latin typeface="Segoe UI" panose="020B0502040204020203" pitchFamily="34" charset="0"/>
                <a:ea typeface="Times New Roman" panose="02020603050405020304" pitchFamily="18" charset="0"/>
                <a:cs typeface="Times New Roman" panose="02020603050405020304" pitchFamily="18" charset="0"/>
              </a:rPr>
              <a:t>Quality Control:</a:t>
            </a:r>
            <a:r>
              <a:rPr lang="en-MY" sz="1800" kern="0" dirty="0">
                <a:effectLst/>
                <a:latin typeface="Segoe UI" panose="020B0502040204020203" pitchFamily="34" charset="0"/>
                <a:ea typeface="Times New Roman" panose="02020603050405020304" pitchFamily="18" charset="0"/>
                <a:cs typeface="Times New Roman" panose="02020603050405020304" pitchFamily="18" charset="0"/>
              </a:rPr>
              <a:t> The controlled factory environment allows for better quality control during the manufacturing process. This often leads to higher quality and more durable structures.</a:t>
            </a:r>
            <a:endParaRPr lang="en-MY"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MY" sz="1800" b="1" kern="0" dirty="0">
                <a:effectLst/>
                <a:latin typeface="Segoe UI" panose="020B0502040204020203" pitchFamily="34" charset="0"/>
                <a:ea typeface="Times New Roman" panose="02020603050405020304" pitchFamily="18" charset="0"/>
                <a:cs typeface="Times New Roman" panose="02020603050405020304" pitchFamily="18" charset="0"/>
              </a:rPr>
              <a:t>Cost Savings:</a:t>
            </a:r>
            <a:r>
              <a:rPr lang="en-MY" sz="1800" kern="0" dirty="0">
                <a:effectLst/>
                <a:latin typeface="Segoe UI" panose="020B0502040204020203" pitchFamily="34" charset="0"/>
                <a:ea typeface="Times New Roman" panose="02020603050405020304" pitchFamily="18" charset="0"/>
                <a:cs typeface="Times New Roman" panose="02020603050405020304" pitchFamily="18" charset="0"/>
              </a:rPr>
              <a:t> While initial setup costs for IBS may be higher, the potential for cost savings arises from reduced construction time, fewer on-site workers, and minimized material wastage.</a:t>
            </a:r>
            <a:endParaRPr lang="en-MY"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MY" sz="1800" b="1" kern="0" dirty="0">
                <a:effectLst/>
                <a:latin typeface="Segoe UI" panose="020B0502040204020203" pitchFamily="34" charset="0"/>
                <a:ea typeface="Times New Roman" panose="02020603050405020304" pitchFamily="18" charset="0"/>
                <a:cs typeface="Times New Roman" panose="02020603050405020304" pitchFamily="18" charset="0"/>
              </a:rPr>
              <a:t>Environmental Benefits:</a:t>
            </a:r>
            <a:r>
              <a:rPr lang="en-MY" sz="1800" kern="0" dirty="0">
                <a:effectLst/>
                <a:latin typeface="Segoe UI" panose="020B0502040204020203" pitchFamily="34" charset="0"/>
                <a:ea typeface="Times New Roman" panose="02020603050405020304" pitchFamily="18" charset="0"/>
                <a:cs typeface="Times New Roman" panose="02020603050405020304" pitchFamily="18" charset="0"/>
              </a:rPr>
              <a:t> IBS can contribute to sustainability goals by reducing construction waste and environmental impact. The controlled manufacturing process enables better resource utilization.</a:t>
            </a:r>
            <a:endParaRPr lang="en-MY"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MY" sz="1800" b="1" kern="0" dirty="0">
                <a:effectLst/>
                <a:latin typeface="Segoe UI" panose="020B0502040204020203" pitchFamily="34" charset="0"/>
                <a:ea typeface="Times New Roman" panose="02020603050405020304" pitchFamily="18" charset="0"/>
                <a:cs typeface="Times New Roman" panose="02020603050405020304" pitchFamily="18" charset="0"/>
              </a:rPr>
              <a:t>Flexibility:</a:t>
            </a:r>
            <a:r>
              <a:rPr lang="en-MY" sz="1800" kern="0" dirty="0">
                <a:effectLst/>
                <a:latin typeface="Segoe UI" panose="020B0502040204020203" pitchFamily="34" charset="0"/>
                <a:ea typeface="Times New Roman" panose="02020603050405020304" pitchFamily="18" charset="0"/>
                <a:cs typeface="Times New Roman" panose="02020603050405020304" pitchFamily="18" charset="0"/>
              </a:rPr>
              <a:t> IBS is adaptable to various architectural designs and construction requirements. It offers flexibility in terms of customization and can be applied to different types of buildings.</a:t>
            </a:r>
          </a:p>
          <a:p>
            <a:pPr marL="0" indent="0">
              <a:lnSpc>
                <a:spcPct val="107000"/>
              </a:lnSpc>
              <a:spcAft>
                <a:spcPts val="800"/>
              </a:spcAft>
              <a:buNone/>
              <a:tabLst>
                <a:tab pos="457200" algn="l"/>
              </a:tabLst>
            </a:pPr>
            <a:r>
              <a:rPr lang="en-MY" sz="1800" kern="0" dirty="0">
                <a:effectLst/>
                <a:latin typeface="Segoe UI" panose="020B0502040204020203" pitchFamily="34" charset="0"/>
                <a:ea typeface="Times New Roman" panose="02020603050405020304" pitchFamily="18" charset="0"/>
                <a:cs typeface="Times New Roman" panose="02020603050405020304" pitchFamily="18" charset="0"/>
              </a:rPr>
              <a:t>Malaysia, among other countries, has embraced IBS to address challenges in the construction industry, such as the need for skilled </a:t>
            </a:r>
            <a:r>
              <a:rPr lang="en-MY" sz="1800" kern="0" dirty="0" err="1">
                <a:effectLst/>
                <a:latin typeface="Segoe UI" panose="020B0502040204020203" pitchFamily="34" charset="0"/>
                <a:ea typeface="Times New Roman" panose="02020603050405020304" pitchFamily="18" charset="0"/>
                <a:cs typeface="Times New Roman" panose="02020603050405020304" pitchFamily="18" charset="0"/>
              </a:rPr>
              <a:t>labor</a:t>
            </a:r>
            <a:r>
              <a:rPr lang="en-MY" sz="1800" kern="0" dirty="0">
                <a:effectLst/>
                <a:latin typeface="Segoe UI" panose="020B0502040204020203" pitchFamily="34" charset="0"/>
                <a:ea typeface="Times New Roman" panose="02020603050405020304" pitchFamily="18" charset="0"/>
                <a:cs typeface="Times New Roman" panose="02020603050405020304" pitchFamily="18" charset="0"/>
              </a:rPr>
              <a:t> and the desire to improve construction efficiency and quality. Government initiatives and policies often play a role in promoting the adoption of IBS within the construction sector.</a:t>
            </a:r>
            <a:endParaRPr lang="en-MY"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endParaRPr lang="en-MY"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MY" dirty="0"/>
          </a:p>
        </p:txBody>
      </p:sp>
    </p:spTree>
    <p:extLst>
      <p:ext uri="{BB962C8B-B14F-4D97-AF65-F5344CB8AC3E}">
        <p14:creationId xmlns:p14="http://schemas.microsoft.com/office/powerpoint/2010/main" val="294680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 name="Rectangle 5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8F234-9E0A-4EEC-0920-00FD88FD331F}"/>
              </a:ext>
            </a:extLst>
          </p:cNvPr>
          <p:cNvSpPr>
            <a:spLocks noGrp="1"/>
          </p:cNvSpPr>
          <p:nvPr>
            <p:ph type="title"/>
          </p:nvPr>
        </p:nvSpPr>
        <p:spPr>
          <a:xfrm>
            <a:off x="586478" y="1683756"/>
            <a:ext cx="3115265" cy="2396359"/>
          </a:xfrm>
        </p:spPr>
        <p:txBody>
          <a:bodyPr anchor="b">
            <a:normAutofit/>
          </a:bodyPr>
          <a:lstStyle/>
          <a:p>
            <a:pPr algn="r"/>
            <a:br>
              <a:rPr lang="en-US" sz="22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22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Comparison Between IBS Construction </a:t>
            </a:r>
            <a:r>
              <a:rPr lang="en-US" sz="2200"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a:t>
            </a:r>
            <a:r>
              <a:rPr lang="en-US" sz="22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ethod with Conventional Construction </a:t>
            </a:r>
            <a:r>
              <a:rPr lang="en-US" sz="2200"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a:t>
            </a:r>
            <a:r>
              <a:rPr lang="en-US" sz="22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ethod</a:t>
            </a:r>
            <a:br>
              <a:rPr lang="en-MY" sz="22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MY" sz="2200" dirty="0">
              <a:solidFill>
                <a:srgbClr val="FFFFFF"/>
              </a:solidFill>
            </a:endParaRPr>
          </a:p>
        </p:txBody>
      </p:sp>
      <p:graphicFrame>
        <p:nvGraphicFramePr>
          <p:cNvPr id="13" name="Content Placeholder 2">
            <a:extLst>
              <a:ext uri="{FF2B5EF4-FFF2-40B4-BE49-F238E27FC236}">
                <a16:creationId xmlns:a16="http://schemas.microsoft.com/office/drawing/2014/main" id="{B4D2061B-03E7-C1DD-2C70-C1773C599737}"/>
              </a:ext>
            </a:extLst>
          </p:cNvPr>
          <p:cNvGraphicFramePr>
            <a:graphicFrameLocks noGrp="1"/>
          </p:cNvGraphicFramePr>
          <p:nvPr>
            <p:ph idx="1"/>
            <p:extLst>
              <p:ext uri="{D42A27DB-BD31-4B8C-83A1-F6EECF244321}">
                <p14:modId xmlns:p14="http://schemas.microsoft.com/office/powerpoint/2010/main" val="255475782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4353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47AC270-D7C4-0FF1-2CC7-4CDB10B46652}"/>
              </a:ext>
            </a:extLst>
          </p:cNvPr>
          <p:cNvSpPr>
            <a:spLocks noGrp="1"/>
          </p:cNvSpPr>
          <p:nvPr>
            <p:ph type="title"/>
          </p:nvPr>
        </p:nvSpPr>
        <p:spPr>
          <a:xfrm>
            <a:off x="586478" y="1683756"/>
            <a:ext cx="3115265" cy="2396359"/>
          </a:xfrm>
        </p:spPr>
        <p:txBody>
          <a:bodyPr anchor="b">
            <a:normAutofit/>
          </a:bodyPr>
          <a:lstStyle/>
          <a:p>
            <a:pPr algn="r"/>
            <a:br>
              <a:rPr lang="en-US" sz="22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22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Comparison Between IBS Construction </a:t>
            </a:r>
            <a:r>
              <a:rPr lang="en-US" sz="2200" kern="100">
                <a:solidFill>
                  <a:srgbClr val="FFFFFF"/>
                </a:solidFill>
                <a:latin typeface="Calibri" panose="020F0502020204030204" pitchFamily="34" charset="0"/>
                <a:ea typeface="Calibri" panose="020F0502020204030204" pitchFamily="34" charset="0"/>
                <a:cs typeface="Times New Roman" panose="02020603050405020304" pitchFamily="18" charset="0"/>
              </a:rPr>
              <a:t>M</a:t>
            </a:r>
            <a:r>
              <a:rPr lang="en-US" sz="22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ethod with Conventional Construction </a:t>
            </a:r>
            <a:r>
              <a:rPr lang="en-US" sz="2200" kern="100">
                <a:solidFill>
                  <a:srgbClr val="FFFFFF"/>
                </a:solidFill>
                <a:latin typeface="Calibri" panose="020F0502020204030204" pitchFamily="34" charset="0"/>
                <a:ea typeface="Calibri" panose="020F0502020204030204" pitchFamily="34" charset="0"/>
                <a:cs typeface="Times New Roman" panose="02020603050405020304" pitchFamily="18" charset="0"/>
              </a:rPr>
              <a:t>M</a:t>
            </a:r>
            <a:r>
              <a:rPr lang="en-US" sz="22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ethod</a:t>
            </a:r>
            <a:br>
              <a:rPr lang="en-MY" sz="22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MY" sz="2200">
              <a:solidFill>
                <a:srgbClr val="FFFFFF"/>
              </a:solidFill>
            </a:endParaRPr>
          </a:p>
        </p:txBody>
      </p:sp>
      <p:graphicFrame>
        <p:nvGraphicFramePr>
          <p:cNvPr id="8" name="Content Placeholder 2">
            <a:extLst>
              <a:ext uri="{FF2B5EF4-FFF2-40B4-BE49-F238E27FC236}">
                <a16:creationId xmlns:a16="http://schemas.microsoft.com/office/drawing/2014/main" id="{8FB6AAAD-4F3D-FD28-4CED-25F70E346767}"/>
              </a:ext>
            </a:extLst>
          </p:cNvPr>
          <p:cNvGraphicFramePr>
            <a:graphicFrameLocks noGrp="1"/>
          </p:cNvGraphicFramePr>
          <p:nvPr>
            <p:ph idx="1"/>
            <p:extLst>
              <p:ext uri="{D42A27DB-BD31-4B8C-83A1-F6EECF244321}">
                <p14:modId xmlns:p14="http://schemas.microsoft.com/office/powerpoint/2010/main" val="71397323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785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8F234-9E0A-4EEC-0920-00FD88FD331F}"/>
              </a:ext>
            </a:extLst>
          </p:cNvPr>
          <p:cNvSpPr>
            <a:spLocks noGrp="1"/>
          </p:cNvSpPr>
          <p:nvPr>
            <p:ph type="title"/>
          </p:nvPr>
        </p:nvSpPr>
        <p:spPr>
          <a:xfrm>
            <a:off x="586478" y="1683756"/>
            <a:ext cx="3115265" cy="2396359"/>
          </a:xfrm>
        </p:spPr>
        <p:txBody>
          <a:bodyPr anchor="b">
            <a:normAutofit/>
          </a:bodyPr>
          <a:lstStyle/>
          <a:p>
            <a:pPr algn="r"/>
            <a:r>
              <a:rPr lang="en-US" sz="25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Comparison Between IBS Construction Method with Conventional Construction Method</a:t>
            </a:r>
            <a:br>
              <a:rPr lang="en-MY" sz="25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MY" sz="2500" dirty="0">
              <a:solidFill>
                <a:srgbClr val="FFFFFF"/>
              </a:solidFill>
            </a:endParaRPr>
          </a:p>
        </p:txBody>
      </p:sp>
      <p:graphicFrame>
        <p:nvGraphicFramePr>
          <p:cNvPr id="5" name="Content Placeholder 2">
            <a:extLst>
              <a:ext uri="{FF2B5EF4-FFF2-40B4-BE49-F238E27FC236}">
                <a16:creationId xmlns:a16="http://schemas.microsoft.com/office/drawing/2014/main" id="{87065D7B-1A0A-9423-806F-801479C2BE11}"/>
              </a:ext>
            </a:extLst>
          </p:cNvPr>
          <p:cNvGraphicFramePr>
            <a:graphicFrameLocks noGrp="1"/>
          </p:cNvGraphicFramePr>
          <p:nvPr>
            <p:ph idx="1"/>
            <p:extLst>
              <p:ext uri="{D42A27DB-BD31-4B8C-83A1-F6EECF244321}">
                <p14:modId xmlns:p14="http://schemas.microsoft.com/office/powerpoint/2010/main" val="118277250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1719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8F234-9E0A-4EEC-0920-00FD88FD331F}"/>
              </a:ext>
            </a:extLst>
          </p:cNvPr>
          <p:cNvSpPr>
            <a:spLocks noGrp="1"/>
          </p:cNvSpPr>
          <p:nvPr>
            <p:ph type="title"/>
          </p:nvPr>
        </p:nvSpPr>
        <p:spPr>
          <a:xfrm>
            <a:off x="586478" y="1683756"/>
            <a:ext cx="3115265" cy="2396359"/>
          </a:xfrm>
        </p:spPr>
        <p:txBody>
          <a:bodyPr anchor="b">
            <a:normAutofit/>
          </a:bodyPr>
          <a:lstStyle/>
          <a:p>
            <a:pPr algn="r"/>
            <a:r>
              <a:rPr lang="en-US" sz="25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Comparison Between IBS Construction Method with Conventional Construction Method</a:t>
            </a:r>
            <a:br>
              <a:rPr lang="en-MY" sz="25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MY" sz="2500" dirty="0">
              <a:solidFill>
                <a:srgbClr val="FFFFFF"/>
              </a:solidFill>
            </a:endParaRPr>
          </a:p>
        </p:txBody>
      </p:sp>
      <p:graphicFrame>
        <p:nvGraphicFramePr>
          <p:cNvPr id="5" name="Content Placeholder 2">
            <a:extLst>
              <a:ext uri="{FF2B5EF4-FFF2-40B4-BE49-F238E27FC236}">
                <a16:creationId xmlns:a16="http://schemas.microsoft.com/office/drawing/2014/main" id="{87065D7B-1A0A-9423-806F-801479C2BE11}"/>
              </a:ext>
            </a:extLst>
          </p:cNvPr>
          <p:cNvGraphicFramePr>
            <a:graphicFrameLocks noGrp="1"/>
          </p:cNvGraphicFramePr>
          <p:nvPr>
            <p:ph idx="1"/>
            <p:extLst>
              <p:ext uri="{D42A27DB-BD31-4B8C-83A1-F6EECF244321}">
                <p14:modId xmlns:p14="http://schemas.microsoft.com/office/powerpoint/2010/main" val="22484136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3452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TotalTime>
  <Words>3527</Words>
  <Application>Microsoft Office PowerPoint</Application>
  <PresentationFormat>Widescreen</PresentationFormat>
  <Paragraphs>206</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Segoe UI</vt:lpstr>
      <vt:lpstr>Symbol</vt:lpstr>
      <vt:lpstr>Wingdings</vt:lpstr>
      <vt:lpstr>Office Theme</vt:lpstr>
      <vt:lpstr>Industrialised Building System as Sustainable Construction in Malaysia</vt:lpstr>
      <vt:lpstr>Introduction</vt:lpstr>
      <vt:lpstr>What is IBS? </vt:lpstr>
      <vt:lpstr>What is IBS? </vt:lpstr>
      <vt:lpstr> Key Features of IBS Include: </vt:lpstr>
      <vt:lpstr> Comparison Between IBS Construction Method with Conventional Construction Method </vt:lpstr>
      <vt:lpstr> Comparison Between IBS Construction Method with Conventional Construction Method </vt:lpstr>
      <vt:lpstr>Comparison Between IBS Construction Method with Conventional Construction Method </vt:lpstr>
      <vt:lpstr>Comparison Between IBS Construction Method with Conventional Construction Method </vt:lpstr>
      <vt:lpstr>Comparison between IBS construction method with Conventional construction method </vt:lpstr>
      <vt:lpstr>Benefits of IBS Construction  </vt:lpstr>
      <vt:lpstr>Benefits of IBS Construction  </vt:lpstr>
      <vt:lpstr>Benefits of IBS Construction  </vt:lpstr>
      <vt:lpstr> Challenges to Implement IBS Construction in Malaysia </vt:lpstr>
      <vt:lpstr> Challenges to Implement IBS Construction in Malaysia </vt:lpstr>
      <vt:lpstr> Challenges to Implement IBS Construction in Malaysia </vt:lpstr>
      <vt:lpstr>Government Body to Approach IBS Construction  </vt:lpstr>
      <vt:lpstr>What is IBS Scoring system  </vt:lpstr>
      <vt:lpstr>IBS Score </vt:lpstr>
      <vt:lpstr>Construction Industry Standard CIS 18 </vt:lpstr>
      <vt:lpstr>MS1064 </vt:lpstr>
      <vt:lpstr>History of IBS Implementation in Malaysia</vt:lpstr>
      <vt:lpstr>History of IBS Implementation in Malaysia</vt:lpstr>
      <vt:lpstr>History of IBS Implementation in Malaysia</vt:lpstr>
      <vt:lpstr>Any Other Initiatives </vt:lpstr>
      <vt:lpstr>Any Other Initiatives </vt:lpstr>
      <vt:lpstr>Any Other Initiatives </vt:lpstr>
      <vt:lpstr>Any Other Initiatives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Industrialised Building System as Sustainable Construction in Malaysia</dc:title>
  <dc:creator>Suriati Binti Ibrahim</dc:creator>
  <cp:lastModifiedBy>Mohd Zawawiv Bin Aziz</cp:lastModifiedBy>
  <cp:revision>16</cp:revision>
  <dcterms:created xsi:type="dcterms:W3CDTF">2023-11-23T02:30:26Z</dcterms:created>
  <dcterms:modified xsi:type="dcterms:W3CDTF">2023-11-23T07:51:59Z</dcterms:modified>
</cp:coreProperties>
</file>