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0" d="100"/>
          <a:sy n="50" d="100"/>
        </p:scale>
        <p:origin x="1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33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en-MY"/>
          </a:p>
        </p:txBody>
      </p:sp>
      <p:sp>
        <p:nvSpPr>
          <p:cNvPr id="3" name="Shape 1"/>
          <p:cNvSpPr/>
          <p:nvPr/>
        </p:nvSpPr>
        <p:spPr>
          <a:xfrm>
            <a:off x="0" y="0"/>
            <a:ext cx="14630400" cy="8229600"/>
          </a:xfrm>
          <a:prstGeom prst="rect">
            <a:avLst/>
          </a:prstGeom>
          <a:solidFill>
            <a:srgbClr val="252833"/>
          </a:solidFill>
          <a:ln/>
        </p:spPr>
        <p:txBody>
          <a:bodyPr/>
          <a:lstStyle/>
          <a:p>
            <a:endParaRPr lang="en-MY"/>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2262426"/>
            <a:ext cx="7477601" cy="1666399"/>
          </a:xfrm>
          <a:prstGeom prst="rect">
            <a:avLst/>
          </a:prstGeom>
          <a:noFill/>
          <a:ln/>
        </p:spPr>
        <p:txBody>
          <a:bodyPr wrap="square" rtlCol="0" anchor="t"/>
          <a:lstStyle/>
          <a:p>
            <a:pPr marL="0" indent="0">
              <a:lnSpc>
                <a:spcPts val="6561"/>
              </a:lnSpc>
              <a:buNone/>
            </a:pPr>
            <a:r>
              <a:rPr lang="en-US" sz="5249" dirty="0">
                <a:solidFill>
                  <a:srgbClr val="6EB9FC"/>
                </a:solidFill>
                <a:latin typeface="Lora" pitchFamily="34" charset="0"/>
                <a:ea typeface="Lora" pitchFamily="34" charset="-122"/>
                <a:cs typeface="Lora" pitchFamily="34" charset="-120"/>
              </a:rPr>
              <a:t>The Basic Components of a Tractor</a:t>
            </a:r>
            <a:endParaRPr lang="en-US" sz="5249" dirty="0"/>
          </a:p>
        </p:txBody>
      </p:sp>
      <p:sp>
        <p:nvSpPr>
          <p:cNvPr id="6" name="Text 3"/>
          <p:cNvSpPr/>
          <p:nvPr/>
        </p:nvSpPr>
        <p:spPr>
          <a:xfrm>
            <a:off x="833199" y="4262080"/>
            <a:ext cx="7477601" cy="1066205"/>
          </a:xfrm>
          <a:prstGeom prst="rect">
            <a:avLst/>
          </a:prstGeom>
          <a:noFill/>
          <a:ln/>
        </p:spPr>
        <p:txBody>
          <a:bodyPr wrap="square" rtlCol="0" anchor="t"/>
          <a:lstStyle/>
          <a:p>
            <a:pPr marL="0" indent="0">
              <a:lnSpc>
                <a:spcPts val="2799"/>
              </a:lnSpc>
              <a:buNone/>
            </a:pPr>
            <a:r>
              <a:rPr lang="en-US" sz="1750">
                <a:solidFill>
                  <a:srgbClr val="D6E5EF"/>
                </a:solidFill>
                <a:latin typeface="Source Sans Pro" pitchFamily="34" charset="0"/>
                <a:ea typeface="Source Sans Pro" pitchFamily="34" charset="-122"/>
                <a:cs typeface="Source Sans Pro" pitchFamily="34" charset="-120"/>
              </a:rPr>
              <a:t>A tractor </a:t>
            </a:r>
            <a:r>
              <a:rPr lang="en-US" sz="1750" dirty="0">
                <a:solidFill>
                  <a:srgbClr val="D6E5EF"/>
                </a:solidFill>
                <a:latin typeface="Source Sans Pro" pitchFamily="34" charset="0"/>
                <a:ea typeface="Source Sans Pro" pitchFamily="34" charset="-122"/>
                <a:cs typeface="Source Sans Pro" pitchFamily="34" charset="-120"/>
              </a:rPr>
              <a:t>comprises an engine, a cooling system, transmission, fuel and electrical systems, operator's station, and wheels. They operate like a truck with a steering wheel, throttle, brakes, clutch or transmission gear selector.</a:t>
            </a:r>
            <a:endParaRPr lang="en-US" sz="1750" dirty="0"/>
          </a:p>
        </p:txBody>
      </p:sp>
      <p:sp>
        <p:nvSpPr>
          <p:cNvPr id="7" name="Shape 4"/>
          <p:cNvSpPr/>
          <p:nvPr/>
        </p:nvSpPr>
        <p:spPr>
          <a:xfrm>
            <a:off x="833199" y="5594866"/>
            <a:ext cx="355402" cy="355402"/>
          </a:xfrm>
          <a:prstGeom prst="roundRect">
            <a:avLst>
              <a:gd name="adj" fmla="val 25726039"/>
            </a:avLst>
          </a:prstGeom>
          <a:noFill/>
          <a:ln w="7620">
            <a:solidFill>
              <a:srgbClr val="FFFFFF"/>
            </a:solidFill>
            <a:prstDash val="solid"/>
          </a:ln>
        </p:spPr>
        <p:txBody>
          <a:bodyPr/>
          <a:lstStyle/>
          <a:p>
            <a:endParaRPr lang="en-MY"/>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en-MY"/>
          </a:p>
        </p:txBody>
      </p:sp>
      <p:sp>
        <p:nvSpPr>
          <p:cNvPr id="3" name="Shape 1"/>
          <p:cNvSpPr/>
          <p:nvPr/>
        </p:nvSpPr>
        <p:spPr>
          <a:xfrm>
            <a:off x="0" y="0"/>
            <a:ext cx="14630400" cy="8229600"/>
          </a:xfrm>
          <a:prstGeom prst="rect">
            <a:avLst/>
          </a:prstGeom>
          <a:solidFill>
            <a:srgbClr val="252833"/>
          </a:solidFill>
          <a:ln/>
        </p:spPr>
        <p:txBody>
          <a:bodyPr/>
          <a:lstStyle/>
          <a:p>
            <a:endParaRPr lang="en-MY"/>
          </a:p>
        </p:txBody>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1765340"/>
            <a:ext cx="7048500" cy="694373"/>
          </a:xfrm>
          <a:prstGeom prst="rect">
            <a:avLst/>
          </a:prstGeom>
          <a:noFill/>
          <a:ln/>
        </p:spPr>
        <p:txBody>
          <a:bodyPr wrap="non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Engine and Cooling System</a:t>
            </a:r>
            <a:endParaRPr lang="en-US" sz="4374" dirty="0"/>
          </a:p>
        </p:txBody>
      </p:sp>
      <p:sp>
        <p:nvSpPr>
          <p:cNvPr id="6" name="Shape 3"/>
          <p:cNvSpPr/>
          <p:nvPr/>
        </p:nvSpPr>
        <p:spPr>
          <a:xfrm>
            <a:off x="4490799" y="2792968"/>
            <a:ext cx="9306401" cy="1724501"/>
          </a:xfrm>
          <a:prstGeom prst="roundRect">
            <a:avLst>
              <a:gd name="adj" fmla="val 3865"/>
            </a:avLst>
          </a:prstGeom>
          <a:solidFill>
            <a:srgbClr val="2F3343"/>
          </a:solidFill>
          <a:ln/>
        </p:spPr>
        <p:txBody>
          <a:bodyPr/>
          <a:lstStyle/>
          <a:p>
            <a:endParaRPr lang="en-MY"/>
          </a:p>
        </p:txBody>
      </p:sp>
      <p:sp>
        <p:nvSpPr>
          <p:cNvPr id="7" name="Text 4"/>
          <p:cNvSpPr/>
          <p:nvPr/>
        </p:nvSpPr>
        <p:spPr>
          <a:xfrm>
            <a:off x="4712970" y="3015139"/>
            <a:ext cx="2221944"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Engine</a:t>
            </a:r>
            <a:endParaRPr lang="en-US" sz="2187" dirty="0"/>
          </a:p>
        </p:txBody>
      </p:sp>
      <p:sp>
        <p:nvSpPr>
          <p:cNvPr id="8" name="Text 5"/>
          <p:cNvSpPr/>
          <p:nvPr/>
        </p:nvSpPr>
        <p:spPr>
          <a:xfrm>
            <a:off x="4712970" y="3584496"/>
            <a:ext cx="8862060" cy="710803"/>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The engine is the heart of the tractor. It comprises the combustion chamber, fuel pump, and connected parts that generate the power needed to complete multiple farming tasks.</a:t>
            </a:r>
            <a:endParaRPr lang="en-US" sz="1750" dirty="0"/>
          </a:p>
        </p:txBody>
      </p:sp>
      <p:sp>
        <p:nvSpPr>
          <p:cNvPr id="9" name="Shape 6"/>
          <p:cNvSpPr/>
          <p:nvPr/>
        </p:nvSpPr>
        <p:spPr>
          <a:xfrm>
            <a:off x="4490799" y="4739640"/>
            <a:ext cx="9306401" cy="1724501"/>
          </a:xfrm>
          <a:prstGeom prst="roundRect">
            <a:avLst>
              <a:gd name="adj" fmla="val 3865"/>
            </a:avLst>
          </a:prstGeom>
          <a:solidFill>
            <a:srgbClr val="2F3343"/>
          </a:solidFill>
          <a:ln/>
        </p:spPr>
        <p:txBody>
          <a:bodyPr/>
          <a:lstStyle/>
          <a:p>
            <a:endParaRPr lang="en-MY"/>
          </a:p>
        </p:txBody>
      </p:sp>
      <p:sp>
        <p:nvSpPr>
          <p:cNvPr id="10" name="Text 7"/>
          <p:cNvSpPr/>
          <p:nvPr/>
        </p:nvSpPr>
        <p:spPr>
          <a:xfrm>
            <a:off x="4712970" y="4961811"/>
            <a:ext cx="2221944"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Cooling System</a:t>
            </a:r>
            <a:endParaRPr lang="en-US" sz="2187" dirty="0"/>
          </a:p>
        </p:txBody>
      </p:sp>
      <p:sp>
        <p:nvSpPr>
          <p:cNvPr id="11" name="Text 8"/>
          <p:cNvSpPr/>
          <p:nvPr/>
        </p:nvSpPr>
        <p:spPr>
          <a:xfrm>
            <a:off x="4712970" y="5531168"/>
            <a:ext cx="8862060" cy="710803"/>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This system consists of a radiator, water pump, and fan blade. It maintains optimal engine temperature and prevents overheating.</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en-MY"/>
          </a:p>
        </p:txBody>
      </p:sp>
      <p:sp>
        <p:nvSpPr>
          <p:cNvPr id="3" name="Shape 1"/>
          <p:cNvSpPr/>
          <p:nvPr/>
        </p:nvSpPr>
        <p:spPr>
          <a:xfrm>
            <a:off x="0" y="0"/>
            <a:ext cx="14630400" cy="8229600"/>
          </a:xfrm>
          <a:prstGeom prst="rect">
            <a:avLst/>
          </a:prstGeom>
          <a:solidFill>
            <a:srgbClr val="252833"/>
          </a:solidFill>
          <a:ln/>
        </p:spPr>
        <p:txBody>
          <a:bodyPr/>
          <a:lstStyle/>
          <a:p>
            <a:endParaRPr lang="en-MY"/>
          </a:p>
        </p:txBody>
      </p:sp>
      <p:sp>
        <p:nvSpPr>
          <p:cNvPr id="4" name="Text 2"/>
          <p:cNvSpPr/>
          <p:nvPr/>
        </p:nvSpPr>
        <p:spPr>
          <a:xfrm>
            <a:off x="2348389" y="750094"/>
            <a:ext cx="7810500" cy="694373"/>
          </a:xfrm>
          <a:prstGeom prst="rect">
            <a:avLst/>
          </a:prstGeom>
          <a:noFill/>
          <a:ln/>
        </p:spPr>
        <p:txBody>
          <a:bodyPr wrap="non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Transmission and Fuel System</a:t>
            </a:r>
            <a:endParaRPr lang="en-US" sz="4374" dirty="0"/>
          </a:p>
        </p:txBody>
      </p:sp>
      <p:pic>
        <p:nvPicPr>
          <p:cNvPr id="5" name="Image 0" descr="preencoded.png"/>
          <p:cNvPicPr>
            <a:picLocks noChangeAspect="1"/>
          </p:cNvPicPr>
          <p:nvPr/>
        </p:nvPicPr>
        <p:blipFill>
          <a:blip r:embed="rId3"/>
          <a:stretch>
            <a:fillRect/>
          </a:stretch>
        </p:blipFill>
        <p:spPr>
          <a:xfrm>
            <a:off x="2348389" y="1888808"/>
            <a:ext cx="4800124" cy="2966680"/>
          </a:xfrm>
          <a:prstGeom prst="rect">
            <a:avLst/>
          </a:prstGeom>
        </p:spPr>
      </p:pic>
      <p:sp>
        <p:nvSpPr>
          <p:cNvPr id="6" name="Text 3"/>
          <p:cNvSpPr/>
          <p:nvPr/>
        </p:nvSpPr>
        <p:spPr>
          <a:xfrm>
            <a:off x="2348389" y="5133142"/>
            <a:ext cx="2221944" cy="347186"/>
          </a:xfrm>
          <a:prstGeom prst="rect">
            <a:avLst/>
          </a:prstGeom>
          <a:noFill/>
          <a:ln/>
        </p:spPr>
        <p:txBody>
          <a:bodyPr wrap="none" rtlCol="0" anchor="t"/>
          <a:lstStyle/>
          <a:p>
            <a:pPr marL="0" indent="0" algn="l">
              <a:lnSpc>
                <a:spcPts val="2734"/>
              </a:lnSpc>
              <a:buNone/>
            </a:pPr>
            <a:r>
              <a:rPr lang="en-US" sz="2187" dirty="0">
                <a:solidFill>
                  <a:srgbClr val="6EB9FC"/>
                </a:solidFill>
                <a:latin typeface="Lora" pitchFamily="34" charset="0"/>
                <a:ea typeface="Lora" pitchFamily="34" charset="-122"/>
                <a:cs typeface="Lora" pitchFamily="34" charset="-120"/>
              </a:rPr>
              <a:t>Transmission</a:t>
            </a:r>
            <a:endParaRPr lang="en-US" sz="2187" dirty="0"/>
          </a:p>
        </p:txBody>
      </p:sp>
      <p:sp>
        <p:nvSpPr>
          <p:cNvPr id="7" name="Text 4"/>
          <p:cNvSpPr/>
          <p:nvPr/>
        </p:nvSpPr>
        <p:spPr>
          <a:xfrm>
            <a:off x="2348389" y="5702498"/>
            <a:ext cx="4800124" cy="1777008"/>
          </a:xfrm>
          <a:prstGeom prst="rect">
            <a:avLst/>
          </a:prstGeom>
          <a:noFill/>
          <a:ln/>
        </p:spPr>
        <p:txBody>
          <a:bodyPr wrap="square" rtlCol="0" anchor="t"/>
          <a:lstStyle/>
          <a:p>
            <a:pPr marL="0" indent="0" algn="l">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The tractor's transmission allows it to move forward and backward at differing speeds. It comprises gears, dials, and lever selectors that allow the operator to control power being transmitted to the wheels.</a:t>
            </a:r>
            <a:endParaRPr lang="en-US" sz="1750" dirty="0"/>
          </a:p>
        </p:txBody>
      </p:sp>
      <p:pic>
        <p:nvPicPr>
          <p:cNvPr id="8" name="Image 1" descr="preencoded.png"/>
          <p:cNvPicPr>
            <a:picLocks noChangeAspect="1"/>
          </p:cNvPicPr>
          <p:nvPr/>
        </p:nvPicPr>
        <p:blipFill>
          <a:blip r:embed="rId4"/>
          <a:stretch>
            <a:fillRect/>
          </a:stretch>
        </p:blipFill>
        <p:spPr>
          <a:xfrm>
            <a:off x="7481768" y="1888808"/>
            <a:ext cx="4800124" cy="2966680"/>
          </a:xfrm>
          <a:prstGeom prst="rect">
            <a:avLst/>
          </a:prstGeom>
        </p:spPr>
      </p:pic>
      <p:sp>
        <p:nvSpPr>
          <p:cNvPr id="9" name="Text 5"/>
          <p:cNvSpPr/>
          <p:nvPr/>
        </p:nvSpPr>
        <p:spPr>
          <a:xfrm>
            <a:off x="7481768" y="5133142"/>
            <a:ext cx="2221944" cy="347186"/>
          </a:xfrm>
          <a:prstGeom prst="rect">
            <a:avLst/>
          </a:prstGeom>
          <a:noFill/>
          <a:ln/>
        </p:spPr>
        <p:txBody>
          <a:bodyPr wrap="none" rtlCol="0" anchor="t"/>
          <a:lstStyle/>
          <a:p>
            <a:pPr marL="0" indent="0" algn="l">
              <a:lnSpc>
                <a:spcPts val="2734"/>
              </a:lnSpc>
              <a:buNone/>
            </a:pPr>
            <a:r>
              <a:rPr lang="en-US" sz="2187" dirty="0">
                <a:solidFill>
                  <a:srgbClr val="6EB9FC"/>
                </a:solidFill>
                <a:latin typeface="Lora" pitchFamily="34" charset="0"/>
                <a:ea typeface="Lora" pitchFamily="34" charset="-122"/>
                <a:cs typeface="Lora" pitchFamily="34" charset="-120"/>
              </a:rPr>
              <a:t>Fuel System</a:t>
            </a:r>
            <a:endParaRPr lang="en-US" sz="2187" dirty="0"/>
          </a:p>
        </p:txBody>
      </p:sp>
      <p:sp>
        <p:nvSpPr>
          <p:cNvPr id="10" name="Text 6"/>
          <p:cNvSpPr/>
          <p:nvPr/>
        </p:nvSpPr>
        <p:spPr>
          <a:xfrm>
            <a:off x="7481768" y="5702498"/>
            <a:ext cx="4800124" cy="1421606"/>
          </a:xfrm>
          <a:prstGeom prst="rect">
            <a:avLst/>
          </a:prstGeom>
          <a:noFill/>
          <a:ln/>
        </p:spPr>
        <p:txBody>
          <a:bodyPr wrap="square" rtlCol="0" anchor="t"/>
          <a:lstStyle/>
          <a:p>
            <a:pPr marL="0" indent="0" algn="l">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The fuel system enables the engine to produce power by providing fuel supply through a nozzle. The fuel tank also contains a filter for separating impurities like dirt or water from the fuel.</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en-MY"/>
          </a:p>
        </p:txBody>
      </p:sp>
      <p:sp>
        <p:nvSpPr>
          <p:cNvPr id="3" name="Shape 1"/>
          <p:cNvSpPr/>
          <p:nvPr/>
        </p:nvSpPr>
        <p:spPr>
          <a:xfrm>
            <a:off x="0" y="0"/>
            <a:ext cx="14630400" cy="8229600"/>
          </a:xfrm>
          <a:prstGeom prst="rect">
            <a:avLst/>
          </a:prstGeom>
          <a:solidFill>
            <a:srgbClr val="252833"/>
          </a:solidFill>
          <a:ln/>
        </p:spPr>
        <p:txBody>
          <a:bodyPr/>
          <a:lstStyle/>
          <a:p>
            <a:endParaRPr lang="en-MY"/>
          </a:p>
        </p:txBody>
      </p:sp>
      <p:pic>
        <p:nvPicPr>
          <p:cNvPr id="4" name="Image 0" descr="preencoded.png"/>
          <p:cNvPicPr>
            <a:picLocks noChangeAspect="1"/>
          </p:cNvPicPr>
          <p:nvPr/>
        </p:nvPicPr>
        <p:blipFill>
          <a:blip r:embed="rId3"/>
          <a:stretch>
            <a:fillRect/>
          </a:stretch>
        </p:blipFill>
        <p:spPr>
          <a:xfrm>
            <a:off x="0" y="0"/>
            <a:ext cx="14630400" cy="2585918"/>
          </a:xfrm>
          <a:prstGeom prst="rect">
            <a:avLst/>
          </a:prstGeom>
        </p:spPr>
      </p:pic>
      <p:sp>
        <p:nvSpPr>
          <p:cNvPr id="5" name="Text 2"/>
          <p:cNvSpPr/>
          <p:nvPr/>
        </p:nvSpPr>
        <p:spPr>
          <a:xfrm>
            <a:off x="2690932" y="3155394"/>
            <a:ext cx="9248418" cy="1293019"/>
          </a:xfrm>
          <a:prstGeom prst="rect">
            <a:avLst/>
          </a:prstGeom>
          <a:noFill/>
          <a:ln/>
        </p:spPr>
        <p:txBody>
          <a:bodyPr wrap="square" rtlCol="0" anchor="t"/>
          <a:lstStyle/>
          <a:p>
            <a:pPr marL="0" indent="0">
              <a:lnSpc>
                <a:spcPts val="5090"/>
              </a:lnSpc>
              <a:buNone/>
            </a:pPr>
            <a:r>
              <a:rPr lang="en-US" sz="4072" dirty="0">
                <a:solidFill>
                  <a:srgbClr val="6EB9FC"/>
                </a:solidFill>
                <a:latin typeface="Lora" pitchFamily="34" charset="0"/>
                <a:ea typeface="Lora" pitchFamily="34" charset="-122"/>
                <a:cs typeface="Lora" pitchFamily="34" charset="-120"/>
              </a:rPr>
              <a:t>Electrical System and Operator's Station</a:t>
            </a:r>
            <a:endParaRPr lang="en-US" sz="4072" dirty="0"/>
          </a:p>
        </p:txBody>
      </p:sp>
      <p:sp>
        <p:nvSpPr>
          <p:cNvPr id="6" name="Text 3"/>
          <p:cNvSpPr/>
          <p:nvPr/>
        </p:nvSpPr>
        <p:spPr>
          <a:xfrm>
            <a:off x="2690932" y="4758690"/>
            <a:ext cx="2072640" cy="323255"/>
          </a:xfrm>
          <a:prstGeom prst="rect">
            <a:avLst/>
          </a:prstGeom>
          <a:noFill/>
          <a:ln/>
        </p:spPr>
        <p:txBody>
          <a:bodyPr wrap="none" rtlCol="0" anchor="t"/>
          <a:lstStyle/>
          <a:p>
            <a:pPr marL="0" indent="0">
              <a:lnSpc>
                <a:spcPts val="2545"/>
              </a:lnSpc>
              <a:buNone/>
            </a:pPr>
            <a:r>
              <a:rPr lang="en-US" sz="2036" dirty="0">
                <a:solidFill>
                  <a:srgbClr val="6EB9FC"/>
                </a:solidFill>
                <a:latin typeface="Lora" pitchFamily="34" charset="0"/>
                <a:ea typeface="Lora" pitchFamily="34" charset="-122"/>
                <a:cs typeface="Lora" pitchFamily="34" charset="-120"/>
              </a:rPr>
              <a:t>Electrical System</a:t>
            </a:r>
            <a:endParaRPr lang="en-US" sz="2036" dirty="0"/>
          </a:p>
        </p:txBody>
      </p:sp>
      <p:sp>
        <p:nvSpPr>
          <p:cNvPr id="7" name="Text 4"/>
          <p:cNvSpPr/>
          <p:nvPr/>
        </p:nvSpPr>
        <p:spPr>
          <a:xfrm>
            <a:off x="2690932" y="5392222"/>
            <a:ext cx="9248418" cy="661988"/>
          </a:xfrm>
          <a:prstGeom prst="rect">
            <a:avLst/>
          </a:prstGeom>
          <a:noFill/>
          <a:ln/>
        </p:spPr>
        <p:txBody>
          <a:bodyPr wrap="square" rtlCol="0" anchor="t"/>
          <a:lstStyle/>
          <a:p>
            <a:pPr marL="0" indent="0">
              <a:lnSpc>
                <a:spcPts val="2606"/>
              </a:lnSpc>
              <a:buNone/>
            </a:pPr>
            <a:r>
              <a:rPr lang="en-US" sz="1629" dirty="0">
                <a:solidFill>
                  <a:srgbClr val="D6E5EF"/>
                </a:solidFill>
                <a:latin typeface="Source Sans Pro" pitchFamily="34" charset="0"/>
                <a:ea typeface="Source Sans Pro" pitchFamily="34" charset="-122"/>
                <a:cs typeface="Source Sans Pro" pitchFamily="34" charset="-120"/>
              </a:rPr>
              <a:t>The electrical system consists of a battery that supplies the tractor's electrical needs. These needs include powering the starter motor, head and tail lights, and instrument cluster.</a:t>
            </a:r>
            <a:endParaRPr lang="en-US" sz="1629" dirty="0"/>
          </a:p>
        </p:txBody>
      </p:sp>
      <p:sp>
        <p:nvSpPr>
          <p:cNvPr id="8" name="Text 5"/>
          <p:cNvSpPr/>
          <p:nvPr/>
        </p:nvSpPr>
        <p:spPr>
          <a:xfrm>
            <a:off x="2690932" y="6364486"/>
            <a:ext cx="2225040" cy="323255"/>
          </a:xfrm>
          <a:prstGeom prst="rect">
            <a:avLst/>
          </a:prstGeom>
          <a:noFill/>
          <a:ln/>
        </p:spPr>
        <p:txBody>
          <a:bodyPr wrap="none" rtlCol="0" anchor="t"/>
          <a:lstStyle/>
          <a:p>
            <a:pPr marL="0" indent="0">
              <a:lnSpc>
                <a:spcPts val="2545"/>
              </a:lnSpc>
              <a:buNone/>
            </a:pPr>
            <a:r>
              <a:rPr lang="en-US" sz="2036" dirty="0">
                <a:solidFill>
                  <a:srgbClr val="6EB9FC"/>
                </a:solidFill>
                <a:latin typeface="Lora" pitchFamily="34" charset="0"/>
                <a:ea typeface="Lora" pitchFamily="34" charset="-122"/>
                <a:cs typeface="Lora" pitchFamily="34" charset="-120"/>
              </a:rPr>
              <a:t>Operator's Station</a:t>
            </a:r>
            <a:endParaRPr lang="en-US" sz="2036" dirty="0"/>
          </a:p>
        </p:txBody>
      </p:sp>
      <p:sp>
        <p:nvSpPr>
          <p:cNvPr id="9" name="Text 6"/>
          <p:cNvSpPr/>
          <p:nvPr/>
        </p:nvSpPr>
        <p:spPr>
          <a:xfrm>
            <a:off x="2690932" y="6998018"/>
            <a:ext cx="9248418" cy="661988"/>
          </a:xfrm>
          <a:prstGeom prst="rect">
            <a:avLst/>
          </a:prstGeom>
          <a:noFill/>
          <a:ln/>
        </p:spPr>
        <p:txBody>
          <a:bodyPr wrap="square" rtlCol="0" anchor="t"/>
          <a:lstStyle/>
          <a:p>
            <a:pPr marL="0" indent="0">
              <a:lnSpc>
                <a:spcPts val="2606"/>
              </a:lnSpc>
              <a:buNone/>
            </a:pPr>
            <a:r>
              <a:rPr lang="en-US" sz="1629" dirty="0">
                <a:solidFill>
                  <a:srgbClr val="D6E5EF"/>
                </a:solidFill>
                <a:latin typeface="Source Sans Pro" pitchFamily="34" charset="0"/>
                <a:ea typeface="Source Sans Pro" pitchFamily="34" charset="-122"/>
                <a:cs typeface="Source Sans Pro" pitchFamily="34" charset="-120"/>
              </a:rPr>
              <a:t>This section houses the control mechanisms and operator's seat. The steering wheel, throttle, brake pedals, and clutch or transmission gear selector are also located here.</a:t>
            </a:r>
            <a:endParaRPr lang="en-US" sz="162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en-MY"/>
          </a:p>
        </p:txBody>
      </p:sp>
      <p:sp>
        <p:nvSpPr>
          <p:cNvPr id="3" name="Shape 1"/>
          <p:cNvSpPr/>
          <p:nvPr/>
        </p:nvSpPr>
        <p:spPr>
          <a:xfrm>
            <a:off x="0" y="0"/>
            <a:ext cx="14630400" cy="8230195"/>
          </a:xfrm>
          <a:prstGeom prst="rect">
            <a:avLst/>
          </a:prstGeom>
          <a:solidFill>
            <a:srgbClr val="252833"/>
          </a:solidFill>
          <a:ln/>
        </p:spPr>
        <p:txBody>
          <a:bodyPr/>
          <a:lstStyle/>
          <a:p>
            <a:endParaRPr lang="en-MY"/>
          </a:p>
        </p:txBody>
      </p:sp>
      <p:pic>
        <p:nvPicPr>
          <p:cNvPr id="4" name="Image 0" descr="preencoded.png"/>
          <p:cNvPicPr>
            <a:picLocks noChangeAspect="1"/>
          </p:cNvPicPr>
          <p:nvPr/>
        </p:nvPicPr>
        <p:blipFill>
          <a:blip r:embed="rId3"/>
          <a:stretch>
            <a:fillRect/>
          </a:stretch>
        </p:blipFill>
        <p:spPr>
          <a:xfrm>
            <a:off x="0" y="0"/>
            <a:ext cx="3657600" cy="8230195"/>
          </a:xfrm>
          <a:prstGeom prst="rect">
            <a:avLst/>
          </a:prstGeom>
        </p:spPr>
      </p:pic>
      <p:sp>
        <p:nvSpPr>
          <p:cNvPr id="5" name="Text 2"/>
          <p:cNvSpPr/>
          <p:nvPr/>
        </p:nvSpPr>
        <p:spPr>
          <a:xfrm>
            <a:off x="4480917" y="603766"/>
            <a:ext cx="4391025" cy="686038"/>
          </a:xfrm>
          <a:prstGeom prst="rect">
            <a:avLst/>
          </a:prstGeom>
          <a:noFill/>
          <a:ln/>
        </p:spPr>
        <p:txBody>
          <a:bodyPr wrap="none" rtlCol="0" anchor="t"/>
          <a:lstStyle/>
          <a:p>
            <a:pPr marL="0" indent="0">
              <a:lnSpc>
                <a:spcPts val="5402"/>
              </a:lnSpc>
              <a:buNone/>
            </a:pPr>
            <a:r>
              <a:rPr lang="en-US" sz="4322" dirty="0">
                <a:solidFill>
                  <a:srgbClr val="6EB9FC"/>
                </a:solidFill>
                <a:latin typeface="Lora" pitchFamily="34" charset="0"/>
                <a:ea typeface="Lora" pitchFamily="34" charset="-122"/>
                <a:cs typeface="Lora" pitchFamily="34" charset="-120"/>
              </a:rPr>
              <a:t>The Wheels</a:t>
            </a:r>
            <a:endParaRPr lang="en-US" sz="4322" dirty="0"/>
          </a:p>
        </p:txBody>
      </p:sp>
      <p:sp>
        <p:nvSpPr>
          <p:cNvPr id="6" name="Shape 3"/>
          <p:cNvSpPr/>
          <p:nvPr/>
        </p:nvSpPr>
        <p:spPr>
          <a:xfrm>
            <a:off x="4796552" y="1619131"/>
            <a:ext cx="27384" cy="6007298"/>
          </a:xfrm>
          <a:prstGeom prst="rect">
            <a:avLst/>
          </a:prstGeom>
          <a:solidFill>
            <a:srgbClr val="6EB9FC"/>
          </a:solidFill>
          <a:ln/>
        </p:spPr>
        <p:txBody>
          <a:bodyPr/>
          <a:lstStyle/>
          <a:p>
            <a:endParaRPr lang="en-MY"/>
          </a:p>
        </p:txBody>
      </p:sp>
      <p:sp>
        <p:nvSpPr>
          <p:cNvPr id="7" name="Shape 4"/>
          <p:cNvSpPr/>
          <p:nvPr/>
        </p:nvSpPr>
        <p:spPr>
          <a:xfrm>
            <a:off x="5057239" y="2023824"/>
            <a:ext cx="768429" cy="27384"/>
          </a:xfrm>
          <a:prstGeom prst="rect">
            <a:avLst/>
          </a:prstGeom>
          <a:solidFill>
            <a:srgbClr val="6EB9FC"/>
          </a:solidFill>
          <a:ln/>
        </p:spPr>
        <p:txBody>
          <a:bodyPr/>
          <a:lstStyle/>
          <a:p>
            <a:endParaRPr lang="en-MY"/>
          </a:p>
        </p:txBody>
      </p:sp>
      <p:sp>
        <p:nvSpPr>
          <p:cNvPr id="8" name="Shape 5"/>
          <p:cNvSpPr/>
          <p:nvPr/>
        </p:nvSpPr>
        <p:spPr>
          <a:xfrm>
            <a:off x="4563249" y="1790581"/>
            <a:ext cx="493990" cy="493990"/>
          </a:xfrm>
          <a:prstGeom prst="roundRect">
            <a:avLst>
              <a:gd name="adj" fmla="val 13334"/>
            </a:avLst>
          </a:prstGeom>
          <a:solidFill>
            <a:srgbClr val="2F3343"/>
          </a:solidFill>
          <a:ln/>
        </p:spPr>
        <p:txBody>
          <a:bodyPr/>
          <a:lstStyle/>
          <a:p>
            <a:endParaRPr lang="en-MY"/>
          </a:p>
        </p:txBody>
      </p:sp>
      <p:sp>
        <p:nvSpPr>
          <p:cNvPr id="9" name="Text 6"/>
          <p:cNvSpPr/>
          <p:nvPr/>
        </p:nvSpPr>
        <p:spPr>
          <a:xfrm>
            <a:off x="4749225" y="1831777"/>
            <a:ext cx="121920" cy="411599"/>
          </a:xfrm>
          <a:prstGeom prst="rect">
            <a:avLst/>
          </a:prstGeom>
          <a:noFill/>
          <a:ln/>
        </p:spPr>
        <p:txBody>
          <a:bodyPr wrap="none" rtlCol="0" anchor="t"/>
          <a:lstStyle/>
          <a:p>
            <a:pPr marL="0" indent="0" algn="ctr">
              <a:lnSpc>
                <a:spcPts val="3241"/>
              </a:lnSpc>
              <a:buNone/>
            </a:pPr>
            <a:r>
              <a:rPr lang="en-US" sz="2593" dirty="0">
                <a:solidFill>
                  <a:srgbClr val="6EB9FC"/>
                </a:solidFill>
                <a:latin typeface="Lora" pitchFamily="34" charset="0"/>
                <a:ea typeface="Lora" pitchFamily="34" charset="-122"/>
                <a:cs typeface="Lora" pitchFamily="34" charset="-120"/>
              </a:rPr>
              <a:t>1</a:t>
            </a:r>
            <a:endParaRPr lang="en-US" sz="2593" dirty="0"/>
          </a:p>
        </p:txBody>
      </p:sp>
      <p:sp>
        <p:nvSpPr>
          <p:cNvPr id="10" name="Text 7"/>
          <p:cNvSpPr/>
          <p:nvPr/>
        </p:nvSpPr>
        <p:spPr>
          <a:xfrm>
            <a:off x="6017776" y="1838682"/>
            <a:ext cx="2301240" cy="343019"/>
          </a:xfrm>
          <a:prstGeom prst="rect">
            <a:avLst/>
          </a:prstGeom>
          <a:noFill/>
          <a:ln/>
        </p:spPr>
        <p:txBody>
          <a:bodyPr wrap="none" rtlCol="0" anchor="t"/>
          <a:lstStyle/>
          <a:p>
            <a:pPr marL="0" indent="0" algn="l">
              <a:lnSpc>
                <a:spcPts val="2701"/>
              </a:lnSpc>
              <a:buNone/>
            </a:pPr>
            <a:r>
              <a:rPr lang="en-US" sz="2161" dirty="0">
                <a:solidFill>
                  <a:srgbClr val="6EB9FC"/>
                </a:solidFill>
                <a:latin typeface="Lora" pitchFamily="34" charset="0"/>
                <a:ea typeface="Lora" pitchFamily="34" charset="-122"/>
                <a:cs typeface="Lora" pitchFamily="34" charset="-120"/>
              </a:rPr>
              <a:t>The Front Wheels</a:t>
            </a:r>
            <a:endParaRPr lang="en-US" sz="2161" dirty="0"/>
          </a:p>
        </p:txBody>
      </p:sp>
      <p:sp>
        <p:nvSpPr>
          <p:cNvPr id="11" name="Text 8"/>
          <p:cNvSpPr/>
          <p:nvPr/>
        </p:nvSpPr>
        <p:spPr>
          <a:xfrm>
            <a:off x="6017776" y="2401253"/>
            <a:ext cx="7789307" cy="702469"/>
          </a:xfrm>
          <a:prstGeom prst="rect">
            <a:avLst/>
          </a:prstGeom>
          <a:noFill/>
          <a:ln/>
        </p:spPr>
        <p:txBody>
          <a:bodyPr wrap="square" rtlCol="0" anchor="t"/>
          <a:lstStyle/>
          <a:p>
            <a:pPr marL="0" indent="0" algn="l">
              <a:lnSpc>
                <a:spcPts val="2766"/>
              </a:lnSpc>
              <a:buNone/>
            </a:pPr>
            <a:r>
              <a:rPr lang="en-US" sz="1729" dirty="0">
                <a:solidFill>
                  <a:srgbClr val="D6E5EF"/>
                </a:solidFill>
                <a:latin typeface="Source Sans Pro" pitchFamily="34" charset="0"/>
                <a:ea typeface="Source Sans Pro" pitchFamily="34" charset="-122"/>
                <a:cs typeface="Source Sans Pro" pitchFamily="34" charset="-120"/>
              </a:rPr>
              <a:t>The front wheels provide steering and support the weight of the engine. The weight from the implement attached to the tractor is also supported here.</a:t>
            </a:r>
            <a:endParaRPr lang="en-US" sz="1729" dirty="0"/>
          </a:p>
        </p:txBody>
      </p:sp>
      <p:sp>
        <p:nvSpPr>
          <p:cNvPr id="12" name="Shape 9"/>
          <p:cNvSpPr/>
          <p:nvPr/>
        </p:nvSpPr>
        <p:spPr>
          <a:xfrm>
            <a:off x="5057239" y="3999786"/>
            <a:ext cx="768429" cy="27384"/>
          </a:xfrm>
          <a:prstGeom prst="rect">
            <a:avLst/>
          </a:prstGeom>
          <a:solidFill>
            <a:srgbClr val="6EB9FC"/>
          </a:solidFill>
          <a:ln/>
        </p:spPr>
        <p:txBody>
          <a:bodyPr/>
          <a:lstStyle/>
          <a:p>
            <a:endParaRPr lang="en-MY"/>
          </a:p>
        </p:txBody>
      </p:sp>
      <p:sp>
        <p:nvSpPr>
          <p:cNvPr id="13" name="Shape 10"/>
          <p:cNvSpPr/>
          <p:nvPr/>
        </p:nvSpPr>
        <p:spPr>
          <a:xfrm>
            <a:off x="4563249" y="3766542"/>
            <a:ext cx="493990" cy="493990"/>
          </a:xfrm>
          <a:prstGeom prst="roundRect">
            <a:avLst>
              <a:gd name="adj" fmla="val 13334"/>
            </a:avLst>
          </a:prstGeom>
          <a:solidFill>
            <a:srgbClr val="2F3343"/>
          </a:solidFill>
          <a:ln/>
        </p:spPr>
        <p:txBody>
          <a:bodyPr/>
          <a:lstStyle/>
          <a:p>
            <a:endParaRPr lang="en-MY"/>
          </a:p>
        </p:txBody>
      </p:sp>
      <p:sp>
        <p:nvSpPr>
          <p:cNvPr id="14" name="Text 11"/>
          <p:cNvSpPr/>
          <p:nvPr/>
        </p:nvSpPr>
        <p:spPr>
          <a:xfrm>
            <a:off x="4722555" y="3807738"/>
            <a:ext cx="175260" cy="411599"/>
          </a:xfrm>
          <a:prstGeom prst="rect">
            <a:avLst/>
          </a:prstGeom>
          <a:noFill/>
          <a:ln/>
        </p:spPr>
        <p:txBody>
          <a:bodyPr wrap="none" rtlCol="0" anchor="t"/>
          <a:lstStyle/>
          <a:p>
            <a:pPr marL="0" indent="0" algn="ctr">
              <a:lnSpc>
                <a:spcPts val="3241"/>
              </a:lnSpc>
              <a:buNone/>
            </a:pPr>
            <a:r>
              <a:rPr lang="en-US" sz="2593" dirty="0">
                <a:solidFill>
                  <a:srgbClr val="6EB9FC"/>
                </a:solidFill>
                <a:latin typeface="Lora" pitchFamily="34" charset="0"/>
                <a:ea typeface="Lora" pitchFamily="34" charset="-122"/>
                <a:cs typeface="Lora" pitchFamily="34" charset="-120"/>
              </a:rPr>
              <a:t>2</a:t>
            </a:r>
            <a:endParaRPr lang="en-US" sz="2593" dirty="0"/>
          </a:p>
        </p:txBody>
      </p:sp>
      <p:sp>
        <p:nvSpPr>
          <p:cNvPr id="15" name="Text 12"/>
          <p:cNvSpPr/>
          <p:nvPr/>
        </p:nvSpPr>
        <p:spPr>
          <a:xfrm>
            <a:off x="6017776" y="3814643"/>
            <a:ext cx="2195513" cy="343019"/>
          </a:xfrm>
          <a:prstGeom prst="rect">
            <a:avLst/>
          </a:prstGeom>
          <a:noFill/>
          <a:ln/>
        </p:spPr>
        <p:txBody>
          <a:bodyPr wrap="none" rtlCol="0" anchor="t"/>
          <a:lstStyle/>
          <a:p>
            <a:pPr marL="0" indent="0" algn="l">
              <a:lnSpc>
                <a:spcPts val="2701"/>
              </a:lnSpc>
              <a:buNone/>
            </a:pPr>
            <a:r>
              <a:rPr lang="en-US" sz="2161" dirty="0">
                <a:solidFill>
                  <a:srgbClr val="6EB9FC"/>
                </a:solidFill>
                <a:latin typeface="Lora" pitchFamily="34" charset="0"/>
                <a:ea typeface="Lora" pitchFamily="34" charset="-122"/>
                <a:cs typeface="Lora" pitchFamily="34" charset="-120"/>
              </a:rPr>
              <a:t>The Rear Wheels</a:t>
            </a:r>
            <a:endParaRPr lang="en-US" sz="2161" dirty="0"/>
          </a:p>
        </p:txBody>
      </p:sp>
      <p:sp>
        <p:nvSpPr>
          <p:cNvPr id="16" name="Text 13"/>
          <p:cNvSpPr/>
          <p:nvPr/>
        </p:nvSpPr>
        <p:spPr>
          <a:xfrm>
            <a:off x="6017776" y="4377214"/>
            <a:ext cx="7789307" cy="1053703"/>
          </a:xfrm>
          <a:prstGeom prst="rect">
            <a:avLst/>
          </a:prstGeom>
          <a:noFill/>
          <a:ln/>
        </p:spPr>
        <p:txBody>
          <a:bodyPr wrap="square" rtlCol="0" anchor="t"/>
          <a:lstStyle/>
          <a:p>
            <a:pPr marL="0" indent="0" algn="l">
              <a:lnSpc>
                <a:spcPts val="2766"/>
              </a:lnSpc>
              <a:buNone/>
            </a:pPr>
            <a:r>
              <a:rPr lang="en-US" sz="1729" dirty="0">
                <a:solidFill>
                  <a:srgbClr val="D6E5EF"/>
                </a:solidFill>
                <a:latin typeface="Source Sans Pro" pitchFamily="34" charset="0"/>
                <a:ea typeface="Source Sans Pro" pitchFamily="34" charset="-122"/>
                <a:cs typeface="Source Sans Pro" pitchFamily="34" charset="-120"/>
              </a:rPr>
              <a:t>The rear wheels are the drive wheels that provide traction and power to the transmission. These wheels usually feature retractable tire chains or pads for added stability.</a:t>
            </a:r>
            <a:endParaRPr lang="en-US" sz="1729" dirty="0"/>
          </a:p>
        </p:txBody>
      </p:sp>
      <p:sp>
        <p:nvSpPr>
          <p:cNvPr id="17" name="Shape 14"/>
          <p:cNvSpPr/>
          <p:nvPr/>
        </p:nvSpPr>
        <p:spPr>
          <a:xfrm>
            <a:off x="5057239" y="6274713"/>
            <a:ext cx="768429" cy="27384"/>
          </a:xfrm>
          <a:prstGeom prst="rect">
            <a:avLst/>
          </a:prstGeom>
          <a:solidFill>
            <a:srgbClr val="6EB9FC"/>
          </a:solidFill>
          <a:ln/>
        </p:spPr>
        <p:txBody>
          <a:bodyPr/>
          <a:lstStyle/>
          <a:p>
            <a:endParaRPr lang="en-MY"/>
          </a:p>
        </p:txBody>
      </p:sp>
      <p:sp>
        <p:nvSpPr>
          <p:cNvPr id="18" name="Shape 15"/>
          <p:cNvSpPr/>
          <p:nvPr/>
        </p:nvSpPr>
        <p:spPr>
          <a:xfrm>
            <a:off x="4563249" y="6041469"/>
            <a:ext cx="493990" cy="493990"/>
          </a:xfrm>
          <a:prstGeom prst="roundRect">
            <a:avLst>
              <a:gd name="adj" fmla="val 13334"/>
            </a:avLst>
          </a:prstGeom>
          <a:solidFill>
            <a:srgbClr val="2F3343"/>
          </a:solidFill>
          <a:ln/>
        </p:spPr>
        <p:txBody>
          <a:bodyPr/>
          <a:lstStyle/>
          <a:p>
            <a:endParaRPr lang="en-MY"/>
          </a:p>
        </p:txBody>
      </p:sp>
      <p:sp>
        <p:nvSpPr>
          <p:cNvPr id="19" name="Text 16"/>
          <p:cNvSpPr/>
          <p:nvPr/>
        </p:nvSpPr>
        <p:spPr>
          <a:xfrm>
            <a:off x="4718745" y="6082665"/>
            <a:ext cx="182880" cy="411599"/>
          </a:xfrm>
          <a:prstGeom prst="rect">
            <a:avLst/>
          </a:prstGeom>
          <a:noFill/>
          <a:ln/>
        </p:spPr>
        <p:txBody>
          <a:bodyPr wrap="none" rtlCol="0" anchor="t"/>
          <a:lstStyle/>
          <a:p>
            <a:pPr marL="0" indent="0" algn="ctr">
              <a:lnSpc>
                <a:spcPts val="3241"/>
              </a:lnSpc>
              <a:buNone/>
            </a:pPr>
            <a:r>
              <a:rPr lang="en-US" sz="2593" dirty="0">
                <a:solidFill>
                  <a:srgbClr val="6EB9FC"/>
                </a:solidFill>
                <a:latin typeface="Lora" pitchFamily="34" charset="0"/>
                <a:ea typeface="Lora" pitchFamily="34" charset="-122"/>
                <a:cs typeface="Lora" pitchFamily="34" charset="-120"/>
              </a:rPr>
              <a:t>3</a:t>
            </a:r>
            <a:endParaRPr lang="en-US" sz="2593" dirty="0"/>
          </a:p>
        </p:txBody>
      </p:sp>
      <p:sp>
        <p:nvSpPr>
          <p:cNvPr id="20" name="Text 17"/>
          <p:cNvSpPr/>
          <p:nvPr/>
        </p:nvSpPr>
        <p:spPr>
          <a:xfrm>
            <a:off x="6017776" y="6089571"/>
            <a:ext cx="2195513" cy="343019"/>
          </a:xfrm>
          <a:prstGeom prst="rect">
            <a:avLst/>
          </a:prstGeom>
          <a:noFill/>
          <a:ln/>
        </p:spPr>
        <p:txBody>
          <a:bodyPr wrap="none" rtlCol="0" anchor="t"/>
          <a:lstStyle/>
          <a:p>
            <a:pPr marL="0" indent="0" algn="l">
              <a:lnSpc>
                <a:spcPts val="2701"/>
              </a:lnSpc>
              <a:buNone/>
            </a:pPr>
            <a:r>
              <a:rPr lang="en-US" sz="2161" dirty="0">
                <a:solidFill>
                  <a:srgbClr val="6EB9FC"/>
                </a:solidFill>
                <a:latin typeface="Lora" pitchFamily="34" charset="0"/>
                <a:ea typeface="Lora" pitchFamily="34" charset="-122"/>
                <a:cs typeface="Lora" pitchFamily="34" charset="-120"/>
              </a:rPr>
              <a:t>The Tire Type</a:t>
            </a:r>
            <a:endParaRPr lang="en-US" sz="2161" dirty="0"/>
          </a:p>
        </p:txBody>
      </p:sp>
      <p:sp>
        <p:nvSpPr>
          <p:cNvPr id="21" name="Text 18"/>
          <p:cNvSpPr/>
          <p:nvPr/>
        </p:nvSpPr>
        <p:spPr>
          <a:xfrm>
            <a:off x="6017776" y="6652141"/>
            <a:ext cx="7789307" cy="702469"/>
          </a:xfrm>
          <a:prstGeom prst="rect">
            <a:avLst/>
          </a:prstGeom>
          <a:noFill/>
          <a:ln/>
        </p:spPr>
        <p:txBody>
          <a:bodyPr wrap="square" rtlCol="0" anchor="t"/>
          <a:lstStyle/>
          <a:p>
            <a:pPr marL="0" indent="0" algn="l">
              <a:lnSpc>
                <a:spcPts val="2766"/>
              </a:lnSpc>
              <a:buNone/>
            </a:pPr>
            <a:r>
              <a:rPr lang="en-US" sz="1729" dirty="0">
                <a:solidFill>
                  <a:srgbClr val="D6E5EF"/>
                </a:solidFill>
                <a:latin typeface="Source Sans Pro" pitchFamily="34" charset="0"/>
                <a:ea typeface="Source Sans Pro" pitchFamily="34" charset="-122"/>
                <a:cs typeface="Source Sans Pro" pitchFamily="34" charset="-120"/>
              </a:rPr>
              <a:t>The tire type varies from type and application. Some tractors use utility-type tires, while others use narrow designed tires for row crop applications.</a:t>
            </a:r>
            <a:endParaRPr lang="en-US" sz="172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en-MY"/>
          </a:p>
        </p:txBody>
      </p:sp>
      <p:sp>
        <p:nvSpPr>
          <p:cNvPr id="3" name="Shape 1"/>
          <p:cNvSpPr/>
          <p:nvPr/>
        </p:nvSpPr>
        <p:spPr>
          <a:xfrm>
            <a:off x="0" y="0"/>
            <a:ext cx="14630400" cy="8229600"/>
          </a:xfrm>
          <a:prstGeom prst="rect">
            <a:avLst/>
          </a:prstGeom>
          <a:solidFill>
            <a:srgbClr val="252833"/>
          </a:solidFill>
          <a:ln/>
        </p:spPr>
        <p:txBody>
          <a:bodyPr/>
          <a:lstStyle/>
          <a:p>
            <a:endParaRPr lang="en-MY"/>
          </a:p>
        </p:txBody>
      </p:sp>
      <p:sp>
        <p:nvSpPr>
          <p:cNvPr id="4" name="Text 2"/>
          <p:cNvSpPr/>
          <p:nvPr/>
        </p:nvSpPr>
        <p:spPr>
          <a:xfrm>
            <a:off x="2348389" y="2216706"/>
            <a:ext cx="8656320" cy="694373"/>
          </a:xfrm>
          <a:prstGeom prst="rect">
            <a:avLst/>
          </a:prstGeom>
          <a:noFill/>
          <a:ln/>
        </p:spPr>
        <p:txBody>
          <a:bodyPr wrap="non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Applications of a 4 Wheel Tractor</a:t>
            </a:r>
            <a:endParaRPr lang="en-US" sz="4374" dirty="0"/>
          </a:p>
        </p:txBody>
      </p:sp>
      <p:sp>
        <p:nvSpPr>
          <p:cNvPr id="5" name="Text 3"/>
          <p:cNvSpPr/>
          <p:nvPr/>
        </p:nvSpPr>
        <p:spPr>
          <a:xfrm>
            <a:off x="2348389" y="3466505"/>
            <a:ext cx="2221944"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Agriculture</a:t>
            </a:r>
            <a:endParaRPr lang="en-US" sz="2187" dirty="0"/>
          </a:p>
        </p:txBody>
      </p:sp>
      <p:sp>
        <p:nvSpPr>
          <p:cNvPr id="6" name="Text 4"/>
          <p:cNvSpPr/>
          <p:nvPr/>
        </p:nvSpPr>
        <p:spPr>
          <a:xfrm>
            <a:off x="2348389" y="4035862"/>
            <a:ext cx="4695706" cy="1066205"/>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The most common usage of a four-wheel tractor is in farming. These tractors perform tasks like tilling, planting, harvesting, and transportation of crops.</a:t>
            </a:r>
            <a:endParaRPr lang="en-US" sz="1750" dirty="0"/>
          </a:p>
        </p:txBody>
      </p:sp>
      <p:sp>
        <p:nvSpPr>
          <p:cNvPr id="7" name="Text 5"/>
          <p:cNvSpPr/>
          <p:nvPr/>
        </p:nvSpPr>
        <p:spPr>
          <a:xfrm>
            <a:off x="7593687" y="3466505"/>
            <a:ext cx="2221944"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Construction</a:t>
            </a:r>
            <a:endParaRPr lang="en-US" sz="2187" dirty="0"/>
          </a:p>
        </p:txBody>
      </p:sp>
      <p:sp>
        <p:nvSpPr>
          <p:cNvPr id="8" name="Text 6"/>
          <p:cNvSpPr/>
          <p:nvPr/>
        </p:nvSpPr>
        <p:spPr>
          <a:xfrm>
            <a:off x="7593687" y="4035862"/>
            <a:ext cx="4695706" cy="1777008"/>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Tractors equipped with front-end loaders, backhoes, and other attachments are useful in construction. They are used extensively for digging, moving soil, and hauling materials on job sites.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en-MY"/>
          </a:p>
        </p:txBody>
      </p:sp>
      <p:sp>
        <p:nvSpPr>
          <p:cNvPr id="3" name="Shape 1"/>
          <p:cNvSpPr/>
          <p:nvPr/>
        </p:nvSpPr>
        <p:spPr>
          <a:xfrm>
            <a:off x="0" y="0"/>
            <a:ext cx="14630400" cy="8230910"/>
          </a:xfrm>
          <a:prstGeom prst="rect">
            <a:avLst/>
          </a:prstGeom>
          <a:solidFill>
            <a:srgbClr val="252833"/>
          </a:solidFill>
          <a:ln/>
        </p:spPr>
        <p:txBody>
          <a:bodyPr/>
          <a:lstStyle/>
          <a:p>
            <a:endParaRPr lang="en-MY"/>
          </a:p>
        </p:txBody>
      </p:sp>
      <p:sp>
        <p:nvSpPr>
          <p:cNvPr id="4" name="Text 2"/>
          <p:cNvSpPr/>
          <p:nvPr/>
        </p:nvSpPr>
        <p:spPr>
          <a:xfrm>
            <a:off x="2393990" y="605433"/>
            <a:ext cx="5341620" cy="687943"/>
          </a:xfrm>
          <a:prstGeom prst="rect">
            <a:avLst/>
          </a:prstGeom>
          <a:noFill/>
          <a:ln/>
        </p:spPr>
        <p:txBody>
          <a:bodyPr wrap="none" rtlCol="0" anchor="t"/>
          <a:lstStyle/>
          <a:p>
            <a:pPr marL="0" indent="0">
              <a:lnSpc>
                <a:spcPts val="5417"/>
              </a:lnSpc>
              <a:buNone/>
            </a:pPr>
            <a:r>
              <a:rPr lang="en-US" sz="4334" dirty="0">
                <a:solidFill>
                  <a:srgbClr val="6EB9FC"/>
                </a:solidFill>
                <a:latin typeface="Lora" pitchFamily="34" charset="0"/>
                <a:ea typeface="Lora" pitchFamily="34" charset="-122"/>
                <a:cs typeface="Lora" pitchFamily="34" charset="-120"/>
              </a:rPr>
              <a:t>Efficiency and Safety</a:t>
            </a:r>
            <a:endParaRPr lang="en-US" sz="4334" dirty="0"/>
          </a:p>
        </p:txBody>
      </p:sp>
      <p:pic>
        <p:nvPicPr>
          <p:cNvPr id="5" name="Image 0" descr="preencoded.png"/>
          <p:cNvPicPr>
            <a:picLocks noChangeAspect="1"/>
          </p:cNvPicPr>
          <p:nvPr/>
        </p:nvPicPr>
        <p:blipFill>
          <a:blip r:embed="rId3"/>
          <a:stretch>
            <a:fillRect/>
          </a:stretch>
        </p:blipFill>
        <p:spPr>
          <a:xfrm>
            <a:off x="2393990" y="1733669"/>
            <a:ext cx="4756071" cy="2939415"/>
          </a:xfrm>
          <a:prstGeom prst="rect">
            <a:avLst/>
          </a:prstGeom>
        </p:spPr>
      </p:pic>
      <p:sp>
        <p:nvSpPr>
          <p:cNvPr id="6" name="Text 3"/>
          <p:cNvSpPr/>
          <p:nvPr/>
        </p:nvSpPr>
        <p:spPr>
          <a:xfrm>
            <a:off x="2393990" y="4948238"/>
            <a:ext cx="2201585" cy="343853"/>
          </a:xfrm>
          <a:prstGeom prst="rect">
            <a:avLst/>
          </a:prstGeom>
          <a:noFill/>
          <a:ln/>
        </p:spPr>
        <p:txBody>
          <a:bodyPr wrap="none" rtlCol="0" anchor="t"/>
          <a:lstStyle/>
          <a:p>
            <a:pPr marL="0" indent="0" algn="l">
              <a:lnSpc>
                <a:spcPts val="2709"/>
              </a:lnSpc>
              <a:buNone/>
            </a:pPr>
            <a:r>
              <a:rPr lang="en-US" sz="2167" dirty="0">
                <a:solidFill>
                  <a:srgbClr val="6EB9FC"/>
                </a:solidFill>
                <a:latin typeface="Lora" pitchFamily="34" charset="0"/>
                <a:ea typeface="Lora" pitchFamily="34" charset="-122"/>
                <a:cs typeface="Lora" pitchFamily="34" charset="-120"/>
              </a:rPr>
              <a:t>Efficiency</a:t>
            </a:r>
            <a:endParaRPr lang="en-US" sz="2167" dirty="0"/>
          </a:p>
        </p:txBody>
      </p:sp>
      <p:sp>
        <p:nvSpPr>
          <p:cNvPr id="7" name="Text 4"/>
          <p:cNvSpPr/>
          <p:nvPr/>
        </p:nvSpPr>
        <p:spPr>
          <a:xfrm>
            <a:off x="2393990" y="5512237"/>
            <a:ext cx="4756071" cy="1056561"/>
          </a:xfrm>
          <a:prstGeom prst="rect">
            <a:avLst/>
          </a:prstGeom>
          <a:noFill/>
          <a:ln/>
        </p:spPr>
        <p:txBody>
          <a:bodyPr wrap="square" rtlCol="0" anchor="t"/>
          <a:lstStyle/>
          <a:p>
            <a:pPr marL="0" indent="0" algn="l">
              <a:lnSpc>
                <a:spcPts val="2774"/>
              </a:lnSpc>
              <a:buNone/>
            </a:pPr>
            <a:r>
              <a:rPr lang="en-US" sz="1734" dirty="0">
                <a:solidFill>
                  <a:srgbClr val="D6E5EF"/>
                </a:solidFill>
                <a:latin typeface="Source Sans Pro" pitchFamily="34" charset="0"/>
                <a:ea typeface="Source Sans Pro" pitchFamily="34" charset="-122"/>
                <a:cs typeface="Source Sans Pro" pitchFamily="34" charset="-120"/>
              </a:rPr>
              <a:t>Tractors have increased productivity in farming and reduced workload tremendously, saving farmers time and resources.</a:t>
            </a:r>
            <a:endParaRPr lang="en-US" sz="1734" dirty="0"/>
          </a:p>
        </p:txBody>
      </p:sp>
      <p:pic>
        <p:nvPicPr>
          <p:cNvPr id="8" name="Image 1" descr="preencoded.png"/>
          <p:cNvPicPr>
            <a:picLocks noChangeAspect="1"/>
          </p:cNvPicPr>
          <p:nvPr/>
        </p:nvPicPr>
        <p:blipFill>
          <a:blip r:embed="rId4"/>
          <a:stretch>
            <a:fillRect/>
          </a:stretch>
        </p:blipFill>
        <p:spPr>
          <a:xfrm>
            <a:off x="7480221" y="1733669"/>
            <a:ext cx="4756190" cy="2939534"/>
          </a:xfrm>
          <a:prstGeom prst="rect">
            <a:avLst/>
          </a:prstGeom>
        </p:spPr>
      </p:pic>
      <p:sp>
        <p:nvSpPr>
          <p:cNvPr id="9" name="Text 5"/>
          <p:cNvSpPr/>
          <p:nvPr/>
        </p:nvSpPr>
        <p:spPr>
          <a:xfrm>
            <a:off x="7480221" y="4948357"/>
            <a:ext cx="2201585" cy="343853"/>
          </a:xfrm>
          <a:prstGeom prst="rect">
            <a:avLst/>
          </a:prstGeom>
          <a:noFill/>
          <a:ln/>
        </p:spPr>
        <p:txBody>
          <a:bodyPr wrap="none" rtlCol="0" anchor="t"/>
          <a:lstStyle/>
          <a:p>
            <a:pPr marL="0" indent="0" algn="l">
              <a:lnSpc>
                <a:spcPts val="2709"/>
              </a:lnSpc>
              <a:buNone/>
            </a:pPr>
            <a:r>
              <a:rPr lang="en-US" sz="2167" dirty="0">
                <a:solidFill>
                  <a:srgbClr val="6EB9FC"/>
                </a:solidFill>
                <a:latin typeface="Lora" pitchFamily="34" charset="0"/>
                <a:ea typeface="Lora" pitchFamily="34" charset="-122"/>
                <a:cs typeface="Lora" pitchFamily="34" charset="-120"/>
              </a:rPr>
              <a:t>Safety</a:t>
            </a:r>
            <a:endParaRPr lang="en-US" sz="2167" dirty="0"/>
          </a:p>
        </p:txBody>
      </p:sp>
      <p:sp>
        <p:nvSpPr>
          <p:cNvPr id="10" name="Text 6"/>
          <p:cNvSpPr/>
          <p:nvPr/>
        </p:nvSpPr>
        <p:spPr>
          <a:xfrm>
            <a:off x="7480221" y="5512356"/>
            <a:ext cx="4756190" cy="2113121"/>
          </a:xfrm>
          <a:prstGeom prst="rect">
            <a:avLst/>
          </a:prstGeom>
          <a:noFill/>
          <a:ln/>
        </p:spPr>
        <p:txBody>
          <a:bodyPr wrap="square" rtlCol="0" anchor="t"/>
          <a:lstStyle/>
          <a:p>
            <a:pPr marL="0" indent="0" algn="l">
              <a:lnSpc>
                <a:spcPts val="2774"/>
              </a:lnSpc>
              <a:buNone/>
            </a:pPr>
            <a:r>
              <a:rPr lang="en-US" sz="1734" dirty="0">
                <a:solidFill>
                  <a:srgbClr val="D6E5EF"/>
                </a:solidFill>
                <a:latin typeface="Source Sans Pro" pitchFamily="34" charset="0"/>
                <a:ea typeface="Source Sans Pro" pitchFamily="34" charset="-122"/>
                <a:cs typeface="Source Sans Pro" pitchFamily="34" charset="-120"/>
              </a:rPr>
              <a:t>Despite being common mechanized agricultural equipment, Tractors pose safety risks. As such, safety precautions must be held in high regard. Essential safety measures, which include protective gear, safety signs, and built-in safety features, should be upheld for optimal safety.</a:t>
            </a:r>
            <a:endParaRPr lang="en-US" sz="173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9306EBA0-1CE2-7A4D-6A5E-B98511156665}"/>
              </a:ext>
            </a:extLst>
          </p:cNvPr>
          <p:cNvPicPr>
            <a:picLocks noChangeAspect="1"/>
          </p:cNvPicPr>
          <p:nvPr/>
        </p:nvPicPr>
        <p:blipFill>
          <a:blip r:embed="rId2"/>
          <a:stretch>
            <a:fillRect/>
          </a:stretch>
        </p:blipFill>
        <p:spPr>
          <a:xfrm>
            <a:off x="1902016" y="772159"/>
            <a:ext cx="10826366" cy="6685280"/>
          </a:xfrm>
          <a:prstGeom prst="rect">
            <a:avLst/>
          </a:prstGeom>
        </p:spPr>
      </p:pic>
    </p:spTree>
    <p:extLst>
      <p:ext uri="{BB962C8B-B14F-4D97-AF65-F5344CB8AC3E}">
        <p14:creationId xmlns:p14="http://schemas.microsoft.com/office/powerpoint/2010/main" val="394281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en-MY"/>
          </a:p>
        </p:txBody>
      </p:sp>
      <p:sp>
        <p:nvSpPr>
          <p:cNvPr id="3" name="Shape 1"/>
          <p:cNvSpPr/>
          <p:nvPr/>
        </p:nvSpPr>
        <p:spPr>
          <a:xfrm>
            <a:off x="0" y="0"/>
            <a:ext cx="14630400" cy="8229600"/>
          </a:xfrm>
          <a:prstGeom prst="rect">
            <a:avLst/>
          </a:prstGeom>
          <a:solidFill>
            <a:srgbClr val="252833"/>
          </a:solidFill>
          <a:ln/>
        </p:spPr>
        <p:txBody>
          <a:bodyPr/>
          <a:lstStyle/>
          <a:p>
            <a:endParaRPr lang="en-MY"/>
          </a:p>
        </p:txBody>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1604367"/>
            <a:ext cx="4443889" cy="694373"/>
          </a:xfrm>
          <a:prstGeom prst="rect">
            <a:avLst/>
          </a:prstGeom>
          <a:noFill/>
          <a:ln/>
        </p:spPr>
        <p:txBody>
          <a:bodyPr wrap="none" rtlCol="0" anchor="t"/>
          <a:lstStyle/>
          <a:p>
            <a:pPr marL="0" indent="0">
              <a:lnSpc>
                <a:spcPts val="5468"/>
              </a:lnSpc>
              <a:buNone/>
            </a:pPr>
            <a:r>
              <a:rPr lang="en-US" sz="4374" dirty="0">
                <a:solidFill>
                  <a:srgbClr val="6EB9FC"/>
                </a:solidFill>
                <a:latin typeface="Lora" pitchFamily="34" charset="0"/>
                <a:ea typeface="Lora" pitchFamily="34" charset="-122"/>
                <a:cs typeface="Lora" pitchFamily="34" charset="-120"/>
              </a:rPr>
              <a:t>Conclusion</a:t>
            </a:r>
            <a:endParaRPr lang="en-US" sz="4374" dirty="0"/>
          </a:p>
        </p:txBody>
      </p:sp>
      <p:sp>
        <p:nvSpPr>
          <p:cNvPr id="6" name="Shape 3"/>
          <p:cNvSpPr/>
          <p:nvPr/>
        </p:nvSpPr>
        <p:spPr>
          <a:xfrm>
            <a:off x="4490799" y="2805589"/>
            <a:ext cx="499943" cy="499943"/>
          </a:xfrm>
          <a:prstGeom prst="roundRect">
            <a:avLst>
              <a:gd name="adj" fmla="val 13333"/>
            </a:avLst>
          </a:prstGeom>
          <a:solidFill>
            <a:srgbClr val="2F3343"/>
          </a:solidFill>
          <a:ln/>
        </p:spPr>
        <p:txBody>
          <a:bodyPr/>
          <a:lstStyle/>
          <a:p>
            <a:endParaRPr lang="en-MY"/>
          </a:p>
        </p:txBody>
      </p:sp>
      <p:sp>
        <p:nvSpPr>
          <p:cNvPr id="7" name="Text 4"/>
          <p:cNvSpPr/>
          <p:nvPr/>
        </p:nvSpPr>
        <p:spPr>
          <a:xfrm>
            <a:off x="4679752" y="2847261"/>
            <a:ext cx="121920" cy="416481"/>
          </a:xfrm>
          <a:prstGeom prst="rect">
            <a:avLst/>
          </a:prstGeom>
          <a:noFill/>
          <a:ln/>
        </p:spPr>
        <p:txBody>
          <a:bodyPr wrap="none" rtlCol="0" anchor="t"/>
          <a:lstStyle/>
          <a:p>
            <a:pPr marL="0" indent="0" algn="ctr">
              <a:lnSpc>
                <a:spcPts val="3281"/>
              </a:lnSpc>
              <a:buNone/>
            </a:pPr>
            <a:r>
              <a:rPr lang="en-US" sz="2624" dirty="0">
                <a:solidFill>
                  <a:srgbClr val="6EB9FC"/>
                </a:solidFill>
                <a:latin typeface="Lora" pitchFamily="34" charset="0"/>
                <a:ea typeface="Lora" pitchFamily="34" charset="-122"/>
                <a:cs typeface="Lora" pitchFamily="34" charset="-120"/>
              </a:rPr>
              <a:t>1</a:t>
            </a:r>
            <a:endParaRPr lang="en-US" sz="2624" dirty="0"/>
          </a:p>
        </p:txBody>
      </p:sp>
      <p:sp>
        <p:nvSpPr>
          <p:cNvPr id="8" name="Text 5"/>
          <p:cNvSpPr/>
          <p:nvPr/>
        </p:nvSpPr>
        <p:spPr>
          <a:xfrm>
            <a:off x="5212913" y="2881908"/>
            <a:ext cx="3314700"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Versatile and Dependable</a:t>
            </a:r>
            <a:endParaRPr lang="en-US" sz="2187" dirty="0"/>
          </a:p>
        </p:txBody>
      </p:sp>
      <p:sp>
        <p:nvSpPr>
          <p:cNvPr id="9" name="Text 6"/>
          <p:cNvSpPr/>
          <p:nvPr/>
        </p:nvSpPr>
        <p:spPr>
          <a:xfrm>
            <a:off x="5212913" y="3451265"/>
            <a:ext cx="8584287" cy="1066205"/>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Four-wheel tractors are versatile and dependable machines that have improved the productivity of farmers and construction workers. They have become an essential agricultural tool for every crop production process.</a:t>
            </a:r>
            <a:endParaRPr lang="en-US" sz="1750" dirty="0"/>
          </a:p>
        </p:txBody>
      </p:sp>
      <p:sp>
        <p:nvSpPr>
          <p:cNvPr id="10" name="Shape 7"/>
          <p:cNvSpPr/>
          <p:nvPr/>
        </p:nvSpPr>
        <p:spPr>
          <a:xfrm>
            <a:off x="4490799" y="4913233"/>
            <a:ext cx="499943" cy="499943"/>
          </a:xfrm>
          <a:prstGeom prst="roundRect">
            <a:avLst>
              <a:gd name="adj" fmla="val 13333"/>
            </a:avLst>
          </a:prstGeom>
          <a:solidFill>
            <a:srgbClr val="2F3343"/>
          </a:solidFill>
          <a:ln/>
        </p:spPr>
        <p:txBody>
          <a:bodyPr/>
          <a:lstStyle/>
          <a:p>
            <a:endParaRPr lang="en-MY"/>
          </a:p>
        </p:txBody>
      </p:sp>
      <p:sp>
        <p:nvSpPr>
          <p:cNvPr id="11" name="Text 8"/>
          <p:cNvSpPr/>
          <p:nvPr/>
        </p:nvSpPr>
        <p:spPr>
          <a:xfrm>
            <a:off x="4653082" y="4954905"/>
            <a:ext cx="175260" cy="416481"/>
          </a:xfrm>
          <a:prstGeom prst="rect">
            <a:avLst/>
          </a:prstGeom>
          <a:noFill/>
          <a:ln/>
        </p:spPr>
        <p:txBody>
          <a:bodyPr wrap="none" rtlCol="0" anchor="t"/>
          <a:lstStyle/>
          <a:p>
            <a:pPr marL="0" indent="0" algn="ctr">
              <a:lnSpc>
                <a:spcPts val="3281"/>
              </a:lnSpc>
              <a:buNone/>
            </a:pPr>
            <a:r>
              <a:rPr lang="en-US" sz="2624" dirty="0">
                <a:solidFill>
                  <a:srgbClr val="6EB9FC"/>
                </a:solidFill>
                <a:latin typeface="Lora" pitchFamily="34" charset="0"/>
                <a:ea typeface="Lora" pitchFamily="34" charset="-122"/>
                <a:cs typeface="Lora" pitchFamily="34" charset="-120"/>
              </a:rPr>
              <a:t>2</a:t>
            </a:r>
            <a:endParaRPr lang="en-US" sz="2624" dirty="0"/>
          </a:p>
        </p:txBody>
      </p:sp>
      <p:sp>
        <p:nvSpPr>
          <p:cNvPr id="12" name="Text 9"/>
          <p:cNvSpPr/>
          <p:nvPr/>
        </p:nvSpPr>
        <p:spPr>
          <a:xfrm>
            <a:off x="5212913" y="4989552"/>
            <a:ext cx="3230880" cy="347186"/>
          </a:xfrm>
          <a:prstGeom prst="rect">
            <a:avLst/>
          </a:prstGeom>
          <a:noFill/>
          <a:ln/>
        </p:spPr>
        <p:txBody>
          <a:bodyPr wrap="none" rtlCol="0" anchor="t"/>
          <a:lstStyle/>
          <a:p>
            <a:pPr marL="0" indent="0">
              <a:lnSpc>
                <a:spcPts val="2734"/>
              </a:lnSpc>
              <a:buNone/>
            </a:pPr>
            <a:r>
              <a:rPr lang="en-US" sz="2187" dirty="0">
                <a:solidFill>
                  <a:srgbClr val="6EB9FC"/>
                </a:solidFill>
                <a:latin typeface="Lora" pitchFamily="34" charset="0"/>
                <a:ea typeface="Lora" pitchFamily="34" charset="-122"/>
                <a:cs typeface="Lora" pitchFamily="34" charset="-120"/>
              </a:rPr>
              <a:t>Improved Mechanization</a:t>
            </a:r>
            <a:endParaRPr lang="en-US" sz="2187" dirty="0"/>
          </a:p>
        </p:txBody>
      </p:sp>
      <p:sp>
        <p:nvSpPr>
          <p:cNvPr id="13" name="Text 10"/>
          <p:cNvSpPr/>
          <p:nvPr/>
        </p:nvSpPr>
        <p:spPr>
          <a:xfrm>
            <a:off x="5212913" y="5558909"/>
            <a:ext cx="8584287" cy="1066205"/>
          </a:xfrm>
          <a:prstGeom prst="rect">
            <a:avLst/>
          </a:prstGeom>
          <a:noFill/>
          <a:ln/>
        </p:spPr>
        <p:txBody>
          <a:bodyPr wrap="square" rtlCol="0" anchor="t"/>
          <a:lstStyle/>
          <a:p>
            <a:pPr marL="0" indent="0">
              <a:lnSpc>
                <a:spcPts val="2799"/>
              </a:lnSpc>
              <a:buNone/>
            </a:pPr>
            <a:r>
              <a:rPr lang="en-US" sz="1750" dirty="0">
                <a:solidFill>
                  <a:srgbClr val="D6E5EF"/>
                </a:solidFill>
                <a:latin typeface="Source Sans Pro" pitchFamily="34" charset="0"/>
                <a:ea typeface="Source Sans Pro" pitchFamily="34" charset="-122"/>
                <a:cs typeface="Source Sans Pro" pitchFamily="34" charset="-120"/>
              </a:rPr>
              <a:t>The mechanization of farming has significantly improved the efficiency of farming operations and the reduction of labor-intensive tasks like tilling, planting, harvesting, and transportation of crops.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571</Words>
  <Application>Microsoft Office PowerPoint</Application>
  <PresentationFormat>Custom</PresentationFormat>
  <Paragraphs>52</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Lora</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Ezdalina Abdul Rahaman</cp:lastModifiedBy>
  <cp:revision>2</cp:revision>
  <dcterms:created xsi:type="dcterms:W3CDTF">2023-11-09T08:53:40Z</dcterms:created>
  <dcterms:modified xsi:type="dcterms:W3CDTF">2023-11-09T08:58:51Z</dcterms:modified>
</cp:coreProperties>
</file>