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50" d="100"/>
          <a:sy n="50" d="100"/>
        </p:scale>
        <p:origin x="80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1249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E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7"/>
          </a:solidFill>
          <a:ln/>
        </p:spPr>
        <p:txBody>
          <a:bodyPr/>
          <a:lstStyle/>
          <a:p>
            <a:endParaRPr lang="en-MY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319599" y="2262426"/>
            <a:ext cx="7477601" cy="16663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561"/>
              </a:lnSpc>
              <a:buNone/>
            </a:pPr>
            <a:r>
              <a:rPr lang="en-US" sz="5249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Exploring the Tractor Operator Station</a:t>
            </a:r>
            <a:endParaRPr lang="en-US" sz="5249" dirty="0"/>
          </a:p>
        </p:txBody>
      </p:sp>
      <p:sp>
        <p:nvSpPr>
          <p:cNvPr id="6" name="Text 3"/>
          <p:cNvSpPr/>
          <p:nvPr/>
        </p:nvSpPr>
        <p:spPr>
          <a:xfrm>
            <a:off x="6319599" y="4262080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Welcome to the world of tractors! In this presentation, we will dive into the functions, layout, comfort, safety features, maintenance, and importance of proper setup within the tractor operator station.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6319599" y="5594866"/>
            <a:ext cx="355402" cy="355402"/>
          </a:xfrm>
          <a:prstGeom prst="roundRect">
            <a:avLst>
              <a:gd name="adj" fmla="val 25726039"/>
            </a:avLst>
          </a:prstGeom>
          <a:noFill/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MY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E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7"/>
          </a:solidFill>
          <a:ln/>
        </p:spPr>
        <p:txBody>
          <a:bodyPr/>
          <a:lstStyle/>
          <a:p>
            <a:endParaRPr lang="en-MY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2409706"/>
            <a:ext cx="74776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Functions of the Tractor Operator Station</a:t>
            </a:r>
            <a:endParaRPr lang="en-US" sz="4374" dirty="0"/>
          </a:p>
        </p:txBody>
      </p:sp>
      <p:sp>
        <p:nvSpPr>
          <p:cNvPr id="6" name="Text 3"/>
          <p:cNvSpPr/>
          <p:nvPr/>
        </p:nvSpPr>
        <p:spPr>
          <a:xfrm>
            <a:off x="1188601" y="4131707"/>
            <a:ext cx="7122200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Control the tractor's movement and operation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1188601" y="4575929"/>
            <a:ext cx="7122200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Monitor the performance of the tractor and its attachments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1188601" y="5020151"/>
            <a:ext cx="7122200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Ensure the safety of the operator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1188601" y="5464373"/>
            <a:ext cx="7122200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Provide a comfortable working environment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E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31743"/>
          </a:xfrm>
          <a:prstGeom prst="rect">
            <a:avLst/>
          </a:prstGeom>
          <a:solidFill>
            <a:srgbClr val="F3F3F7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4" name="Text 2"/>
          <p:cNvSpPr/>
          <p:nvPr/>
        </p:nvSpPr>
        <p:spPr>
          <a:xfrm>
            <a:off x="3466862" y="445532"/>
            <a:ext cx="7696676" cy="10125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987"/>
              </a:lnSpc>
              <a:buNone/>
            </a:pPr>
            <a:r>
              <a:rPr lang="en-US" sz="3190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Components and Layout of the Operator Station</a:t>
            </a:r>
            <a:endParaRPr lang="en-US" sz="319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862" y="1782008"/>
            <a:ext cx="2403515" cy="1485424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3466862" y="3469958"/>
            <a:ext cx="1620322" cy="25312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94"/>
              </a:lnSpc>
              <a:buNone/>
            </a:pPr>
            <a:r>
              <a:rPr lang="en-US" sz="1595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Control Panel</a:t>
            </a:r>
            <a:endParaRPr lang="en-US" sz="1595" dirty="0"/>
          </a:p>
        </p:txBody>
      </p:sp>
      <p:sp>
        <p:nvSpPr>
          <p:cNvPr id="7" name="Text 4"/>
          <p:cNvSpPr/>
          <p:nvPr/>
        </p:nvSpPr>
        <p:spPr>
          <a:xfrm>
            <a:off x="3466862" y="3885009"/>
            <a:ext cx="2403515" cy="77759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041"/>
              </a:lnSpc>
              <a:buNone/>
            </a:pPr>
            <a:r>
              <a:rPr lang="en-US" sz="1276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Central hub for operating the tractor and its various functions.</a:t>
            </a:r>
            <a:endParaRPr lang="en-US" sz="1276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3383" y="1782008"/>
            <a:ext cx="2403515" cy="1485424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6113383" y="3469958"/>
            <a:ext cx="1620322" cy="25312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94"/>
              </a:lnSpc>
              <a:buNone/>
            </a:pPr>
            <a:r>
              <a:rPr lang="en-US" sz="1595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Seat</a:t>
            </a:r>
            <a:endParaRPr lang="en-US" sz="1595" dirty="0"/>
          </a:p>
        </p:txBody>
      </p:sp>
      <p:sp>
        <p:nvSpPr>
          <p:cNvPr id="10" name="Text 6"/>
          <p:cNvSpPr/>
          <p:nvPr/>
        </p:nvSpPr>
        <p:spPr>
          <a:xfrm>
            <a:off x="6113383" y="3885009"/>
            <a:ext cx="2403515" cy="77759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041"/>
              </a:lnSpc>
              <a:buNone/>
            </a:pPr>
            <a:r>
              <a:rPr lang="en-US" sz="1276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Ergonomically designed for optimal comfort during long hours of operation.</a:t>
            </a:r>
            <a:endParaRPr lang="en-US" sz="1276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9904" y="1782008"/>
            <a:ext cx="2403634" cy="1485543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8759904" y="3470077"/>
            <a:ext cx="1620322" cy="25312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94"/>
              </a:lnSpc>
              <a:buNone/>
            </a:pPr>
            <a:r>
              <a:rPr lang="en-US" sz="1595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Steering Wheel</a:t>
            </a:r>
            <a:endParaRPr lang="en-US" sz="1595" dirty="0"/>
          </a:p>
        </p:txBody>
      </p:sp>
      <p:sp>
        <p:nvSpPr>
          <p:cNvPr id="13" name="Text 8"/>
          <p:cNvSpPr/>
          <p:nvPr/>
        </p:nvSpPr>
        <p:spPr>
          <a:xfrm>
            <a:off x="8759904" y="3885128"/>
            <a:ext cx="2403634" cy="5183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041"/>
              </a:lnSpc>
              <a:buNone/>
            </a:pPr>
            <a:r>
              <a:rPr lang="en-US" sz="1276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Allows precision control and direction of the tractor.</a:t>
            </a:r>
            <a:endParaRPr lang="en-US" sz="1276" dirty="0"/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6862" y="4905613"/>
            <a:ext cx="2403515" cy="1485424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3466862" y="6593562"/>
            <a:ext cx="1620322" cy="25312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94"/>
              </a:lnSpc>
              <a:buNone/>
            </a:pPr>
            <a:r>
              <a:rPr lang="en-US" sz="1595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Dashboard</a:t>
            </a:r>
            <a:endParaRPr lang="en-US" sz="1595" dirty="0"/>
          </a:p>
        </p:txBody>
      </p:sp>
      <p:sp>
        <p:nvSpPr>
          <p:cNvPr id="16" name="Text 10"/>
          <p:cNvSpPr/>
          <p:nvPr/>
        </p:nvSpPr>
        <p:spPr>
          <a:xfrm>
            <a:off x="3466862" y="7008614"/>
            <a:ext cx="2403515" cy="77759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041"/>
              </a:lnSpc>
              <a:buNone/>
            </a:pPr>
            <a:r>
              <a:rPr lang="en-US" sz="1276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Displays vital information such as engine status, fuel level, and temperature.</a:t>
            </a:r>
            <a:endParaRPr lang="en-US" sz="127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E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7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4" name="Text 2"/>
          <p:cNvSpPr/>
          <p:nvPr/>
        </p:nvSpPr>
        <p:spPr>
          <a:xfrm>
            <a:off x="2037993" y="1362670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Ergonomics and Comfort of the Operator Station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2037993" y="3195757"/>
            <a:ext cx="5166122" cy="1724501"/>
          </a:xfrm>
          <a:prstGeom prst="roundRect">
            <a:avLst>
              <a:gd name="adj" fmla="val 7731"/>
            </a:avLst>
          </a:prstGeom>
          <a:solidFill>
            <a:srgbClr val="E4E4ED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6" name="Text 4"/>
          <p:cNvSpPr/>
          <p:nvPr/>
        </p:nvSpPr>
        <p:spPr>
          <a:xfrm>
            <a:off x="2260163" y="3417927"/>
            <a:ext cx="25374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Adjustable Controls</a:t>
            </a:r>
            <a:endParaRPr lang="en-US" sz="2187" dirty="0"/>
          </a:p>
        </p:txBody>
      </p:sp>
      <p:sp>
        <p:nvSpPr>
          <p:cNvPr id="7" name="Text 5"/>
          <p:cNvSpPr/>
          <p:nvPr/>
        </p:nvSpPr>
        <p:spPr>
          <a:xfrm>
            <a:off x="2260163" y="3987284"/>
            <a:ext cx="472178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Allow operators to customize settings for their comfort and convenience.</a:t>
            </a:r>
            <a:endParaRPr lang="en-US" sz="1750" dirty="0"/>
          </a:p>
        </p:txBody>
      </p:sp>
      <p:sp>
        <p:nvSpPr>
          <p:cNvPr id="8" name="Shape 6"/>
          <p:cNvSpPr/>
          <p:nvPr/>
        </p:nvSpPr>
        <p:spPr>
          <a:xfrm>
            <a:off x="7426285" y="3195757"/>
            <a:ext cx="5166122" cy="1724501"/>
          </a:xfrm>
          <a:prstGeom prst="roundRect">
            <a:avLst>
              <a:gd name="adj" fmla="val 7731"/>
            </a:avLst>
          </a:prstGeom>
          <a:solidFill>
            <a:srgbClr val="E4E4ED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9" name="Text 7"/>
          <p:cNvSpPr/>
          <p:nvPr/>
        </p:nvSpPr>
        <p:spPr>
          <a:xfrm>
            <a:off x="7648456" y="3417927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Ample Legroom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7648456" y="3987284"/>
            <a:ext cx="472178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Provides space for operators to stretch and maintain proper posture during long hours.</a:t>
            </a:r>
            <a:endParaRPr lang="en-US" sz="1750" dirty="0"/>
          </a:p>
        </p:txBody>
      </p:sp>
      <p:sp>
        <p:nvSpPr>
          <p:cNvPr id="11" name="Shape 9"/>
          <p:cNvSpPr/>
          <p:nvPr/>
        </p:nvSpPr>
        <p:spPr>
          <a:xfrm>
            <a:off x="2037993" y="5142428"/>
            <a:ext cx="5166122" cy="1724501"/>
          </a:xfrm>
          <a:prstGeom prst="roundRect">
            <a:avLst>
              <a:gd name="adj" fmla="val 7731"/>
            </a:avLst>
          </a:prstGeom>
          <a:solidFill>
            <a:srgbClr val="E4E4ED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2" name="Text 10"/>
          <p:cNvSpPr/>
          <p:nvPr/>
        </p:nvSpPr>
        <p:spPr>
          <a:xfrm>
            <a:off x="2260163" y="5364599"/>
            <a:ext cx="38709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Noise and Vibration Reduction</a:t>
            </a:r>
            <a:endParaRPr lang="en-US" sz="2187" dirty="0"/>
          </a:p>
        </p:txBody>
      </p:sp>
      <p:sp>
        <p:nvSpPr>
          <p:cNvPr id="13" name="Text 11"/>
          <p:cNvSpPr/>
          <p:nvPr/>
        </p:nvSpPr>
        <p:spPr>
          <a:xfrm>
            <a:off x="2260163" y="5933956"/>
            <a:ext cx="472178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Incorporated features to minimize operator fatigue from excessive noise and vibration.</a:t>
            </a:r>
            <a:endParaRPr lang="en-US" sz="1750" dirty="0"/>
          </a:p>
        </p:txBody>
      </p:sp>
      <p:sp>
        <p:nvSpPr>
          <p:cNvPr id="14" name="Shape 12"/>
          <p:cNvSpPr/>
          <p:nvPr/>
        </p:nvSpPr>
        <p:spPr>
          <a:xfrm>
            <a:off x="7426285" y="5142428"/>
            <a:ext cx="5166122" cy="1724501"/>
          </a:xfrm>
          <a:prstGeom prst="roundRect">
            <a:avLst>
              <a:gd name="adj" fmla="val 7731"/>
            </a:avLst>
          </a:prstGeom>
          <a:solidFill>
            <a:srgbClr val="E4E4ED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5" name="Text 13"/>
          <p:cNvSpPr/>
          <p:nvPr/>
        </p:nvSpPr>
        <p:spPr>
          <a:xfrm>
            <a:off x="7648456" y="5364599"/>
            <a:ext cx="37414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Air Conditioning and Heating</a:t>
            </a:r>
            <a:endParaRPr lang="en-US" sz="2187" dirty="0"/>
          </a:p>
        </p:txBody>
      </p:sp>
      <p:sp>
        <p:nvSpPr>
          <p:cNvPr id="16" name="Text 14"/>
          <p:cNvSpPr/>
          <p:nvPr/>
        </p:nvSpPr>
        <p:spPr>
          <a:xfrm>
            <a:off x="7648456" y="5933956"/>
            <a:ext cx="472178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Ensure a pleasant working environment in all weather conditions.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E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7"/>
          </a:solidFill>
          <a:ln/>
        </p:spPr>
        <p:txBody>
          <a:bodyPr/>
          <a:lstStyle/>
          <a:p>
            <a:endParaRPr lang="en-MY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490799" y="712589"/>
            <a:ext cx="81838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Safety Features and Regulations</a:t>
            </a:r>
            <a:endParaRPr lang="en-US" sz="4374" dirty="0"/>
          </a:p>
        </p:txBody>
      </p:sp>
      <p:sp>
        <p:nvSpPr>
          <p:cNvPr id="6" name="Shape 3"/>
          <p:cNvSpPr/>
          <p:nvPr/>
        </p:nvSpPr>
        <p:spPr>
          <a:xfrm>
            <a:off x="4801910" y="1740218"/>
            <a:ext cx="44410" cy="5776793"/>
          </a:xfrm>
          <a:prstGeom prst="rect">
            <a:avLst/>
          </a:prstGeom>
          <a:solidFill>
            <a:srgbClr val="E4E4ED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7" name="Shape 4"/>
          <p:cNvSpPr/>
          <p:nvPr/>
        </p:nvSpPr>
        <p:spPr>
          <a:xfrm>
            <a:off x="5074027" y="2141518"/>
            <a:ext cx="777597" cy="44410"/>
          </a:xfrm>
          <a:prstGeom prst="rect">
            <a:avLst/>
          </a:prstGeom>
          <a:solidFill>
            <a:srgbClr val="E4E4ED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8" name="Shape 5"/>
          <p:cNvSpPr/>
          <p:nvPr/>
        </p:nvSpPr>
        <p:spPr>
          <a:xfrm>
            <a:off x="4574084" y="1913811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4E4ED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9" name="Text 6"/>
          <p:cNvSpPr/>
          <p:nvPr/>
        </p:nvSpPr>
        <p:spPr>
          <a:xfrm>
            <a:off x="4759226" y="1955483"/>
            <a:ext cx="12954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1</a:t>
            </a:r>
            <a:endParaRPr lang="en-US" sz="2624" dirty="0"/>
          </a:p>
        </p:txBody>
      </p:sp>
      <p:sp>
        <p:nvSpPr>
          <p:cNvPr id="10" name="Text 7"/>
          <p:cNvSpPr/>
          <p:nvPr/>
        </p:nvSpPr>
        <p:spPr>
          <a:xfrm>
            <a:off x="6046113" y="1962388"/>
            <a:ext cx="47472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Rollover Protection Structure (ROPS)</a:t>
            </a:r>
            <a:endParaRPr lang="en-US" sz="2187" dirty="0"/>
          </a:p>
        </p:txBody>
      </p:sp>
      <p:sp>
        <p:nvSpPr>
          <p:cNvPr id="11" name="Text 8"/>
          <p:cNvSpPr/>
          <p:nvPr/>
        </p:nvSpPr>
        <p:spPr>
          <a:xfrm>
            <a:off x="6046113" y="2531745"/>
            <a:ext cx="7751088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Designed to protect the operator in the event of a rollover accident.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5074027" y="4141172"/>
            <a:ext cx="777597" cy="44410"/>
          </a:xfrm>
          <a:prstGeom prst="rect">
            <a:avLst/>
          </a:prstGeom>
          <a:solidFill>
            <a:srgbClr val="E4E4ED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3" name="Shape 10"/>
          <p:cNvSpPr/>
          <p:nvPr/>
        </p:nvSpPr>
        <p:spPr>
          <a:xfrm>
            <a:off x="4574084" y="3913465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4E4ED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4" name="Text 11"/>
          <p:cNvSpPr/>
          <p:nvPr/>
        </p:nvSpPr>
        <p:spPr>
          <a:xfrm>
            <a:off x="4736366" y="3955137"/>
            <a:ext cx="17526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2</a:t>
            </a:r>
            <a:endParaRPr lang="en-US" sz="2624" dirty="0"/>
          </a:p>
        </p:txBody>
      </p:sp>
      <p:sp>
        <p:nvSpPr>
          <p:cNvPr id="15" name="Text 12"/>
          <p:cNvSpPr/>
          <p:nvPr/>
        </p:nvSpPr>
        <p:spPr>
          <a:xfrm>
            <a:off x="6046113" y="3962043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Seat Belt</a:t>
            </a:r>
            <a:endParaRPr lang="en-US" sz="2187" dirty="0"/>
          </a:p>
        </p:txBody>
      </p:sp>
      <p:sp>
        <p:nvSpPr>
          <p:cNvPr id="16" name="Text 13"/>
          <p:cNvSpPr/>
          <p:nvPr/>
        </p:nvSpPr>
        <p:spPr>
          <a:xfrm>
            <a:off x="6046113" y="4531400"/>
            <a:ext cx="775108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Prevents the operator from being thrown off the tractor in case of sudden movements.</a:t>
            </a:r>
            <a:endParaRPr lang="en-US" sz="1750" dirty="0"/>
          </a:p>
        </p:txBody>
      </p:sp>
      <p:sp>
        <p:nvSpPr>
          <p:cNvPr id="17" name="Shape 14"/>
          <p:cNvSpPr/>
          <p:nvPr/>
        </p:nvSpPr>
        <p:spPr>
          <a:xfrm>
            <a:off x="5074027" y="6140827"/>
            <a:ext cx="777597" cy="44410"/>
          </a:xfrm>
          <a:prstGeom prst="rect">
            <a:avLst/>
          </a:prstGeom>
          <a:solidFill>
            <a:srgbClr val="E4E4ED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8" name="Shape 15"/>
          <p:cNvSpPr/>
          <p:nvPr/>
        </p:nvSpPr>
        <p:spPr>
          <a:xfrm>
            <a:off x="4574084" y="5913120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4E4ED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9" name="Text 16"/>
          <p:cNvSpPr/>
          <p:nvPr/>
        </p:nvSpPr>
        <p:spPr>
          <a:xfrm>
            <a:off x="4743986" y="5954792"/>
            <a:ext cx="16002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3</a:t>
            </a:r>
            <a:endParaRPr lang="en-US" sz="2624" dirty="0"/>
          </a:p>
        </p:txBody>
      </p:sp>
      <p:sp>
        <p:nvSpPr>
          <p:cNvPr id="20" name="Text 17"/>
          <p:cNvSpPr/>
          <p:nvPr/>
        </p:nvSpPr>
        <p:spPr>
          <a:xfrm>
            <a:off x="6046113" y="5961698"/>
            <a:ext cx="355854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Emergency Shut-Off Switch</a:t>
            </a:r>
            <a:endParaRPr lang="en-US" sz="2187" dirty="0"/>
          </a:p>
        </p:txBody>
      </p:sp>
      <p:sp>
        <p:nvSpPr>
          <p:cNvPr id="21" name="Text 18"/>
          <p:cNvSpPr/>
          <p:nvPr/>
        </p:nvSpPr>
        <p:spPr>
          <a:xfrm>
            <a:off x="6046113" y="6531054"/>
            <a:ext cx="775108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Allows the operator to quickly stop the tractor's engine in case of an emergency.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E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7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4" name="Text 2"/>
          <p:cNvSpPr/>
          <p:nvPr/>
        </p:nvSpPr>
        <p:spPr>
          <a:xfrm>
            <a:off x="2037993" y="1726525"/>
            <a:ext cx="975360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Maintenance and Cleaning Guidelines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2037993" y="3038832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4E4ED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6" name="Text 4"/>
          <p:cNvSpPr/>
          <p:nvPr/>
        </p:nvSpPr>
        <p:spPr>
          <a:xfrm>
            <a:off x="2223135" y="3080504"/>
            <a:ext cx="12954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1</a:t>
            </a:r>
            <a:endParaRPr lang="en-US" sz="2624" dirty="0"/>
          </a:p>
        </p:txBody>
      </p:sp>
      <p:sp>
        <p:nvSpPr>
          <p:cNvPr id="7" name="Text 5"/>
          <p:cNvSpPr/>
          <p:nvPr/>
        </p:nvSpPr>
        <p:spPr>
          <a:xfrm>
            <a:off x="2760107" y="3115151"/>
            <a:ext cx="254508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Regular Inspections</a:t>
            </a:r>
            <a:endParaRPr lang="en-US" sz="2187" dirty="0"/>
          </a:p>
        </p:txBody>
      </p:sp>
      <p:sp>
        <p:nvSpPr>
          <p:cNvPr id="8" name="Text 6"/>
          <p:cNvSpPr/>
          <p:nvPr/>
        </p:nvSpPr>
        <p:spPr>
          <a:xfrm>
            <a:off x="2760107" y="3684508"/>
            <a:ext cx="444400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Check for any wear and tear, loose parts, or fluid leaks.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7426285" y="3038832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4E4ED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0" name="Text 8"/>
          <p:cNvSpPr/>
          <p:nvPr/>
        </p:nvSpPr>
        <p:spPr>
          <a:xfrm>
            <a:off x="7588568" y="3080504"/>
            <a:ext cx="17526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2</a:t>
            </a:r>
            <a:endParaRPr lang="en-US" sz="2624" dirty="0"/>
          </a:p>
        </p:txBody>
      </p:sp>
      <p:sp>
        <p:nvSpPr>
          <p:cNvPr id="11" name="Text 9"/>
          <p:cNvSpPr/>
          <p:nvPr/>
        </p:nvSpPr>
        <p:spPr>
          <a:xfrm>
            <a:off x="8148399" y="3115151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Cleanliness</a:t>
            </a:r>
            <a:endParaRPr lang="en-US" sz="2187" dirty="0"/>
          </a:p>
        </p:txBody>
      </p:sp>
      <p:sp>
        <p:nvSpPr>
          <p:cNvPr id="12" name="Text 10"/>
          <p:cNvSpPr/>
          <p:nvPr/>
        </p:nvSpPr>
        <p:spPr>
          <a:xfrm>
            <a:off x="8148399" y="3684508"/>
            <a:ext cx="444400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Maintain cleanliness to prevent dirt, debris, and pests from affecting the functionality of the station.</a:t>
            </a:r>
            <a:endParaRPr lang="en-US" sz="1750" dirty="0"/>
          </a:p>
        </p:txBody>
      </p:sp>
      <p:sp>
        <p:nvSpPr>
          <p:cNvPr id="13" name="Shape 11"/>
          <p:cNvSpPr/>
          <p:nvPr/>
        </p:nvSpPr>
        <p:spPr>
          <a:xfrm>
            <a:off x="2037993" y="5146477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4E4ED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4" name="Text 12"/>
          <p:cNvSpPr/>
          <p:nvPr/>
        </p:nvSpPr>
        <p:spPr>
          <a:xfrm>
            <a:off x="2207895" y="5188148"/>
            <a:ext cx="16002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3</a:t>
            </a:r>
            <a:endParaRPr lang="en-US" sz="2624" dirty="0"/>
          </a:p>
        </p:txBody>
      </p:sp>
      <p:sp>
        <p:nvSpPr>
          <p:cNvPr id="15" name="Text 13"/>
          <p:cNvSpPr/>
          <p:nvPr/>
        </p:nvSpPr>
        <p:spPr>
          <a:xfrm>
            <a:off x="2760107" y="5222796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Lubrication</a:t>
            </a:r>
            <a:endParaRPr lang="en-US" sz="2187" dirty="0"/>
          </a:p>
        </p:txBody>
      </p:sp>
      <p:sp>
        <p:nvSpPr>
          <p:cNvPr id="16" name="Text 14"/>
          <p:cNvSpPr/>
          <p:nvPr/>
        </p:nvSpPr>
        <p:spPr>
          <a:xfrm>
            <a:off x="2760107" y="5792153"/>
            <a:ext cx="444400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Apply lubricant to moving parts to reduce friction and ensure smooth operation.</a:t>
            </a:r>
            <a:endParaRPr lang="en-US" sz="1750" dirty="0"/>
          </a:p>
        </p:txBody>
      </p:sp>
      <p:sp>
        <p:nvSpPr>
          <p:cNvPr id="17" name="Shape 15"/>
          <p:cNvSpPr/>
          <p:nvPr/>
        </p:nvSpPr>
        <p:spPr>
          <a:xfrm>
            <a:off x="7426285" y="5146477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4E4ED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8" name="Text 16"/>
          <p:cNvSpPr/>
          <p:nvPr/>
        </p:nvSpPr>
        <p:spPr>
          <a:xfrm>
            <a:off x="7588568" y="5188148"/>
            <a:ext cx="17526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4</a:t>
            </a:r>
            <a:endParaRPr lang="en-US" sz="2624" dirty="0"/>
          </a:p>
        </p:txBody>
      </p:sp>
      <p:sp>
        <p:nvSpPr>
          <p:cNvPr id="19" name="Text 17"/>
          <p:cNvSpPr/>
          <p:nvPr/>
        </p:nvSpPr>
        <p:spPr>
          <a:xfrm>
            <a:off x="8148399" y="5222796"/>
            <a:ext cx="23317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Operating Manual</a:t>
            </a:r>
            <a:endParaRPr lang="en-US" sz="2187" dirty="0"/>
          </a:p>
        </p:txBody>
      </p:sp>
      <p:sp>
        <p:nvSpPr>
          <p:cNvPr id="20" name="Text 18"/>
          <p:cNvSpPr/>
          <p:nvPr/>
        </p:nvSpPr>
        <p:spPr>
          <a:xfrm>
            <a:off x="8148399" y="5792153"/>
            <a:ext cx="444400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Refer to the manufacturer's manual for specific maintenance guidelines.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E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7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4" name="Text 2"/>
          <p:cNvSpPr/>
          <p:nvPr/>
        </p:nvSpPr>
        <p:spPr>
          <a:xfrm>
            <a:off x="2037993" y="867727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The Importance of Proper Operator Station Setup</a:t>
            </a:r>
            <a:endParaRPr lang="en-US" sz="4374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993" y="2700814"/>
            <a:ext cx="3295888" cy="2036921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3" y="5015389"/>
            <a:ext cx="27889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Ergonomic Alignment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037993" y="5584746"/>
            <a:ext cx="329588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Proper setup minimizes strain and discomfort, improving operator performance and safety.</a:t>
            </a:r>
            <a:endParaRPr lang="en-US" sz="175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137" y="2700814"/>
            <a:ext cx="3296007" cy="203704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667137" y="5015508"/>
            <a:ext cx="27889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Organized Workspace</a:t>
            </a:r>
            <a:endParaRPr lang="en-US" sz="2187" dirty="0"/>
          </a:p>
        </p:txBody>
      </p:sp>
      <p:sp>
        <p:nvSpPr>
          <p:cNvPr id="10" name="Text 6"/>
          <p:cNvSpPr/>
          <p:nvPr/>
        </p:nvSpPr>
        <p:spPr>
          <a:xfrm>
            <a:off x="5667137" y="5584865"/>
            <a:ext cx="329600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Efficient arrangement of controls and tools ensures quick access and enhances productivity.</a:t>
            </a:r>
            <a:endParaRPr lang="en-US" sz="175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6400" y="2700814"/>
            <a:ext cx="3296007" cy="2037040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296400" y="5015508"/>
            <a:ext cx="27889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Personalized Comfort</a:t>
            </a:r>
            <a:endParaRPr lang="en-US" sz="2187" dirty="0"/>
          </a:p>
        </p:txBody>
      </p:sp>
      <p:sp>
        <p:nvSpPr>
          <p:cNvPr id="13" name="Text 8"/>
          <p:cNvSpPr/>
          <p:nvPr/>
        </p:nvSpPr>
        <p:spPr>
          <a:xfrm>
            <a:off x="9296400" y="5584865"/>
            <a:ext cx="329600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Operators who set up their stations according to their preferences experience reduced fatigue and increased focus.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392</Words>
  <Application>Microsoft Office PowerPoint</Application>
  <PresentationFormat>Custom</PresentationFormat>
  <Paragraphs>62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Open Sans</vt:lpstr>
      <vt:lpstr>Playfair Display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Ezdalina Abdul Rahaman</cp:lastModifiedBy>
  <cp:revision>2</cp:revision>
  <dcterms:created xsi:type="dcterms:W3CDTF">2023-11-09T09:21:05Z</dcterms:created>
  <dcterms:modified xsi:type="dcterms:W3CDTF">2023-11-09T09:23:21Z</dcterms:modified>
</cp:coreProperties>
</file>