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5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736" y="910742"/>
            <a:ext cx="12070080" cy="427939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600" spc="-6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061" y="5346744"/>
            <a:ext cx="12070080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 algn="ctr">
              <a:buNone/>
              <a:defRPr sz="2880"/>
            </a:lvl2pPr>
            <a:lvl3pPr marL="1097280" indent="0" algn="ctr">
              <a:buNone/>
              <a:defRPr sz="288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771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864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97734"/>
            <a:ext cx="3154680" cy="69089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97734"/>
            <a:ext cx="9281160" cy="690890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378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67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25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910742"/>
            <a:ext cx="12070080" cy="42793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9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5343754"/>
            <a:ext cx="12070080" cy="13716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880" cap="all" spc="240" baseline="0">
                <a:solidFill>
                  <a:schemeClr val="tx2"/>
                </a:solidFill>
                <a:latin typeface="+mj-lt"/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49190" y="5212080"/>
            <a:ext cx="1185062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641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735" y="2214881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1504" y="2214882"/>
            <a:ext cx="5925312" cy="4828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982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6736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1504" y="2215263"/>
            <a:ext cx="5925312" cy="88353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1504" y="3098801"/>
            <a:ext cx="5925312" cy="4053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3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995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" y="7680960"/>
            <a:ext cx="1462659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9" y="7601179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533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" y="0"/>
            <a:ext cx="4860949" cy="82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848085" y="0"/>
            <a:ext cx="76810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13231"/>
            <a:ext cx="3840480" cy="2743200"/>
          </a:xfrm>
        </p:spPr>
        <p:txBody>
          <a:bodyPr anchor="b">
            <a:norm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877824"/>
            <a:ext cx="7790688" cy="630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3511296"/>
            <a:ext cx="3840480" cy="405494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8614" y="7751743"/>
            <a:ext cx="3142212" cy="438150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60720" y="7751743"/>
            <a:ext cx="5577840" cy="43815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096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943600"/>
            <a:ext cx="1462659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" y="5898091"/>
            <a:ext cx="14626590" cy="76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089904"/>
            <a:ext cx="12135917" cy="987552"/>
          </a:xfrm>
        </p:spPr>
        <p:txBody>
          <a:bodyPr lIns="91440" tIns="0" rIns="9144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898091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840">
                <a:solidFill>
                  <a:schemeClr val="bg1"/>
                </a:solidFill>
              </a:defRPr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6" y="7088428"/>
            <a:ext cx="12135917" cy="71323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180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197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80960"/>
            <a:ext cx="1463040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601179"/>
            <a:ext cx="14630401" cy="79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6736" y="343924"/>
            <a:ext cx="12070080" cy="174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736" y="2214881"/>
            <a:ext cx="12070080" cy="4828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6737" y="7751743"/>
            <a:ext cx="29667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3422" y="7751743"/>
            <a:ext cx="578736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550" y="7751743"/>
            <a:ext cx="157443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32238" y="2085414"/>
            <a:ext cx="1196035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lvl1pPr algn="l" defTabSz="1097280" rtl="0" eaLnBrk="1" latinLnBrk="0" hangingPunct="1">
        <a:lnSpc>
          <a:spcPct val="85000"/>
        </a:lnSpc>
        <a:spcBef>
          <a:spcPct val="0"/>
        </a:spcBef>
        <a:buNone/>
        <a:defRPr sz="5760" kern="1200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9728" indent="-109728" algn="l" defTabSz="1097280" rtl="0" eaLnBrk="1" latinLnBrk="0" hangingPunct="1">
        <a:lnSpc>
          <a:spcPct val="90000"/>
        </a:lnSpc>
        <a:spcBef>
          <a:spcPts val="1440"/>
        </a:spcBef>
        <a:spcAft>
          <a:spcPts val="24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6085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031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9977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19226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6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Font typeface="Calibri" pitchFamily="34" charset="0"/>
        <a:buChar char="◦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8458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Safety Gear in Handling 4 Wheeled Tractors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Explore the importance of using proper safety gear when handling 4 wheeled tractors to ensure a secure and accident-free farming experience.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0114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994797"/>
            <a:ext cx="29260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72069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Introduction to Tractor Safety Gear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442698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Discover the essential safety gear used in tractor operations for protecting farmers from potential hazards and ensuring a safe working environment.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Importance of Using Safety Gear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Understand the critical role of safety gear in minimizing injuries and promoting productivity while operating 4 wheeled tractors.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000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474601" y="446008"/>
            <a:ext cx="5821680" cy="5051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79"/>
              </a:lnSpc>
              <a:buNone/>
            </a:pPr>
            <a:r>
              <a:rPr lang="en-US" sz="3183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Types of Safety Gear Available</a:t>
            </a:r>
            <a:endParaRPr lang="en-US" sz="3183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601" y="1274564"/>
            <a:ext cx="2398633" cy="148244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474601" y="2959060"/>
            <a:ext cx="1616988" cy="2526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Head Protection</a:t>
            </a:r>
            <a:endParaRPr lang="en-US" sz="1592" dirty="0"/>
          </a:p>
        </p:txBody>
      </p:sp>
      <p:sp>
        <p:nvSpPr>
          <p:cNvPr id="7" name="Text 4"/>
          <p:cNvSpPr/>
          <p:nvPr/>
        </p:nvSpPr>
        <p:spPr>
          <a:xfrm>
            <a:off x="3474601" y="3373398"/>
            <a:ext cx="2398633" cy="1034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37"/>
              </a:lnSpc>
              <a:buNone/>
            </a:pPr>
            <a:r>
              <a:rPr lang="en-US" sz="1273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Explore various headgear options, such as helmets and hard hats, to shield against falling objects or bumps.</a:t>
            </a:r>
            <a:endParaRPr lang="en-US" sz="1273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64" y="1274564"/>
            <a:ext cx="2398633" cy="148244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15764" y="2959060"/>
            <a:ext cx="1616988" cy="2526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Hand Protection</a:t>
            </a:r>
            <a:endParaRPr lang="en-US" sz="1592" dirty="0"/>
          </a:p>
        </p:txBody>
      </p:sp>
      <p:sp>
        <p:nvSpPr>
          <p:cNvPr id="10" name="Text 6"/>
          <p:cNvSpPr/>
          <p:nvPr/>
        </p:nvSpPr>
        <p:spPr>
          <a:xfrm>
            <a:off x="6115764" y="3373398"/>
            <a:ext cx="2398633" cy="1034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37"/>
              </a:lnSpc>
              <a:buNone/>
            </a:pPr>
            <a:r>
              <a:rPr lang="en-US" sz="1273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Discover a range of protective gloves designed to safeguard hands from cuts, abrasions, and chemicals.</a:t>
            </a:r>
            <a:endParaRPr lang="en-US" sz="1273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928" y="1274564"/>
            <a:ext cx="2398752" cy="148244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756928" y="2959060"/>
            <a:ext cx="1859280" cy="2526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Hearing Protection</a:t>
            </a:r>
            <a:endParaRPr lang="en-US" sz="1592" dirty="0"/>
          </a:p>
        </p:txBody>
      </p:sp>
      <p:sp>
        <p:nvSpPr>
          <p:cNvPr id="13" name="Text 8"/>
          <p:cNvSpPr/>
          <p:nvPr/>
        </p:nvSpPr>
        <p:spPr>
          <a:xfrm>
            <a:off x="8756928" y="3373398"/>
            <a:ext cx="2398752" cy="1034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37"/>
              </a:lnSpc>
              <a:buNone/>
            </a:pPr>
            <a:r>
              <a:rPr lang="en-US" sz="1273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Learn about ear muffs and ear plugs to prevent hearing damage caused by loud tractor noise.</a:t>
            </a:r>
            <a:endParaRPr lang="en-US" sz="1273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601" y="4650343"/>
            <a:ext cx="2398633" cy="148244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3474601" y="6334839"/>
            <a:ext cx="1616988" cy="2526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Foot Protection</a:t>
            </a:r>
            <a:endParaRPr lang="en-US" sz="1592" dirty="0"/>
          </a:p>
        </p:txBody>
      </p:sp>
      <p:sp>
        <p:nvSpPr>
          <p:cNvPr id="16" name="Text 10"/>
          <p:cNvSpPr/>
          <p:nvPr/>
        </p:nvSpPr>
        <p:spPr>
          <a:xfrm>
            <a:off x="3474601" y="6749177"/>
            <a:ext cx="2398633" cy="1034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37"/>
              </a:lnSpc>
              <a:buNone/>
            </a:pPr>
            <a:r>
              <a:rPr lang="en-US" sz="1273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Explore the importance of safety boots to protect feet from heavy objects and slippery surfaces.</a:t>
            </a:r>
            <a:endParaRPr lang="en-US" sz="12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47756" y="611981"/>
            <a:ext cx="5623560" cy="693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Common Safety Gear</a:t>
            </a:r>
            <a:endParaRPr lang="en-US" sz="4366" dirty="0"/>
          </a:p>
        </p:txBody>
      </p:sp>
      <p:sp>
        <p:nvSpPr>
          <p:cNvPr id="5" name="Shape 3"/>
          <p:cNvSpPr/>
          <p:nvPr/>
        </p:nvSpPr>
        <p:spPr>
          <a:xfrm>
            <a:off x="7293054" y="1748552"/>
            <a:ext cx="44291" cy="5868948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6" name="Shape 4"/>
          <p:cNvSpPr/>
          <p:nvPr/>
        </p:nvSpPr>
        <p:spPr>
          <a:xfrm>
            <a:off x="7564695" y="2149078"/>
            <a:ext cx="776168" cy="4429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5"/>
          <p:cNvSpPr/>
          <p:nvPr/>
        </p:nvSpPr>
        <p:spPr>
          <a:xfrm>
            <a:off x="7065705" y="1921788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8940" y="1963341"/>
            <a:ext cx="15240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0" dirty="0"/>
          </a:p>
        </p:txBody>
      </p:sp>
      <p:sp>
        <p:nvSpPr>
          <p:cNvPr id="9" name="Text 7"/>
          <p:cNvSpPr/>
          <p:nvPr/>
        </p:nvSpPr>
        <p:spPr>
          <a:xfrm>
            <a:off x="8534995" y="1970246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Reflective Vests</a:t>
            </a:r>
            <a:endParaRPr lang="en-US" sz="2183" dirty="0"/>
          </a:p>
        </p:txBody>
      </p:sp>
      <p:sp>
        <p:nvSpPr>
          <p:cNvPr id="10" name="Text 8"/>
          <p:cNvSpPr/>
          <p:nvPr/>
        </p:nvSpPr>
        <p:spPr>
          <a:xfrm>
            <a:off x="8534995" y="2538413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Ensure visibility during low light conditions, minimizing the risk of accidents.</a:t>
            </a:r>
            <a:endParaRPr lang="en-US" sz="1746" dirty="0"/>
          </a:p>
        </p:txBody>
      </p:sp>
      <p:sp>
        <p:nvSpPr>
          <p:cNvPr id="11" name="Shape 9"/>
          <p:cNvSpPr/>
          <p:nvPr/>
        </p:nvSpPr>
        <p:spPr>
          <a:xfrm>
            <a:off x="6289536" y="3257907"/>
            <a:ext cx="776168" cy="4429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705" y="3030617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6080" y="3072170"/>
            <a:ext cx="19812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0" dirty="0"/>
          </a:p>
        </p:txBody>
      </p:sp>
      <p:sp>
        <p:nvSpPr>
          <p:cNvPr id="14" name="Text 12"/>
          <p:cNvSpPr/>
          <p:nvPr/>
        </p:nvSpPr>
        <p:spPr>
          <a:xfrm>
            <a:off x="3877627" y="3079075"/>
            <a:ext cx="2217777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Seat Belts</a:t>
            </a:r>
            <a:endParaRPr lang="en-US" sz="2183" dirty="0"/>
          </a:p>
        </p:txBody>
      </p:sp>
      <p:sp>
        <p:nvSpPr>
          <p:cNvPr id="15" name="Text 13"/>
          <p:cNvSpPr/>
          <p:nvPr/>
        </p:nvSpPr>
        <p:spPr>
          <a:xfrm>
            <a:off x="2047756" y="3647242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Promote driver safety and prevent ejection in case of overturn or sudden stops.</a:t>
            </a:r>
            <a:endParaRPr lang="en-US" sz="1746" dirty="0"/>
          </a:p>
        </p:txBody>
      </p:sp>
      <p:sp>
        <p:nvSpPr>
          <p:cNvPr id="16" name="Shape 14"/>
          <p:cNvSpPr/>
          <p:nvPr/>
        </p:nvSpPr>
        <p:spPr>
          <a:xfrm>
            <a:off x="7564695" y="4446746"/>
            <a:ext cx="776168" cy="4429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705" y="4219456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3700" y="4261009"/>
            <a:ext cx="18288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0" dirty="0"/>
          </a:p>
        </p:txBody>
      </p:sp>
      <p:sp>
        <p:nvSpPr>
          <p:cNvPr id="19" name="Text 17"/>
          <p:cNvSpPr/>
          <p:nvPr/>
        </p:nvSpPr>
        <p:spPr>
          <a:xfrm>
            <a:off x="8534995" y="4267914"/>
            <a:ext cx="4047649" cy="692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Rollover Protection Structure (ROPS)</a:t>
            </a:r>
            <a:endParaRPr lang="en-US" sz="2183" dirty="0"/>
          </a:p>
        </p:txBody>
      </p:sp>
      <p:sp>
        <p:nvSpPr>
          <p:cNvPr id="20" name="Text 18"/>
          <p:cNvSpPr/>
          <p:nvPr/>
        </p:nvSpPr>
        <p:spPr>
          <a:xfrm>
            <a:off x="8534995" y="5182553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Prevent fatalities by providing a protective structure in case of a rollover incident.</a:t>
            </a:r>
            <a:endParaRPr lang="en-US" sz="1746" dirty="0"/>
          </a:p>
        </p:txBody>
      </p:sp>
      <p:sp>
        <p:nvSpPr>
          <p:cNvPr id="21" name="Shape 19"/>
          <p:cNvSpPr/>
          <p:nvPr/>
        </p:nvSpPr>
        <p:spPr>
          <a:xfrm>
            <a:off x="6289536" y="5768816"/>
            <a:ext cx="776168" cy="4429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5705" y="5541526"/>
            <a:ext cx="498991" cy="498991"/>
          </a:xfrm>
          <a:prstGeom prst="roundRect">
            <a:avLst>
              <a:gd name="adj" fmla="val 20001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12270" y="5583079"/>
            <a:ext cx="20574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4</a:t>
            </a:r>
            <a:endParaRPr lang="en-US" sz="2620" dirty="0"/>
          </a:p>
        </p:txBody>
      </p:sp>
      <p:sp>
        <p:nvSpPr>
          <p:cNvPr id="24" name="Text 22"/>
          <p:cNvSpPr/>
          <p:nvPr/>
        </p:nvSpPr>
        <p:spPr>
          <a:xfrm>
            <a:off x="3687485" y="5589984"/>
            <a:ext cx="240792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Fire Extinguishers</a:t>
            </a:r>
            <a:endParaRPr lang="en-US" sz="2183" dirty="0"/>
          </a:p>
        </p:txBody>
      </p:sp>
      <p:sp>
        <p:nvSpPr>
          <p:cNvPr id="25" name="Text 23"/>
          <p:cNvSpPr/>
          <p:nvPr/>
        </p:nvSpPr>
        <p:spPr>
          <a:xfrm>
            <a:off x="2047756" y="6158151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Combat fire emergencies promptly, safeguarding personnel and machinery.</a:t>
            </a:r>
            <a:endParaRPr lang="en-US" sz="17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080E26"/>
          </a:solidFill>
          <a:ln w="13216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3293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51152" y="581858"/>
            <a:ext cx="9385697" cy="132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07"/>
              </a:lnSpc>
              <a:buNone/>
            </a:pPr>
            <a:r>
              <a:rPr lang="en-US" sz="4166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Tips for Selecting Appropriate Safety Gear</a:t>
            </a:r>
            <a:endParaRPr lang="en-US" sz="4166" dirty="0"/>
          </a:p>
        </p:txBody>
      </p:sp>
      <p:sp>
        <p:nvSpPr>
          <p:cNvPr id="6" name="Shape 3"/>
          <p:cNvSpPr/>
          <p:nvPr/>
        </p:nvSpPr>
        <p:spPr>
          <a:xfrm>
            <a:off x="4451152" y="2221587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283157"/>
          </a:solidFill>
          <a:ln w="13216">
            <a:solidFill>
              <a:srgbClr val="303B6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675942" y="2446377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Assess Risks</a:t>
            </a:r>
            <a:endParaRPr lang="en-US" sz="2083" dirty="0"/>
          </a:p>
        </p:txBody>
      </p:sp>
      <p:sp>
        <p:nvSpPr>
          <p:cNvPr id="8" name="Text 5"/>
          <p:cNvSpPr/>
          <p:nvPr/>
        </p:nvSpPr>
        <p:spPr>
          <a:xfrm>
            <a:off x="4675942" y="2988588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Evaluate potential hazards to identify the necessary safety gear required for the specific tasks.</a:t>
            </a:r>
            <a:endParaRPr lang="en-US" sz="1666" dirty="0"/>
          </a:p>
        </p:txBody>
      </p:sp>
      <p:sp>
        <p:nvSpPr>
          <p:cNvPr id="9" name="Shape 6"/>
          <p:cNvSpPr/>
          <p:nvPr/>
        </p:nvSpPr>
        <p:spPr>
          <a:xfrm>
            <a:off x="4451152" y="4101941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283157"/>
          </a:solidFill>
          <a:ln w="13216">
            <a:solidFill>
              <a:srgbClr val="303B6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675942" y="4326731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Quality Matters</a:t>
            </a:r>
            <a:endParaRPr lang="en-US" sz="2083" dirty="0"/>
          </a:p>
        </p:txBody>
      </p:sp>
      <p:sp>
        <p:nvSpPr>
          <p:cNvPr id="11" name="Text 8"/>
          <p:cNvSpPr/>
          <p:nvPr/>
        </p:nvSpPr>
        <p:spPr>
          <a:xfrm>
            <a:off x="4675942" y="4868942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Invest in high-quality safety gear that meets industry standards and offers optimal protection.</a:t>
            </a:r>
            <a:endParaRPr lang="en-US" sz="1666" dirty="0"/>
          </a:p>
        </p:txBody>
      </p:sp>
      <p:sp>
        <p:nvSpPr>
          <p:cNvPr id="12" name="Shape 9"/>
          <p:cNvSpPr/>
          <p:nvPr/>
        </p:nvSpPr>
        <p:spPr>
          <a:xfrm>
            <a:off x="4451152" y="5982295"/>
            <a:ext cx="9385697" cy="1668780"/>
          </a:xfrm>
          <a:prstGeom prst="roundRect">
            <a:avLst>
              <a:gd name="adj" fmla="val 5706"/>
            </a:avLst>
          </a:prstGeom>
          <a:solidFill>
            <a:srgbClr val="283157"/>
          </a:solidFill>
          <a:ln w="13216">
            <a:solidFill>
              <a:srgbClr val="303B6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675942" y="6207085"/>
            <a:ext cx="2116098" cy="330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4"/>
              </a:lnSpc>
              <a:buNone/>
            </a:pPr>
            <a:r>
              <a:rPr lang="en-US" sz="208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Proper Fit</a:t>
            </a:r>
            <a:endParaRPr lang="en-US" sz="2083" dirty="0"/>
          </a:p>
        </p:txBody>
      </p:sp>
      <p:sp>
        <p:nvSpPr>
          <p:cNvPr id="14" name="Text 11"/>
          <p:cNvSpPr/>
          <p:nvPr/>
        </p:nvSpPr>
        <p:spPr>
          <a:xfrm>
            <a:off x="4675942" y="6749296"/>
            <a:ext cx="8936117" cy="6769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66"/>
              </a:lnSpc>
              <a:buNone/>
            </a:pPr>
            <a:r>
              <a:rPr lang="en-US" sz="1666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Ensure safety gear fits well to maintain comfort and effectiveness during tractor operations.</a:t>
            </a:r>
            <a:endParaRPr lang="en-US" sz="16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8962"/>
            <a:ext cx="86791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Proper Maintenance and Storage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35767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72251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Cleaning and Maintenance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88794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Learn proper cleaning techniques and maintenance routines to prolong the lifespan of safety gear.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35767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72370"/>
            <a:ext cx="23088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Storage Practices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41727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Discover effective storage solutions to keep safety gear in good condition and easily accessible.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5767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7237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Inspection and Replacement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88913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Learn how to regularly inspect safety gear for signs of wear and damage, and when to replace it.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456628"/>
            <a:ext cx="6842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Conclusion and Summary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5484257"/>
            <a:ext cx="1055441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By understanding the importance of safety gear, selecting the right equipment, and maintaining it properly, farmers can significantly reduce the risk of accidents and injuries while handling 4 wheeled tractors.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396</Words>
  <Application>Microsoft Office PowerPoint</Application>
  <PresentationFormat>Custom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Epilogue</vt:lpstr>
      <vt:lpstr>Fraunces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 labi86</cp:lastModifiedBy>
  <cp:revision>2</cp:revision>
  <dcterms:created xsi:type="dcterms:W3CDTF">2023-11-09T05:15:34Z</dcterms:created>
  <dcterms:modified xsi:type="dcterms:W3CDTF">2023-11-09T05:22:50Z</dcterms:modified>
</cp:coreProperties>
</file>