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7" r:id="rId5"/>
  </p:sldMasterIdLst>
  <p:notesMasterIdLst>
    <p:notesMasterId r:id="rId23"/>
  </p:notesMasterIdLst>
  <p:sldIdLst>
    <p:sldId id="278" r:id="rId6"/>
    <p:sldId id="279" r:id="rId7"/>
    <p:sldId id="314" r:id="rId8"/>
    <p:sldId id="294" r:id="rId9"/>
    <p:sldId id="315" r:id="rId10"/>
    <p:sldId id="280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33" r:id="rId20"/>
    <p:sldId id="334" r:id="rId21"/>
    <p:sldId id="335" r:id="rId2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9" autoAdjust="0"/>
  </p:normalViewPr>
  <p:slideViewPr>
    <p:cSldViewPr snapToGrid="0" snapToObjects="1">
      <p:cViewPr varScale="1">
        <p:scale>
          <a:sx n="110" d="100"/>
          <a:sy n="110" d="100"/>
        </p:scale>
        <p:origin x="474" y="10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1213B-963D-48AB-BBBD-D99C34AD3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5b965402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5b965402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ac7537c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ac7537c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ac7537c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ac7537c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74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ac7537c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ac7537c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097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ac7537cc3f_0_2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ac7537cc3f_0_2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38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a2609c4100_0_2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a2609c4100_0_2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a2609c4100_0_3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a2609c4100_0_3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705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a2609c4100_0_3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a2609c4100_0_3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0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96" name="Google Shape;96;p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171" name="Google Shape;171;p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5180000" y="1975333"/>
            <a:ext cx="4913200" cy="1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1"/>
          </p:nvPr>
        </p:nvSpPr>
        <p:spPr>
          <a:xfrm>
            <a:off x="5183211" y="3962323"/>
            <a:ext cx="49132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1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7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692" name="Google Shape;692;p2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1"/>
          </p:nvPr>
        </p:nvSpPr>
        <p:spPr>
          <a:xfrm>
            <a:off x="9508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2"/>
          </p:nvPr>
        </p:nvSpPr>
        <p:spPr>
          <a:xfrm>
            <a:off x="66572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99" name="Google Shape;299;p14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3621000" y="5192951"/>
            <a:ext cx="4950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3426000" y="1967989"/>
            <a:ext cx="5340000" cy="2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733"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1" r:id="rId3"/>
    <p:sldLayoutId id="2147483653" r:id="rId4"/>
    <p:sldLayoutId id="2147483678" r:id="rId5"/>
    <p:sldLayoutId id="2147483667" r:id="rId6"/>
    <p:sldLayoutId id="2147483668" r:id="rId7"/>
    <p:sldLayoutId id="2147483669" r:id="rId8"/>
    <p:sldLayoutId id="2147483679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80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3" r:id="rId3"/>
    <p:sldLayoutId id="2147483660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4.png"/><Relationship Id="rId3" Type="http://schemas.openxmlformats.org/officeDocument/2006/relationships/hyperlink" Target="https://ms.wikipedia.org/wiki/Tikus" TargetMode="External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s.wikipedia.org/wiki/Labah-labah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ms.wikipedia.org/wiki/Burung_hud-hud" TargetMode="External"/><Relationship Id="rId10" Type="http://schemas.microsoft.com/office/2007/relationships/hdphoto" Target="../media/hdphoto6.wdp"/><Relationship Id="rId4" Type="http://schemas.openxmlformats.org/officeDocument/2006/relationships/hyperlink" Target="https://ms.wikipedia.org/wiki/Ular" TargetMode="Externa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pengenalan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21" y="294125"/>
            <a:ext cx="4490940" cy="2883184"/>
          </a:xfrm>
          <a:prstGeom prst="rect">
            <a:avLst/>
          </a:prstGeom>
        </p:spPr>
      </p:pic>
      <p:sp>
        <p:nvSpPr>
          <p:cNvPr id="950" name="Google Shape;950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/>
              <a:t>SUMBER BAHAN MAKANAN</a:t>
            </a:r>
            <a:endParaRPr sz="2667"/>
          </a:p>
        </p:txBody>
      </p:sp>
      <p:sp>
        <p:nvSpPr>
          <p:cNvPr id="952" name="Google Shape;952;p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err="1"/>
              <a:t>Haiwan</a:t>
            </a:r>
            <a:r>
              <a:rPr lang="en-MY"/>
              <a:t> </a:t>
            </a:r>
            <a:r>
              <a:rPr lang="en-MY" err="1"/>
              <a:t>akuatik</a:t>
            </a:r>
            <a:r>
              <a:rPr lang="en-MY"/>
              <a:t> </a:t>
            </a:r>
            <a:r>
              <a:rPr lang="en-MY" err="1"/>
              <a:t>ialah</a:t>
            </a:r>
            <a:r>
              <a:rPr lang="en-MY"/>
              <a:t> </a:t>
            </a:r>
            <a:r>
              <a:rPr lang="en-MY" err="1"/>
              <a:t>haiwan</a:t>
            </a:r>
            <a:r>
              <a:rPr lang="en-MY"/>
              <a:t> yang </a:t>
            </a:r>
            <a:r>
              <a:rPr lang="en-MY" err="1"/>
              <a:t>hidup</a:t>
            </a:r>
            <a:r>
              <a:rPr lang="en-MY"/>
              <a:t> di</a:t>
            </a:r>
          </a:p>
          <a:p>
            <a:r>
              <a:rPr lang="en-MY" err="1"/>
              <a:t>dalam</a:t>
            </a:r>
            <a:r>
              <a:rPr lang="en-MY"/>
              <a:t> air </a:t>
            </a:r>
            <a:r>
              <a:rPr lang="en-MY" err="1"/>
              <a:t>dan</a:t>
            </a:r>
            <a:r>
              <a:rPr lang="en-MY"/>
              <a:t> </a:t>
            </a:r>
            <a:r>
              <a:rPr lang="en-MY" err="1"/>
              <a:t>tidak</a:t>
            </a:r>
            <a:r>
              <a:rPr lang="en-MY"/>
              <a:t> </a:t>
            </a:r>
            <a:r>
              <a:rPr lang="en-MY" err="1"/>
              <a:t>boleh</a:t>
            </a:r>
            <a:r>
              <a:rPr lang="en-MY"/>
              <a:t> </a:t>
            </a:r>
            <a:r>
              <a:rPr lang="en-MY" err="1"/>
              <a:t>hidup</a:t>
            </a:r>
            <a:r>
              <a:rPr lang="en-MY"/>
              <a:t> di </a:t>
            </a:r>
            <a:r>
              <a:rPr lang="en-MY" err="1"/>
              <a:t>darat</a:t>
            </a:r>
            <a:endParaRPr lang="en-MY"/>
          </a:p>
          <a:p>
            <a:r>
              <a:rPr lang="en-MY" err="1"/>
              <a:t>seperti</a:t>
            </a:r>
            <a:r>
              <a:rPr lang="en-MY"/>
              <a:t> </a:t>
            </a:r>
            <a:r>
              <a:rPr lang="en-MY" err="1"/>
              <a:t>ikan,udang</a:t>
            </a:r>
            <a:r>
              <a:rPr lang="en-MY"/>
              <a:t>, </a:t>
            </a:r>
            <a:r>
              <a:rPr lang="en-MY" err="1"/>
              <a:t>ketam</a:t>
            </a:r>
            <a:r>
              <a:rPr lang="en-MY"/>
              <a:t> </a:t>
            </a:r>
            <a:r>
              <a:rPr lang="en-MY" err="1"/>
              <a:t>dan</a:t>
            </a:r>
            <a:r>
              <a:rPr lang="en-MY"/>
              <a:t> </a:t>
            </a:r>
            <a:r>
              <a:rPr lang="en-MY" err="1"/>
              <a:t>sotong</a:t>
            </a:r>
            <a:r>
              <a:rPr lang="en-MY"/>
              <a:t>.</a:t>
            </a:r>
          </a:p>
          <a:p>
            <a:r>
              <a:rPr lang="en-MY" err="1"/>
              <a:t>Semua</a:t>
            </a:r>
            <a:r>
              <a:rPr lang="en-MY"/>
              <a:t> </a:t>
            </a:r>
            <a:r>
              <a:rPr lang="en-MY" err="1"/>
              <a:t>haiwan</a:t>
            </a:r>
            <a:r>
              <a:rPr lang="en-MY"/>
              <a:t> </a:t>
            </a:r>
            <a:r>
              <a:rPr lang="en-MY" err="1"/>
              <a:t>akuatik</a:t>
            </a:r>
            <a:r>
              <a:rPr lang="en-MY"/>
              <a:t> </a:t>
            </a:r>
            <a:r>
              <a:rPr lang="en-MY" err="1"/>
              <a:t>adalah</a:t>
            </a:r>
            <a:r>
              <a:rPr lang="en-MY"/>
              <a:t> halal </a:t>
            </a:r>
            <a:r>
              <a:rPr lang="en-MY" err="1"/>
              <a:t>kecuali</a:t>
            </a:r>
            <a:endParaRPr lang="en-MY"/>
          </a:p>
          <a:p>
            <a:r>
              <a:rPr lang="en-MY"/>
              <a:t>yang </a:t>
            </a:r>
            <a:r>
              <a:rPr lang="en-MY" err="1"/>
              <a:t>beracun</a:t>
            </a:r>
            <a:r>
              <a:rPr lang="en-MY"/>
              <a:t>, </a:t>
            </a:r>
            <a:r>
              <a:rPr lang="en-MY" err="1"/>
              <a:t>memabukkan</a:t>
            </a:r>
            <a:r>
              <a:rPr lang="en-MY"/>
              <a:t> </a:t>
            </a:r>
            <a:r>
              <a:rPr lang="en-MY" err="1"/>
              <a:t>atau</a:t>
            </a:r>
            <a:endParaRPr lang="en-MY"/>
          </a:p>
          <a:p>
            <a:r>
              <a:rPr lang="en-MY" err="1"/>
              <a:t>memudharatkan</a:t>
            </a:r>
            <a:r>
              <a:rPr lang="en-MY"/>
              <a:t> </a:t>
            </a:r>
            <a:r>
              <a:rPr lang="en-MY" err="1"/>
              <a:t>kesihatan</a:t>
            </a:r>
            <a:r>
              <a:rPr lang="en-MY"/>
              <a:t>.</a:t>
            </a:r>
          </a:p>
          <a:p>
            <a:endParaRPr lang="en-MY"/>
          </a:p>
          <a:p>
            <a:endParaRPr lang="en-MY"/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7608888" y="996950"/>
            <a:ext cx="4583112" cy="5164138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MY"/>
          </a:p>
          <a:p>
            <a:endParaRPr lang="en-MY"/>
          </a:p>
          <a:p>
            <a:endParaRPr lang="en-MY"/>
          </a:p>
        </p:txBody>
      </p:sp>
      <p:grpSp>
        <p:nvGrpSpPr>
          <p:cNvPr id="9" name="Google Shape;957;p39"/>
          <p:cNvGrpSpPr/>
          <p:nvPr/>
        </p:nvGrpSpPr>
        <p:grpSpPr>
          <a:xfrm>
            <a:off x="922372" y="1154953"/>
            <a:ext cx="3691112" cy="549105"/>
            <a:chOff x="5395463" y="832475"/>
            <a:chExt cx="751675" cy="744325"/>
          </a:xfrm>
        </p:grpSpPr>
        <p:sp>
          <p:nvSpPr>
            <p:cNvPr id="10" name="Google Shape;958;p39"/>
            <p:cNvSpPr/>
            <p:nvPr/>
          </p:nvSpPr>
          <p:spPr>
            <a:xfrm>
              <a:off x="5439438" y="869100"/>
              <a:ext cx="707700" cy="707700"/>
            </a:xfrm>
            <a:prstGeom prst="rect">
              <a:avLst/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" name="Google Shape;959;p39"/>
            <p:cNvSpPr/>
            <p:nvPr/>
          </p:nvSpPr>
          <p:spPr>
            <a:xfrm>
              <a:off x="5395463" y="832475"/>
              <a:ext cx="707700" cy="707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6" name="Google Shape;1002;p40"/>
          <p:cNvSpPr txBox="1"/>
          <p:nvPr/>
        </p:nvSpPr>
        <p:spPr>
          <a:xfrm>
            <a:off x="737178" y="1092092"/>
            <a:ext cx="3308268" cy="94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elius"/>
                <a:ea typeface="Delius"/>
                <a:cs typeface="Delius"/>
                <a:sym typeface="Delius"/>
              </a:rPr>
              <a:t>Haiwan akuatik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grpSp>
        <p:nvGrpSpPr>
          <p:cNvPr id="13" name="Google Shape;957;p39"/>
          <p:cNvGrpSpPr/>
          <p:nvPr/>
        </p:nvGrpSpPr>
        <p:grpSpPr>
          <a:xfrm>
            <a:off x="7434136" y="907420"/>
            <a:ext cx="3691112" cy="549105"/>
            <a:chOff x="5395463" y="832475"/>
            <a:chExt cx="751675" cy="744325"/>
          </a:xfrm>
        </p:grpSpPr>
        <p:sp>
          <p:nvSpPr>
            <p:cNvPr id="14" name="Google Shape;958;p39"/>
            <p:cNvSpPr/>
            <p:nvPr/>
          </p:nvSpPr>
          <p:spPr>
            <a:xfrm>
              <a:off x="5439438" y="869100"/>
              <a:ext cx="707700" cy="707700"/>
            </a:xfrm>
            <a:prstGeom prst="rect">
              <a:avLst/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959;p39"/>
            <p:cNvSpPr/>
            <p:nvPr/>
          </p:nvSpPr>
          <p:spPr>
            <a:xfrm>
              <a:off x="5395463" y="832475"/>
              <a:ext cx="707700" cy="707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" name="Google Shape;1002;p40"/>
          <p:cNvSpPr txBox="1"/>
          <p:nvPr/>
        </p:nvSpPr>
        <p:spPr>
          <a:xfrm>
            <a:off x="7038166" y="907419"/>
            <a:ext cx="3308268" cy="94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elius"/>
                <a:ea typeface="Delius"/>
                <a:cs typeface="Delius"/>
                <a:sym typeface="Delius"/>
              </a:rPr>
              <a:t>Haiwan Dua Alam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sp>
        <p:nvSpPr>
          <p:cNvPr id="17" name="Google Shape;952;p38"/>
          <p:cNvSpPr txBox="1">
            <a:spLocks/>
          </p:cNvSpPr>
          <p:nvPr/>
        </p:nvSpPr>
        <p:spPr>
          <a:xfrm>
            <a:off x="6500575" y="1735718"/>
            <a:ext cx="5141760" cy="122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sz="2489" dirty="0" err="1"/>
              <a:t>Haiwan</a:t>
            </a:r>
            <a:r>
              <a:rPr lang="en-MY" sz="2489" dirty="0"/>
              <a:t> dua </a:t>
            </a:r>
            <a:r>
              <a:rPr lang="en-MY" sz="2489" dirty="0" err="1"/>
              <a:t>alam</a:t>
            </a:r>
            <a:r>
              <a:rPr lang="en-MY" sz="2489" dirty="0"/>
              <a:t> yang </a:t>
            </a:r>
            <a:r>
              <a:rPr lang="en-MY" sz="2489" dirty="0" err="1"/>
              <a:t>hidup</a:t>
            </a:r>
            <a:r>
              <a:rPr lang="en-MY" sz="2489" dirty="0"/>
              <a:t> di </a:t>
            </a:r>
            <a:r>
              <a:rPr lang="en-MY" sz="2489" dirty="0" err="1"/>
              <a:t>darat</a:t>
            </a:r>
            <a:r>
              <a:rPr lang="en-MY" sz="2489" dirty="0"/>
              <a:t> dan di</a:t>
            </a:r>
          </a:p>
          <a:p>
            <a:r>
              <a:rPr lang="en-MY" sz="2489" dirty="0" err="1"/>
              <a:t>dalam</a:t>
            </a:r>
            <a:r>
              <a:rPr lang="en-MY" sz="2489" dirty="0"/>
              <a:t> air </a:t>
            </a:r>
            <a:r>
              <a:rPr lang="en-MY" sz="2489" dirty="0" err="1"/>
              <a:t>seperti</a:t>
            </a:r>
            <a:r>
              <a:rPr lang="en-MY" sz="2489" dirty="0"/>
              <a:t> </a:t>
            </a:r>
            <a:r>
              <a:rPr lang="en-MY" sz="2489" dirty="0" err="1"/>
              <a:t>penyu</a:t>
            </a:r>
            <a:r>
              <a:rPr lang="en-MY" sz="2489" dirty="0"/>
              <a:t>, </a:t>
            </a:r>
            <a:r>
              <a:rPr lang="en-MY" sz="2489" dirty="0" err="1"/>
              <a:t>buaya</a:t>
            </a:r>
            <a:r>
              <a:rPr lang="en-MY" sz="2489" dirty="0"/>
              <a:t> dan </a:t>
            </a:r>
            <a:r>
              <a:rPr lang="en-MY" sz="2489" dirty="0" err="1"/>
              <a:t>katak</a:t>
            </a:r>
            <a:endParaRPr lang="en-MY" sz="2489" dirty="0"/>
          </a:p>
          <a:p>
            <a:r>
              <a:rPr lang="en-MY" sz="2489" dirty="0" err="1"/>
              <a:t>adalah</a:t>
            </a:r>
            <a:r>
              <a:rPr lang="en-MY" sz="2489" dirty="0"/>
              <a:t> </a:t>
            </a:r>
            <a:r>
              <a:rPr lang="en-MY" sz="2489" dirty="0" err="1"/>
              <a:t>tidak</a:t>
            </a:r>
            <a:r>
              <a:rPr lang="en-MY" sz="2489" dirty="0"/>
              <a:t> halal</a:t>
            </a:r>
          </a:p>
          <a:p>
            <a:endParaRPr lang="en-MY" sz="2489" dirty="0"/>
          </a:p>
          <a:p>
            <a:endParaRPr lang="en-MY" sz="2489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7171" l="2000" r="98889">
                        <a14:foregroundMark x1="9000" y1="27953" x2="9000" y2="27953"/>
                        <a14:foregroundMark x1="10778" y1="26123" x2="10778" y2="26123"/>
                        <a14:foregroundMark x1="50667" y1="6489" x2="50667" y2="6489"/>
                        <a14:foregroundMark x1="49000" y1="85358" x2="49000" y2="85358"/>
                        <a14:foregroundMark x1="50778" y1="86356" x2="50778" y2="86356"/>
                        <a14:foregroundMark x1="53111" y1="86855" x2="53111" y2="86855"/>
                        <a14:foregroundMark x1="54889" y1="87521" x2="54889" y2="87521"/>
                        <a14:foregroundMark x1="57667" y1="88353" x2="57667" y2="88353"/>
                        <a14:foregroundMark x1="40556" y1="90017" x2="40556" y2="90017"/>
                        <a14:foregroundMark x1="41444" y1="92013" x2="41444" y2="92013"/>
                        <a14:foregroundMark x1="33556" y1="88852" x2="33556" y2="88852"/>
                        <a14:foregroundMark x1="34889" y1="88519" x2="34889" y2="88519"/>
                        <a14:foregroundMark x1="35889" y1="87521" x2="35889" y2="87521"/>
                        <a14:foregroundMark x1="34333" y1="89351" x2="34333" y2="89351"/>
                        <a14:foregroundMark x1="3222" y1="53744" x2="3222" y2="53744"/>
                        <a14:foregroundMark x1="8222" y1="54576" x2="8222" y2="54576"/>
                        <a14:foregroundMark x1="5889" y1="55408" x2="5889" y2="55408"/>
                        <a14:foregroundMark x1="6889" y1="55574" x2="6889" y2="55574"/>
                        <a14:foregroundMark x1="4889" y1="55241" x2="4889" y2="55241"/>
                        <a14:foregroundMark x1="85889" y1="64559" x2="85889" y2="64559"/>
                        <a14:foregroundMark x1="86889" y1="64060" x2="86889" y2="64060"/>
                        <a14:foregroundMark x1="56444" y1="87854" x2="56444" y2="87854"/>
                        <a14:foregroundMark x1="42444" y1="89351" x2="42444" y2="89351"/>
                        <a14:foregroundMark x1="43778" y1="91015" x2="43778" y2="91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12" y="4525927"/>
            <a:ext cx="4004736" cy="267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78" y="5357883"/>
            <a:ext cx="3150111" cy="892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70" y="3790603"/>
            <a:ext cx="2840411" cy="23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8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436" y="331784"/>
            <a:ext cx="4931617" cy="141440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dirty="0"/>
              <a:t>JENIS-JENIS NAJIS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405" y="1655000"/>
            <a:ext cx="4584000" cy="354800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MY" dirty="0"/>
              <a:t>Najis yang </a:t>
            </a:r>
            <a:r>
              <a:rPr lang="en-MY" dirty="0" err="1"/>
              <a:t>hanya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dibersihkan</a:t>
            </a:r>
            <a:endParaRPr lang="en-MY" dirty="0"/>
          </a:p>
          <a:p>
            <a:pPr algn="just"/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tujuh</a:t>
            </a:r>
            <a:r>
              <a:rPr lang="en-MY" dirty="0"/>
              <a:t> </a:t>
            </a:r>
            <a:r>
              <a:rPr lang="en-MY" dirty="0" err="1"/>
              <a:t>basuhan</a:t>
            </a:r>
            <a:r>
              <a:rPr lang="en-MY" dirty="0"/>
              <a:t> </a:t>
            </a:r>
            <a:r>
              <a:rPr lang="en-MY" dirty="0" err="1"/>
              <a:t>termasuk</a:t>
            </a:r>
            <a:r>
              <a:rPr lang="en-MY" dirty="0"/>
              <a:t> </a:t>
            </a:r>
            <a:r>
              <a:rPr lang="en-MY" dirty="0" err="1"/>
              <a:t>sekali</a:t>
            </a:r>
            <a:endParaRPr lang="en-MY" dirty="0"/>
          </a:p>
          <a:p>
            <a:pPr algn="just"/>
            <a:r>
              <a:rPr lang="en-MY" dirty="0" err="1"/>
              <a:t>basuhan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air </a:t>
            </a:r>
            <a:r>
              <a:rPr lang="en-MY" dirty="0" err="1"/>
              <a:t>tanah</a:t>
            </a:r>
            <a:r>
              <a:rPr lang="en-MY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MY" dirty="0" err="1"/>
              <a:t>Anjing</a:t>
            </a:r>
            <a:endParaRPr lang="en-MY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MY" dirty="0"/>
              <a:t>Babi</a:t>
            </a:r>
          </a:p>
          <a:p>
            <a:pPr algn="just"/>
            <a:endParaRPr lang="en-MY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784603" y="4366607"/>
            <a:ext cx="5251472" cy="1934675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dirty="0"/>
              <a:t>Najis yang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dibersihkan</a:t>
            </a:r>
            <a:r>
              <a:rPr lang="en-MY" dirty="0"/>
              <a:t> </a:t>
            </a:r>
            <a:r>
              <a:rPr lang="en-MY" dirty="0" err="1"/>
              <a:t>dengan</a:t>
            </a:r>
            <a:endParaRPr lang="en-MY" dirty="0"/>
          </a:p>
          <a:p>
            <a:r>
              <a:rPr lang="en-MY" dirty="0" err="1"/>
              <a:t>renjisan</a:t>
            </a:r>
            <a:r>
              <a:rPr lang="en-MY" dirty="0"/>
              <a:t> air.</a:t>
            </a:r>
          </a:p>
          <a:p>
            <a:endParaRPr lang="en-MY" dirty="0"/>
          </a:p>
          <a:p>
            <a:pPr>
              <a:buFont typeface="Arial" panose="020B0604020202020204" pitchFamily="34" charset="0"/>
              <a:buChar char="•"/>
            </a:pPr>
            <a:r>
              <a:rPr lang="en-MY" dirty="0"/>
              <a:t>Najis </a:t>
            </a:r>
            <a:r>
              <a:rPr lang="en-MY" dirty="0" err="1"/>
              <a:t>bayi</a:t>
            </a:r>
            <a:r>
              <a:rPr lang="en-MY" dirty="0"/>
              <a:t> </a:t>
            </a:r>
            <a:r>
              <a:rPr lang="en-MY" dirty="0" err="1"/>
              <a:t>lelaki</a:t>
            </a:r>
            <a:r>
              <a:rPr lang="en-MY" dirty="0"/>
              <a:t> yang </a:t>
            </a:r>
            <a:r>
              <a:rPr lang="en-MY" dirty="0" err="1"/>
              <a:t>berumur</a:t>
            </a:r>
            <a:r>
              <a:rPr lang="en-MY" dirty="0"/>
              <a:t> </a:t>
            </a:r>
            <a:r>
              <a:rPr lang="en-MY" dirty="0" err="1"/>
              <a:t>kurang</a:t>
            </a:r>
            <a:r>
              <a:rPr lang="en-MY" dirty="0"/>
              <a:t> 2 </a:t>
            </a:r>
            <a:r>
              <a:rPr lang="en-MY" dirty="0" err="1"/>
              <a:t>tahun</a:t>
            </a:r>
            <a:r>
              <a:rPr lang="en-MY" dirty="0"/>
              <a:t> dan </a:t>
            </a:r>
            <a:r>
              <a:rPr lang="en-MY" dirty="0" err="1"/>
              <a:t>hanya</a:t>
            </a:r>
            <a:r>
              <a:rPr lang="en-MY" dirty="0"/>
              <a:t> </a:t>
            </a:r>
            <a:r>
              <a:rPr lang="en-MY" dirty="0" err="1"/>
              <a:t>meminum</a:t>
            </a:r>
            <a:r>
              <a:rPr lang="en-MY" dirty="0"/>
              <a:t> susu </a:t>
            </a:r>
            <a:r>
              <a:rPr lang="en-MY" dirty="0" err="1"/>
              <a:t>ibu</a:t>
            </a:r>
            <a:endParaRPr lang="en-MY" dirty="0"/>
          </a:p>
        </p:txBody>
      </p:sp>
      <p:sp>
        <p:nvSpPr>
          <p:cNvPr id="7" name="Google Shape;958;p39"/>
          <p:cNvSpPr/>
          <p:nvPr/>
        </p:nvSpPr>
        <p:spPr>
          <a:xfrm>
            <a:off x="1220333" y="3643602"/>
            <a:ext cx="3475172" cy="522087"/>
          </a:xfrm>
          <a:prstGeom prst="rect">
            <a:avLst/>
          </a:prstGeom>
          <a:solidFill>
            <a:srgbClr val="918C7F">
              <a:alpha val="189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2" name="Google Shape;957;p39"/>
          <p:cNvGrpSpPr/>
          <p:nvPr/>
        </p:nvGrpSpPr>
        <p:grpSpPr>
          <a:xfrm>
            <a:off x="950797" y="855196"/>
            <a:ext cx="3580183" cy="758187"/>
            <a:chOff x="5395463" y="-494313"/>
            <a:chExt cx="729085" cy="1027741"/>
          </a:xfrm>
        </p:grpSpPr>
        <p:sp>
          <p:nvSpPr>
            <p:cNvPr id="13" name="Google Shape;958;p39"/>
            <p:cNvSpPr/>
            <p:nvPr/>
          </p:nvSpPr>
          <p:spPr>
            <a:xfrm>
              <a:off x="5416848" y="-174272"/>
              <a:ext cx="707700" cy="707700"/>
            </a:xfrm>
            <a:prstGeom prst="rect">
              <a:avLst/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" name="Google Shape;959;p39"/>
            <p:cNvSpPr/>
            <p:nvPr/>
          </p:nvSpPr>
          <p:spPr>
            <a:xfrm>
              <a:off x="5395463" y="-494313"/>
              <a:ext cx="707700" cy="707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2489" dirty="0"/>
                <a:t>MUGHALLAZAH</a:t>
              </a:r>
              <a:endParaRPr sz="2489" dirty="0"/>
            </a:p>
          </p:txBody>
        </p:sp>
      </p:grpSp>
      <p:sp>
        <p:nvSpPr>
          <p:cNvPr id="15" name="Subtitle 3"/>
          <p:cNvSpPr txBox="1">
            <a:spLocks/>
          </p:cNvSpPr>
          <p:nvPr/>
        </p:nvSpPr>
        <p:spPr>
          <a:xfrm>
            <a:off x="6387667" y="1500618"/>
            <a:ext cx="4584000" cy="396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sz="1800" dirty="0"/>
              <a:t>Najis yang </a:t>
            </a:r>
            <a:r>
              <a:rPr lang="en-MY" sz="1800" dirty="0" err="1"/>
              <a:t>perlu</a:t>
            </a:r>
            <a:r>
              <a:rPr lang="en-MY" sz="1800" dirty="0"/>
              <a:t> </a:t>
            </a:r>
            <a:r>
              <a:rPr lang="en-MY" sz="1800" dirty="0" err="1"/>
              <a:t>dibasuh</a:t>
            </a:r>
            <a:r>
              <a:rPr lang="en-MY" sz="1800" dirty="0"/>
              <a:t> </a:t>
            </a:r>
            <a:r>
              <a:rPr lang="en-MY" sz="1800" dirty="0" err="1"/>
              <a:t>dengan</a:t>
            </a:r>
            <a:r>
              <a:rPr lang="en-MY" sz="1800" dirty="0"/>
              <a:t> air</a:t>
            </a:r>
          </a:p>
          <a:p>
            <a:r>
              <a:rPr lang="en-MY" sz="1800" dirty="0" err="1"/>
              <a:t>mutlak</a:t>
            </a:r>
            <a:r>
              <a:rPr lang="en-MY" sz="1800" dirty="0"/>
              <a:t> </a:t>
            </a:r>
            <a:r>
              <a:rPr lang="en-MY" sz="1800" dirty="0" err="1"/>
              <a:t>hingga</a:t>
            </a:r>
            <a:r>
              <a:rPr lang="en-MY" sz="1800" dirty="0"/>
              <a:t> </a:t>
            </a:r>
            <a:r>
              <a:rPr lang="en-MY" sz="1800" dirty="0" err="1"/>
              <a:t>hilang</a:t>
            </a:r>
            <a:r>
              <a:rPr lang="en-MY" sz="1800" dirty="0"/>
              <a:t> </a:t>
            </a:r>
            <a:r>
              <a:rPr lang="en-MY" sz="1800" dirty="0" err="1"/>
              <a:t>bau</a:t>
            </a:r>
            <a:r>
              <a:rPr lang="en-MY" sz="1800" dirty="0"/>
              <a:t>, rasa dan</a:t>
            </a:r>
          </a:p>
          <a:p>
            <a:r>
              <a:rPr lang="en-MY" sz="1800" dirty="0" err="1"/>
              <a:t>warna</a:t>
            </a:r>
            <a:r>
              <a:rPr lang="en-MY" sz="1800" dirty="0"/>
              <a:t>.</a:t>
            </a:r>
          </a:p>
          <a:p>
            <a:endParaRPr lang="en-MY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/>
              <a:t>Arak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/>
              <a:t>Darah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 err="1"/>
              <a:t>Bangkai</a:t>
            </a:r>
            <a:endParaRPr lang="en-MY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/>
              <a:t>Air </a:t>
            </a:r>
            <a:r>
              <a:rPr lang="en-MY" sz="1800" dirty="0" err="1"/>
              <a:t>kencing</a:t>
            </a:r>
            <a:r>
              <a:rPr lang="en-MY" sz="1800" dirty="0"/>
              <a:t>, </a:t>
            </a:r>
            <a:r>
              <a:rPr lang="en-MY" sz="1800" dirty="0" err="1"/>
              <a:t>tahi,muntah</a:t>
            </a:r>
            <a:r>
              <a:rPr lang="en-MY" sz="1800" dirty="0"/>
              <a:t> </a:t>
            </a:r>
            <a:r>
              <a:rPr lang="en-MY" sz="1800" dirty="0" err="1"/>
              <a:t>manusia</a:t>
            </a:r>
            <a:r>
              <a:rPr lang="en-MY" sz="1800" dirty="0"/>
              <a:t> dan </a:t>
            </a:r>
            <a:r>
              <a:rPr lang="en-MY" sz="1800" dirty="0" err="1"/>
              <a:t>binatang</a:t>
            </a:r>
            <a:r>
              <a:rPr lang="en-MY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 err="1"/>
              <a:t>Anggota</a:t>
            </a:r>
            <a:r>
              <a:rPr lang="en-MY" sz="1800" dirty="0"/>
              <a:t> badan (</a:t>
            </a:r>
            <a:r>
              <a:rPr lang="en-MY" sz="1800" dirty="0" err="1"/>
              <a:t>tercerai</a:t>
            </a:r>
            <a:r>
              <a:rPr lang="en-MY" sz="1800" dirty="0"/>
              <a:t>) </a:t>
            </a:r>
            <a:r>
              <a:rPr lang="en-MY" sz="1800" dirty="0" err="1"/>
              <a:t>dari</a:t>
            </a:r>
            <a:r>
              <a:rPr lang="en-MY" sz="1800" dirty="0"/>
              <a:t> </a:t>
            </a:r>
            <a:r>
              <a:rPr lang="en-MY" sz="1800" dirty="0" err="1"/>
              <a:t>haiwan</a:t>
            </a:r>
            <a:r>
              <a:rPr lang="en-MY" sz="1800" dirty="0"/>
              <a:t> yang </a:t>
            </a:r>
            <a:r>
              <a:rPr lang="en-MY" sz="1800" dirty="0" err="1"/>
              <a:t>hidup</a:t>
            </a:r>
            <a:endParaRPr lang="en-MY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MY" sz="1800" dirty="0"/>
              <a:t>Susu </a:t>
            </a:r>
            <a:r>
              <a:rPr lang="en-MY" sz="1800" dirty="0" err="1"/>
              <a:t>haiwan</a:t>
            </a:r>
            <a:r>
              <a:rPr lang="en-MY" sz="1800" dirty="0"/>
              <a:t> yang </a:t>
            </a:r>
            <a:r>
              <a:rPr lang="en-MY" sz="1800" dirty="0" err="1"/>
              <a:t>tidak</a:t>
            </a:r>
            <a:r>
              <a:rPr lang="en-MY" sz="1800" dirty="0"/>
              <a:t> </a:t>
            </a:r>
            <a:r>
              <a:rPr lang="en-MY" sz="1800" dirty="0" err="1"/>
              <a:t>dimakan</a:t>
            </a:r>
            <a:r>
              <a:rPr lang="en-MY" sz="1800" dirty="0"/>
              <a:t> </a:t>
            </a:r>
            <a:r>
              <a:rPr lang="en-MY" sz="1800" dirty="0" err="1"/>
              <a:t>dagingnya</a:t>
            </a:r>
            <a:endParaRPr lang="en-MY" sz="1800" dirty="0"/>
          </a:p>
          <a:p>
            <a:endParaRPr lang="en-MY" sz="2489" dirty="0"/>
          </a:p>
          <a:p>
            <a:endParaRPr lang="en-MY" sz="2489" dirty="0"/>
          </a:p>
          <a:p>
            <a:endParaRPr lang="en-MY" sz="2489" dirty="0"/>
          </a:p>
        </p:txBody>
      </p:sp>
      <p:sp>
        <p:nvSpPr>
          <p:cNvPr id="16" name="Google Shape;959;p39"/>
          <p:cNvSpPr/>
          <p:nvPr/>
        </p:nvSpPr>
        <p:spPr>
          <a:xfrm>
            <a:off x="6942082" y="777941"/>
            <a:ext cx="3475172" cy="5220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2489"/>
              <a:t>MUTAWASSITAH</a:t>
            </a:r>
            <a:endParaRPr sz="2489"/>
          </a:p>
        </p:txBody>
      </p:sp>
      <p:sp>
        <p:nvSpPr>
          <p:cNvPr id="17" name="Google Shape;959;p39"/>
          <p:cNvSpPr/>
          <p:nvPr/>
        </p:nvSpPr>
        <p:spPr>
          <a:xfrm>
            <a:off x="950800" y="3441549"/>
            <a:ext cx="3475172" cy="5220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2489" dirty="0"/>
              <a:t>MUKHAFFAFAH</a:t>
            </a:r>
            <a:endParaRPr sz="2489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1" b="954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0" t="6526" r="34004"/>
          <a:stretch/>
        </p:blipFill>
        <p:spPr>
          <a:xfrm>
            <a:off x="10620075" y="1741541"/>
            <a:ext cx="703184" cy="18747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59" b="76418" l="19674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23294" r="19866" b="24289"/>
          <a:stretch/>
        </p:blipFill>
        <p:spPr>
          <a:xfrm>
            <a:off x="6942082" y="5666919"/>
            <a:ext cx="1977821" cy="10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56;p43">
            <a:extLst>
              <a:ext uri="{FF2B5EF4-FFF2-40B4-BE49-F238E27FC236}">
                <a16:creationId xmlns:a16="http://schemas.microsoft.com/office/drawing/2014/main" id="{32D510B7-C115-2146-FF3D-AC2D626AAFEB}"/>
              </a:ext>
            </a:extLst>
          </p:cNvPr>
          <p:cNvGrpSpPr/>
          <p:nvPr/>
        </p:nvGrpSpPr>
        <p:grpSpPr>
          <a:xfrm>
            <a:off x="3923281" y="4335714"/>
            <a:ext cx="2694110" cy="2934545"/>
            <a:chOff x="2024050" y="1271425"/>
            <a:chExt cx="1147500" cy="1261475"/>
          </a:xfrm>
        </p:grpSpPr>
        <p:sp>
          <p:nvSpPr>
            <p:cNvPr id="5" name="Google Shape;1057;p43">
              <a:extLst>
                <a:ext uri="{FF2B5EF4-FFF2-40B4-BE49-F238E27FC236}">
                  <a16:creationId xmlns:a16="http://schemas.microsoft.com/office/drawing/2014/main" id="{9443F2A4-BD11-D66C-3003-61BE0F60EE66}"/>
                </a:ext>
              </a:extLst>
            </p:cNvPr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" name="Google Shape;1059;p43">
              <a:extLst>
                <a:ext uri="{FF2B5EF4-FFF2-40B4-BE49-F238E27FC236}">
                  <a16:creationId xmlns:a16="http://schemas.microsoft.com/office/drawing/2014/main" id="{DA2EB092-9B23-0E07-6D6D-598B89000B57}"/>
                </a:ext>
              </a:extLst>
            </p:cNvPr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" name="Google Shape;1060;p43">
              <a:extLst>
                <a:ext uri="{FF2B5EF4-FFF2-40B4-BE49-F238E27FC236}">
                  <a16:creationId xmlns:a16="http://schemas.microsoft.com/office/drawing/2014/main" id="{C9072622-5ABB-9ECB-3A97-E2368CF7C8F9}"/>
                </a:ext>
              </a:extLst>
            </p:cNvPr>
            <p:cNvSpPr/>
            <p:nvPr/>
          </p:nvSpPr>
          <p:spPr>
            <a:xfrm>
              <a:off x="2050550" y="1271425"/>
              <a:ext cx="132775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8" name="Google Shape;1028;p43"/>
          <p:cNvGrpSpPr/>
          <p:nvPr/>
        </p:nvGrpSpPr>
        <p:grpSpPr>
          <a:xfrm>
            <a:off x="4133197" y="40115"/>
            <a:ext cx="6918636" cy="5885007"/>
            <a:chOff x="7567300" y="1541100"/>
            <a:chExt cx="3167100" cy="3386750"/>
          </a:xfrm>
        </p:grpSpPr>
        <p:sp>
          <p:nvSpPr>
            <p:cNvPr id="1029" name="Google Shape;1029;p43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5" name="Google Shape;1045;p43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3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0" name="Google Shape;1050;p43"/>
          <p:cNvSpPr txBox="1">
            <a:spLocks noGrp="1"/>
          </p:cNvSpPr>
          <p:nvPr>
            <p:ph type="subTitle" idx="1"/>
          </p:nvPr>
        </p:nvSpPr>
        <p:spPr>
          <a:xfrm>
            <a:off x="5183211" y="3962323"/>
            <a:ext cx="4913200" cy="95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/>
              <a:t>Because key words are great for catching your audience’s attention</a:t>
            </a:r>
            <a:endParaRPr sz="2133"/>
          </a:p>
        </p:txBody>
      </p:sp>
      <p:grpSp>
        <p:nvGrpSpPr>
          <p:cNvPr id="1051" name="Google Shape;1051;p43"/>
          <p:cNvGrpSpPr/>
          <p:nvPr/>
        </p:nvGrpSpPr>
        <p:grpSpPr>
          <a:xfrm rot="728172">
            <a:off x="1139269" y="649393"/>
            <a:ext cx="3255919" cy="2629009"/>
            <a:chOff x="5448300" y="1526500"/>
            <a:chExt cx="1154925" cy="1154650"/>
          </a:xfrm>
        </p:grpSpPr>
        <p:sp>
          <p:nvSpPr>
            <p:cNvPr id="1052" name="Google Shape;1052;p43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5" name="Google Shape;1055;p43"/>
          <p:cNvSpPr txBox="1"/>
          <p:nvPr/>
        </p:nvSpPr>
        <p:spPr>
          <a:xfrm>
            <a:off x="1429741" y="1271454"/>
            <a:ext cx="3121552" cy="94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MY" sz="2400"/>
              <a:t>Manual </a:t>
            </a:r>
            <a:r>
              <a:rPr lang="en-MY" sz="2400" err="1"/>
              <a:t>Prosedur</a:t>
            </a:r>
            <a:r>
              <a:rPr lang="en-MY" sz="2400"/>
              <a:t> </a:t>
            </a:r>
            <a:r>
              <a:rPr lang="en-MY" sz="2400" err="1"/>
              <a:t>Pensijilan</a:t>
            </a:r>
            <a:r>
              <a:rPr lang="en-MY" sz="2400"/>
              <a:t> Halal Malaysia </a:t>
            </a:r>
            <a:r>
              <a:rPr lang="en-MY" sz="2489"/>
              <a:t>(</a:t>
            </a:r>
            <a:r>
              <a:rPr lang="en-MY" sz="2400" err="1"/>
              <a:t>Domestik</a:t>
            </a:r>
            <a:r>
              <a:rPr lang="en-MY" sz="2489"/>
              <a:t>) 2020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grpSp>
        <p:nvGrpSpPr>
          <p:cNvPr id="1056" name="Google Shape;1056;p43"/>
          <p:cNvGrpSpPr/>
          <p:nvPr/>
        </p:nvGrpSpPr>
        <p:grpSpPr>
          <a:xfrm>
            <a:off x="1034633" y="3232650"/>
            <a:ext cx="2737427" cy="2934545"/>
            <a:chOff x="2005600" y="1271425"/>
            <a:chExt cx="1165950" cy="1261475"/>
          </a:xfrm>
        </p:grpSpPr>
        <p:sp>
          <p:nvSpPr>
            <p:cNvPr id="1057" name="Google Shape;1057;p43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2050550" y="1271425"/>
              <a:ext cx="132775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61" name="Google Shape;1061;p43"/>
          <p:cNvSpPr txBox="1"/>
          <p:nvPr/>
        </p:nvSpPr>
        <p:spPr>
          <a:xfrm rot="-229024">
            <a:off x="1230881" y="3955034"/>
            <a:ext cx="2585564" cy="133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2400">
                <a:latin typeface="Delius"/>
                <a:ea typeface="Delius"/>
                <a:cs typeface="Delius"/>
                <a:sym typeface="Delius"/>
              </a:rPr>
              <a:t>S</a:t>
            </a:r>
            <a:r>
              <a:rPr lang="en" sz="2400">
                <a:latin typeface="Delius"/>
                <a:ea typeface="Delius"/>
                <a:cs typeface="Delius"/>
                <a:sym typeface="Delius"/>
              </a:rPr>
              <a:t>istem Pengurusan Halal Malaysia 2020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sp>
        <p:nvSpPr>
          <p:cNvPr id="1062" name="Google Shape;1062;p43"/>
          <p:cNvSpPr/>
          <p:nvPr/>
        </p:nvSpPr>
        <p:spPr>
          <a:xfrm>
            <a:off x="5285867" y="5176734"/>
            <a:ext cx="4237532" cy="112333"/>
          </a:xfrm>
          <a:custGeom>
            <a:avLst/>
            <a:gdLst/>
            <a:ahLst/>
            <a:cxnLst/>
            <a:rect l="l" t="t" r="r" b="b"/>
            <a:pathLst>
              <a:path w="70011" h="3370" extrusionOk="0">
                <a:moveTo>
                  <a:pt x="45990" y="1"/>
                </a:moveTo>
                <a:cubicBezTo>
                  <a:pt x="45572" y="1"/>
                  <a:pt x="45132" y="1"/>
                  <a:pt x="44714" y="22"/>
                </a:cubicBezTo>
                <a:cubicBezTo>
                  <a:pt x="43647" y="63"/>
                  <a:pt x="42601" y="63"/>
                  <a:pt x="41534" y="84"/>
                </a:cubicBezTo>
                <a:cubicBezTo>
                  <a:pt x="40320" y="105"/>
                  <a:pt x="39127" y="105"/>
                  <a:pt x="37914" y="126"/>
                </a:cubicBezTo>
                <a:cubicBezTo>
                  <a:pt x="35989" y="189"/>
                  <a:pt x="34022" y="231"/>
                  <a:pt x="32076" y="294"/>
                </a:cubicBezTo>
                <a:lnTo>
                  <a:pt x="28707" y="377"/>
                </a:lnTo>
                <a:lnTo>
                  <a:pt x="22912" y="608"/>
                </a:lnTo>
                <a:cubicBezTo>
                  <a:pt x="21824" y="649"/>
                  <a:pt x="20777" y="691"/>
                  <a:pt x="19710" y="733"/>
                </a:cubicBezTo>
                <a:cubicBezTo>
                  <a:pt x="17702" y="838"/>
                  <a:pt x="15714" y="963"/>
                  <a:pt x="13705" y="1068"/>
                </a:cubicBezTo>
                <a:cubicBezTo>
                  <a:pt x="12617" y="1131"/>
                  <a:pt x="11550" y="1172"/>
                  <a:pt x="10483" y="1256"/>
                </a:cubicBezTo>
                <a:cubicBezTo>
                  <a:pt x="8495" y="1424"/>
                  <a:pt x="6487" y="1591"/>
                  <a:pt x="4499" y="1779"/>
                </a:cubicBezTo>
                <a:cubicBezTo>
                  <a:pt x="4080" y="1800"/>
                  <a:pt x="3620" y="1863"/>
                  <a:pt x="3181" y="1884"/>
                </a:cubicBezTo>
                <a:cubicBezTo>
                  <a:pt x="2323" y="1968"/>
                  <a:pt x="1465" y="2072"/>
                  <a:pt x="586" y="2177"/>
                </a:cubicBezTo>
                <a:cubicBezTo>
                  <a:pt x="544" y="2177"/>
                  <a:pt x="481" y="2198"/>
                  <a:pt x="440" y="2198"/>
                </a:cubicBezTo>
                <a:cubicBezTo>
                  <a:pt x="335" y="2219"/>
                  <a:pt x="251" y="2281"/>
                  <a:pt x="168" y="2365"/>
                </a:cubicBezTo>
                <a:cubicBezTo>
                  <a:pt x="63" y="2470"/>
                  <a:pt x="0" y="2616"/>
                  <a:pt x="0" y="2784"/>
                </a:cubicBezTo>
                <a:cubicBezTo>
                  <a:pt x="0" y="2930"/>
                  <a:pt x="42" y="3097"/>
                  <a:pt x="168" y="3202"/>
                </a:cubicBezTo>
                <a:cubicBezTo>
                  <a:pt x="272" y="3307"/>
                  <a:pt x="461" y="3369"/>
                  <a:pt x="586" y="3369"/>
                </a:cubicBezTo>
                <a:cubicBezTo>
                  <a:pt x="1632" y="3265"/>
                  <a:pt x="2658" y="3139"/>
                  <a:pt x="3704" y="3035"/>
                </a:cubicBezTo>
                <a:lnTo>
                  <a:pt x="6612" y="2804"/>
                </a:lnTo>
                <a:cubicBezTo>
                  <a:pt x="7658" y="2721"/>
                  <a:pt x="8704" y="2616"/>
                  <a:pt x="9772" y="2532"/>
                </a:cubicBezTo>
                <a:cubicBezTo>
                  <a:pt x="10190" y="2512"/>
                  <a:pt x="10608" y="2470"/>
                  <a:pt x="11048" y="2428"/>
                </a:cubicBezTo>
                <a:cubicBezTo>
                  <a:pt x="12701" y="2365"/>
                  <a:pt x="14333" y="2260"/>
                  <a:pt x="15965" y="2177"/>
                </a:cubicBezTo>
                <a:lnTo>
                  <a:pt x="19041" y="2009"/>
                </a:lnTo>
                <a:lnTo>
                  <a:pt x="20296" y="1947"/>
                </a:lnTo>
                <a:cubicBezTo>
                  <a:pt x="21907" y="1884"/>
                  <a:pt x="23539" y="1800"/>
                  <a:pt x="25150" y="1758"/>
                </a:cubicBezTo>
                <a:cubicBezTo>
                  <a:pt x="26155" y="1737"/>
                  <a:pt x="27117" y="1675"/>
                  <a:pt x="28101" y="1654"/>
                </a:cubicBezTo>
                <a:cubicBezTo>
                  <a:pt x="28456" y="1654"/>
                  <a:pt x="28770" y="1633"/>
                  <a:pt x="29105" y="1633"/>
                </a:cubicBezTo>
                <a:cubicBezTo>
                  <a:pt x="30863" y="1570"/>
                  <a:pt x="32599" y="1549"/>
                  <a:pt x="34357" y="1486"/>
                </a:cubicBezTo>
                <a:cubicBezTo>
                  <a:pt x="35319" y="1465"/>
                  <a:pt x="36324" y="1444"/>
                  <a:pt x="37286" y="1424"/>
                </a:cubicBezTo>
                <a:cubicBezTo>
                  <a:pt x="37621" y="1424"/>
                  <a:pt x="37998" y="1382"/>
                  <a:pt x="38332" y="1382"/>
                </a:cubicBezTo>
                <a:cubicBezTo>
                  <a:pt x="40132" y="1361"/>
                  <a:pt x="41952" y="1361"/>
                  <a:pt x="43772" y="1340"/>
                </a:cubicBezTo>
                <a:cubicBezTo>
                  <a:pt x="44902" y="1340"/>
                  <a:pt x="46032" y="1319"/>
                  <a:pt x="47141" y="1319"/>
                </a:cubicBezTo>
                <a:cubicBezTo>
                  <a:pt x="49066" y="1319"/>
                  <a:pt x="50991" y="1319"/>
                  <a:pt x="52895" y="1340"/>
                </a:cubicBezTo>
                <a:cubicBezTo>
                  <a:pt x="53272" y="1340"/>
                  <a:pt x="53669" y="1361"/>
                  <a:pt x="54025" y="1361"/>
                </a:cubicBezTo>
                <a:cubicBezTo>
                  <a:pt x="55113" y="1382"/>
                  <a:pt x="56159" y="1424"/>
                  <a:pt x="57226" y="1465"/>
                </a:cubicBezTo>
                <a:cubicBezTo>
                  <a:pt x="58000" y="1486"/>
                  <a:pt x="58817" y="1528"/>
                  <a:pt x="59612" y="1549"/>
                </a:cubicBezTo>
                <a:cubicBezTo>
                  <a:pt x="60177" y="1570"/>
                  <a:pt x="60721" y="1591"/>
                  <a:pt x="61306" y="1633"/>
                </a:cubicBezTo>
                <a:cubicBezTo>
                  <a:pt x="62959" y="1696"/>
                  <a:pt x="64612" y="1800"/>
                  <a:pt x="66265" y="1905"/>
                </a:cubicBezTo>
                <a:lnTo>
                  <a:pt x="67521" y="1988"/>
                </a:lnTo>
                <a:cubicBezTo>
                  <a:pt x="67981" y="2009"/>
                  <a:pt x="68441" y="2051"/>
                  <a:pt x="68881" y="2093"/>
                </a:cubicBezTo>
                <a:cubicBezTo>
                  <a:pt x="68964" y="2093"/>
                  <a:pt x="69027" y="2114"/>
                  <a:pt x="69090" y="2156"/>
                </a:cubicBezTo>
                <a:cubicBezTo>
                  <a:pt x="69148" y="2162"/>
                  <a:pt x="69204" y="2167"/>
                  <a:pt x="69259" y="2167"/>
                </a:cubicBezTo>
                <a:cubicBezTo>
                  <a:pt x="69380" y="2167"/>
                  <a:pt x="69491" y="2144"/>
                  <a:pt x="69592" y="2072"/>
                </a:cubicBezTo>
                <a:cubicBezTo>
                  <a:pt x="69760" y="1988"/>
                  <a:pt x="69864" y="1842"/>
                  <a:pt x="69906" y="1675"/>
                </a:cubicBezTo>
                <a:cubicBezTo>
                  <a:pt x="70011" y="1340"/>
                  <a:pt x="69801" y="963"/>
                  <a:pt x="69425" y="859"/>
                </a:cubicBezTo>
                <a:cubicBezTo>
                  <a:pt x="69132" y="796"/>
                  <a:pt x="68818" y="754"/>
                  <a:pt x="68525" y="712"/>
                </a:cubicBezTo>
                <a:cubicBezTo>
                  <a:pt x="68316" y="691"/>
                  <a:pt x="68107" y="649"/>
                  <a:pt x="67897" y="649"/>
                </a:cubicBezTo>
                <a:cubicBezTo>
                  <a:pt x="67479" y="608"/>
                  <a:pt x="67060" y="608"/>
                  <a:pt x="66663" y="545"/>
                </a:cubicBezTo>
                <a:cubicBezTo>
                  <a:pt x="65931" y="503"/>
                  <a:pt x="65135" y="482"/>
                  <a:pt x="64382" y="419"/>
                </a:cubicBezTo>
                <a:cubicBezTo>
                  <a:pt x="62876" y="336"/>
                  <a:pt x="61327" y="273"/>
                  <a:pt x="59779" y="189"/>
                </a:cubicBezTo>
                <a:cubicBezTo>
                  <a:pt x="59298" y="168"/>
                  <a:pt x="58775" y="168"/>
                  <a:pt x="58272" y="126"/>
                </a:cubicBezTo>
                <a:lnTo>
                  <a:pt x="54967" y="63"/>
                </a:lnTo>
                <a:cubicBezTo>
                  <a:pt x="54360" y="22"/>
                  <a:pt x="53732" y="22"/>
                  <a:pt x="531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83" y="2168983"/>
            <a:ext cx="7699356" cy="2868641"/>
          </a:xfrm>
          <a:prstGeom prst="rect">
            <a:avLst/>
          </a:prstGeom>
        </p:spPr>
      </p:pic>
      <p:sp>
        <p:nvSpPr>
          <p:cNvPr id="39" name="Google Shape;1055;p43"/>
          <p:cNvSpPr txBox="1"/>
          <p:nvPr/>
        </p:nvSpPr>
        <p:spPr>
          <a:xfrm>
            <a:off x="3985498" y="1394389"/>
            <a:ext cx="7367623" cy="94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MY" sz="2489" dirty="0" err="1"/>
              <a:t>Senarai</a:t>
            </a:r>
            <a:r>
              <a:rPr lang="en-MY" sz="2489" dirty="0"/>
              <a:t> Standard Halal Malaysia</a:t>
            </a:r>
            <a:endParaRPr lang="en-MY" sz="2489" dirty="0">
              <a:latin typeface="Delius"/>
              <a:ea typeface="Delius"/>
              <a:cs typeface="Delius"/>
              <a:sym typeface="Delius"/>
            </a:endParaRPr>
          </a:p>
        </p:txBody>
      </p:sp>
      <p:sp>
        <p:nvSpPr>
          <p:cNvPr id="41" name="Google Shape;1055;p43"/>
          <p:cNvSpPr txBox="1"/>
          <p:nvPr/>
        </p:nvSpPr>
        <p:spPr>
          <a:xfrm>
            <a:off x="4712954" y="94285"/>
            <a:ext cx="6342808" cy="94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MY" sz="3733" b="1" dirty="0"/>
              <a:t>RUJUKAN PENSIJILAN HALAL</a:t>
            </a:r>
            <a:endParaRPr sz="3733" b="1" dirty="0">
              <a:latin typeface="Delius"/>
              <a:ea typeface="Delius"/>
              <a:cs typeface="Delius"/>
              <a:sym typeface="Delius"/>
            </a:endParaRPr>
          </a:p>
        </p:txBody>
      </p:sp>
    </p:spTree>
    <p:extLst>
      <p:ext uri="{BB962C8B-B14F-4D97-AF65-F5344CB8AC3E}">
        <p14:creationId xmlns:p14="http://schemas.microsoft.com/office/powerpoint/2010/main" val="13752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LOGO HALAL MALAYSIA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58451-C1C4-A4ED-6AD7-BFF1A732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grpSp>
        <p:nvGrpSpPr>
          <p:cNvPr id="1333" name="Google Shape;1333;p54"/>
          <p:cNvGrpSpPr/>
          <p:nvPr/>
        </p:nvGrpSpPr>
        <p:grpSpPr>
          <a:xfrm>
            <a:off x="4396601" y="916419"/>
            <a:ext cx="6918636" cy="7398468"/>
            <a:chOff x="7567300" y="1541100"/>
            <a:chExt cx="3167100" cy="3386750"/>
          </a:xfrm>
        </p:grpSpPr>
        <p:sp>
          <p:nvSpPr>
            <p:cNvPr id="1334" name="Google Shape;1334;p54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5" name="Google Shape;1335;p54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411" name="Google Shape;1411;p54"/>
          <p:cNvGrpSpPr/>
          <p:nvPr/>
        </p:nvGrpSpPr>
        <p:grpSpPr>
          <a:xfrm>
            <a:off x="9154980" y="52452"/>
            <a:ext cx="2470691" cy="2669637"/>
            <a:chOff x="705725" y="2072700"/>
            <a:chExt cx="1190350" cy="1286200"/>
          </a:xfrm>
        </p:grpSpPr>
        <p:sp>
          <p:nvSpPr>
            <p:cNvPr id="1412" name="Google Shape;1412;p54"/>
            <p:cNvSpPr/>
            <p:nvPr/>
          </p:nvSpPr>
          <p:spPr>
            <a:xfrm>
              <a:off x="724175" y="2187000"/>
              <a:ext cx="1171900" cy="1171900"/>
            </a:xfrm>
            <a:custGeom>
              <a:avLst/>
              <a:gdLst/>
              <a:ahLst/>
              <a:cxnLst/>
              <a:rect l="l" t="t" r="r" b="b"/>
              <a:pathLst>
                <a:path w="46876" h="46876" extrusionOk="0">
                  <a:moveTo>
                    <a:pt x="43459" y="1"/>
                  </a:moveTo>
                  <a:lnTo>
                    <a:pt x="1" y="3418"/>
                  </a:lnTo>
                  <a:lnTo>
                    <a:pt x="3418" y="46876"/>
                  </a:lnTo>
                  <a:lnTo>
                    <a:pt x="46876" y="43458"/>
                  </a:lnTo>
                  <a:lnTo>
                    <a:pt x="43459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3" name="Google Shape;1413;p54"/>
            <p:cNvSpPr/>
            <p:nvPr/>
          </p:nvSpPr>
          <p:spPr>
            <a:xfrm>
              <a:off x="705725" y="2168550"/>
              <a:ext cx="1171900" cy="1171900"/>
            </a:xfrm>
            <a:custGeom>
              <a:avLst/>
              <a:gdLst/>
              <a:ahLst/>
              <a:cxnLst/>
              <a:rect l="l" t="t" r="r" b="b"/>
              <a:pathLst>
                <a:path w="46876" h="46876" extrusionOk="0">
                  <a:moveTo>
                    <a:pt x="43459" y="1"/>
                  </a:moveTo>
                  <a:lnTo>
                    <a:pt x="1" y="3418"/>
                  </a:lnTo>
                  <a:lnTo>
                    <a:pt x="3418" y="46875"/>
                  </a:lnTo>
                  <a:lnTo>
                    <a:pt x="46876" y="43458"/>
                  </a:lnTo>
                  <a:lnTo>
                    <a:pt x="43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4" name="Google Shape;1414;p54"/>
            <p:cNvSpPr/>
            <p:nvPr/>
          </p:nvSpPr>
          <p:spPr>
            <a:xfrm>
              <a:off x="1615675" y="2072700"/>
              <a:ext cx="133950" cy="222075"/>
            </a:xfrm>
            <a:custGeom>
              <a:avLst/>
              <a:gdLst/>
              <a:ahLst/>
              <a:cxnLst/>
              <a:rect l="l" t="t" r="r" b="b"/>
              <a:pathLst>
                <a:path w="5358" h="8883" extrusionOk="0">
                  <a:moveTo>
                    <a:pt x="857" y="1"/>
                  </a:moveTo>
                  <a:lnTo>
                    <a:pt x="0" y="8573"/>
                  </a:lnTo>
                  <a:cubicBezTo>
                    <a:pt x="619" y="8585"/>
                    <a:pt x="1262" y="8633"/>
                    <a:pt x="1869" y="8716"/>
                  </a:cubicBezTo>
                  <a:cubicBezTo>
                    <a:pt x="2046" y="8750"/>
                    <a:pt x="2235" y="8783"/>
                    <a:pt x="2423" y="8783"/>
                  </a:cubicBezTo>
                  <a:cubicBezTo>
                    <a:pt x="2501" y="8783"/>
                    <a:pt x="2579" y="8778"/>
                    <a:pt x="2655" y="8764"/>
                  </a:cubicBezTo>
                  <a:cubicBezTo>
                    <a:pt x="2737" y="8755"/>
                    <a:pt x="2818" y="8732"/>
                    <a:pt x="2889" y="8732"/>
                  </a:cubicBezTo>
                  <a:cubicBezTo>
                    <a:pt x="2911" y="8732"/>
                    <a:pt x="2933" y="8734"/>
                    <a:pt x="2953" y="8740"/>
                  </a:cubicBezTo>
                  <a:cubicBezTo>
                    <a:pt x="3036" y="8752"/>
                    <a:pt x="3108" y="8799"/>
                    <a:pt x="3179" y="8823"/>
                  </a:cubicBezTo>
                  <a:cubicBezTo>
                    <a:pt x="3286" y="8871"/>
                    <a:pt x="3405" y="8871"/>
                    <a:pt x="3524" y="8871"/>
                  </a:cubicBezTo>
                  <a:cubicBezTo>
                    <a:pt x="3549" y="8873"/>
                    <a:pt x="3576" y="8874"/>
                    <a:pt x="3603" y="8874"/>
                  </a:cubicBezTo>
                  <a:cubicBezTo>
                    <a:pt x="3772" y="8874"/>
                    <a:pt x="3983" y="8837"/>
                    <a:pt x="4179" y="8837"/>
                  </a:cubicBezTo>
                  <a:cubicBezTo>
                    <a:pt x="4286" y="8837"/>
                    <a:pt x="4389" y="8848"/>
                    <a:pt x="4477" y="8883"/>
                  </a:cubicBezTo>
                  <a:lnTo>
                    <a:pt x="5358" y="60"/>
                  </a:lnTo>
                  <a:cubicBezTo>
                    <a:pt x="4815" y="23"/>
                    <a:pt x="4267" y="4"/>
                    <a:pt x="3723" y="4"/>
                  </a:cubicBezTo>
                  <a:cubicBezTo>
                    <a:pt x="3397" y="4"/>
                    <a:pt x="3072" y="11"/>
                    <a:pt x="2750" y="25"/>
                  </a:cubicBezTo>
                  <a:cubicBezTo>
                    <a:pt x="2394" y="44"/>
                    <a:pt x="2038" y="71"/>
                    <a:pt x="1688" y="71"/>
                  </a:cubicBezTo>
                  <a:cubicBezTo>
                    <a:pt x="1406" y="71"/>
                    <a:pt x="1128" y="54"/>
                    <a:pt x="857" y="1"/>
                  </a:cubicBezTo>
                  <a:close/>
                </a:path>
              </a:pathLst>
            </a:custGeom>
            <a:solidFill>
              <a:srgbClr val="58CBCA">
                <a:alpha val="804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5" name="Google Shape;1415;p54"/>
            <p:cNvSpPr/>
            <p:nvPr/>
          </p:nvSpPr>
          <p:spPr>
            <a:xfrm>
              <a:off x="771225" y="2139675"/>
              <a:ext cx="133950" cy="222075"/>
            </a:xfrm>
            <a:custGeom>
              <a:avLst/>
              <a:gdLst/>
              <a:ahLst/>
              <a:cxnLst/>
              <a:rect l="l" t="t" r="r" b="b"/>
              <a:pathLst>
                <a:path w="5358" h="8883" extrusionOk="0">
                  <a:moveTo>
                    <a:pt x="4501" y="1"/>
                  </a:moveTo>
                  <a:cubicBezTo>
                    <a:pt x="4219" y="54"/>
                    <a:pt x="3938" y="71"/>
                    <a:pt x="3656" y="71"/>
                  </a:cubicBezTo>
                  <a:cubicBezTo>
                    <a:pt x="3307" y="71"/>
                    <a:pt x="2957" y="44"/>
                    <a:pt x="2608" y="24"/>
                  </a:cubicBezTo>
                  <a:cubicBezTo>
                    <a:pt x="2282" y="11"/>
                    <a:pt x="1956" y="4"/>
                    <a:pt x="1630" y="4"/>
                  </a:cubicBezTo>
                  <a:cubicBezTo>
                    <a:pt x="1087" y="4"/>
                    <a:pt x="543" y="23"/>
                    <a:pt x="0" y="60"/>
                  </a:cubicBezTo>
                  <a:lnTo>
                    <a:pt x="881" y="8883"/>
                  </a:lnTo>
                  <a:cubicBezTo>
                    <a:pt x="969" y="8848"/>
                    <a:pt x="1070" y="8837"/>
                    <a:pt x="1176" y="8837"/>
                  </a:cubicBezTo>
                  <a:cubicBezTo>
                    <a:pt x="1370" y="8837"/>
                    <a:pt x="1579" y="8874"/>
                    <a:pt x="1752" y="8874"/>
                  </a:cubicBezTo>
                  <a:cubicBezTo>
                    <a:pt x="1780" y="8874"/>
                    <a:pt x="1808" y="8873"/>
                    <a:pt x="1834" y="8871"/>
                  </a:cubicBezTo>
                  <a:cubicBezTo>
                    <a:pt x="1953" y="8871"/>
                    <a:pt x="2072" y="8871"/>
                    <a:pt x="2179" y="8823"/>
                  </a:cubicBezTo>
                  <a:cubicBezTo>
                    <a:pt x="2250" y="8799"/>
                    <a:pt x="2322" y="8752"/>
                    <a:pt x="2405" y="8740"/>
                  </a:cubicBezTo>
                  <a:cubicBezTo>
                    <a:pt x="2425" y="8734"/>
                    <a:pt x="2447" y="8732"/>
                    <a:pt x="2469" y="8732"/>
                  </a:cubicBezTo>
                  <a:cubicBezTo>
                    <a:pt x="2540" y="8732"/>
                    <a:pt x="2621" y="8755"/>
                    <a:pt x="2703" y="8764"/>
                  </a:cubicBezTo>
                  <a:cubicBezTo>
                    <a:pt x="2780" y="8778"/>
                    <a:pt x="2857" y="8783"/>
                    <a:pt x="2935" y="8783"/>
                  </a:cubicBezTo>
                  <a:cubicBezTo>
                    <a:pt x="3123" y="8783"/>
                    <a:pt x="3312" y="8750"/>
                    <a:pt x="3489" y="8716"/>
                  </a:cubicBezTo>
                  <a:cubicBezTo>
                    <a:pt x="4096" y="8633"/>
                    <a:pt x="4739" y="8585"/>
                    <a:pt x="5358" y="8573"/>
                  </a:cubicBezTo>
                  <a:lnTo>
                    <a:pt x="4501" y="1"/>
                  </a:lnTo>
                  <a:close/>
                </a:path>
              </a:pathLst>
            </a:custGeom>
            <a:solidFill>
              <a:srgbClr val="58CBCA">
                <a:alpha val="804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416" name="Google Shape;1416;p54"/>
          <p:cNvSpPr/>
          <p:nvPr/>
        </p:nvSpPr>
        <p:spPr>
          <a:xfrm>
            <a:off x="6079800" y="3112867"/>
            <a:ext cx="204400" cy="20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17" name="Google Shape;1417;p54"/>
          <p:cNvSpPr/>
          <p:nvPr/>
        </p:nvSpPr>
        <p:spPr>
          <a:xfrm>
            <a:off x="6624533" y="4328833"/>
            <a:ext cx="204400" cy="20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18" name="Google Shape;1418;p54"/>
          <p:cNvSpPr/>
          <p:nvPr/>
        </p:nvSpPr>
        <p:spPr>
          <a:xfrm>
            <a:off x="10194567" y="4764333"/>
            <a:ext cx="204400" cy="20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19" name="Google Shape;1419;p54"/>
          <p:cNvSpPr/>
          <p:nvPr/>
        </p:nvSpPr>
        <p:spPr>
          <a:xfrm>
            <a:off x="1108967" y="2247088"/>
            <a:ext cx="204400" cy="20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20" name="Google Shape;1420;p54"/>
          <p:cNvSpPr/>
          <p:nvPr/>
        </p:nvSpPr>
        <p:spPr>
          <a:xfrm>
            <a:off x="1108967" y="3628433"/>
            <a:ext cx="204400" cy="20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21" name="Google Shape;1421;p54"/>
          <p:cNvSpPr/>
          <p:nvPr/>
        </p:nvSpPr>
        <p:spPr>
          <a:xfrm>
            <a:off x="1108967" y="5004684"/>
            <a:ext cx="204400" cy="20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" name="Rectangle 1"/>
          <p:cNvSpPr/>
          <p:nvPr/>
        </p:nvSpPr>
        <p:spPr>
          <a:xfrm rot="501154">
            <a:off x="4384534" y="4650221"/>
            <a:ext cx="2805093" cy="377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MY" sz="2489"/>
          </a:p>
        </p:txBody>
      </p:sp>
      <p:sp>
        <p:nvSpPr>
          <p:cNvPr id="37" name="Rectangle 36"/>
          <p:cNvSpPr/>
          <p:nvPr/>
        </p:nvSpPr>
        <p:spPr>
          <a:xfrm rot="501154">
            <a:off x="7790603" y="4880169"/>
            <a:ext cx="2977872" cy="486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MY" sz="2489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E4E6D5F-78ED-5F16-C209-57D8A78A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0" y="1222312"/>
            <a:ext cx="6858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1A60FE-802C-1A63-D6ED-FFD11E050A80}"/>
              </a:ext>
            </a:extLst>
          </p:cNvPr>
          <p:cNvSpPr txBox="1">
            <a:spLocks/>
          </p:cNvSpPr>
          <p:nvPr/>
        </p:nvSpPr>
        <p:spPr>
          <a:xfrm>
            <a:off x="2142743" y="215822"/>
            <a:ext cx="8725281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dirty="0"/>
              <a:t>C</a:t>
            </a:r>
            <a:r>
              <a:rPr lang="en" dirty="0"/>
              <a:t>iri-ciri LOGO HALAL MALAYSIA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5566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109D4F-B857-426C-9B5D-B258221931C8}"/>
              </a:ext>
            </a:extLst>
          </p:cNvPr>
          <p:cNvSpPr txBox="1"/>
          <p:nvPr/>
        </p:nvSpPr>
        <p:spPr>
          <a:xfrm>
            <a:off x="5765133" y="3089109"/>
            <a:ext cx="65" cy="207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77"/>
            <a:endParaRPr lang="en-MY" sz="1351" dirty="0">
              <a:latin typeface="Tahom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572579" y="1086030"/>
            <a:ext cx="9046845" cy="4699899"/>
            <a:chOff x="0" y="439739"/>
            <a:chExt cx="12062460" cy="626653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" y="439739"/>
              <a:ext cx="12024360" cy="5866253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590800" y="2801366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93081" y="2790178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82400" y="2680219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641081" y="2801366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CC126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69280" y="5735265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1280" y="5751765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551920" y="5705417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610601" y="5766376"/>
              <a:ext cx="457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dirty="0">
                  <a:solidFill>
                    <a:srgbClr val="EC287C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G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0" y="6305992"/>
              <a:ext cx="12009120" cy="4002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endParaRPr lang="en-US" sz="1351" dirty="0">
                <a:latin typeface="Tahoma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2F98A7F-32C5-3F70-6FCF-72AEF955D7B0}"/>
              </a:ext>
            </a:extLst>
          </p:cNvPr>
          <p:cNvSpPr txBox="1">
            <a:spLocks/>
          </p:cNvSpPr>
          <p:nvPr/>
        </p:nvSpPr>
        <p:spPr>
          <a:xfrm>
            <a:off x="2214183" y="219901"/>
            <a:ext cx="7906512" cy="768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/>
              <a:t>LOGO HALAL MALAYSIA</a:t>
            </a:r>
            <a:endParaRPr lang="en-MY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17D3EF-9D05-92FF-6B44-8A8C8414A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7039" y="5890431"/>
            <a:ext cx="6400800" cy="512064"/>
          </a:xfrm>
        </p:spPr>
        <p:txBody>
          <a:bodyPr/>
          <a:lstStyle/>
          <a:p>
            <a:r>
              <a:rPr lang="en-MY" dirty="0"/>
              <a:t>Logo halal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dicetak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pelbagai</a:t>
            </a:r>
            <a:r>
              <a:rPr lang="en-MY" dirty="0"/>
              <a:t> </a:t>
            </a:r>
            <a:r>
              <a:rPr lang="en-MY" dirty="0" err="1"/>
              <a:t>warna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254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7"/>
          <p:cNvSpPr txBox="1">
            <a:spLocks noGrp="1"/>
          </p:cNvSpPr>
          <p:nvPr>
            <p:ph type="ctrTitle"/>
          </p:nvPr>
        </p:nvSpPr>
        <p:spPr>
          <a:xfrm>
            <a:off x="121553" y="12425"/>
            <a:ext cx="4169664" cy="6675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MY" sz="2400" dirty="0"/>
              <a:t>AKTA PERIHAL DAGANGAN (TAKRIFAN HALAL) 2011 –SEKSYEN 28</a:t>
            </a:r>
            <a:br>
              <a:rPr lang="en-MY" sz="2400" dirty="0"/>
            </a:br>
            <a:r>
              <a:rPr lang="en-MY" sz="2400" dirty="0"/>
              <a:t> </a:t>
            </a:r>
            <a:endParaRPr dirty="0"/>
          </a:p>
        </p:txBody>
      </p:sp>
      <p:sp>
        <p:nvSpPr>
          <p:cNvPr id="1474" name="Google Shape;1474;p57"/>
          <p:cNvSpPr/>
          <p:nvPr/>
        </p:nvSpPr>
        <p:spPr>
          <a:xfrm rot="1244805">
            <a:off x="8090415" y="3055222"/>
            <a:ext cx="1977108" cy="156157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5" name="Google Shape;1475;p57"/>
          <p:cNvSpPr/>
          <p:nvPr/>
        </p:nvSpPr>
        <p:spPr>
          <a:xfrm rot="-657115">
            <a:off x="3893913" y="3302789"/>
            <a:ext cx="1977064" cy="156153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6" name="Google Shape;1476;p57"/>
          <p:cNvSpPr/>
          <p:nvPr/>
        </p:nvSpPr>
        <p:spPr>
          <a:xfrm rot="-657115">
            <a:off x="6218847" y="2757922"/>
            <a:ext cx="1977064" cy="156153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7" name="Google Shape;1477;p57"/>
          <p:cNvSpPr/>
          <p:nvPr/>
        </p:nvSpPr>
        <p:spPr>
          <a:xfrm rot="1244805">
            <a:off x="2312182" y="3013322"/>
            <a:ext cx="1977108" cy="156157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8" name="Google Shape;1478;p57"/>
          <p:cNvGrpSpPr/>
          <p:nvPr/>
        </p:nvGrpSpPr>
        <p:grpSpPr>
          <a:xfrm>
            <a:off x="510612" y="2784113"/>
            <a:ext cx="1808485" cy="1722427"/>
            <a:chOff x="1938604" y="1358625"/>
            <a:chExt cx="1232946" cy="1174275"/>
          </a:xfrm>
        </p:grpSpPr>
        <p:sp>
          <p:nvSpPr>
            <p:cNvPr id="1479" name="Google Shape;1479;p57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3" name="Google Shape;1483;p57"/>
          <p:cNvGrpSpPr/>
          <p:nvPr/>
        </p:nvGrpSpPr>
        <p:grpSpPr>
          <a:xfrm>
            <a:off x="3610566" y="2710096"/>
            <a:ext cx="1679673" cy="1786589"/>
            <a:chOff x="2202650" y="2939175"/>
            <a:chExt cx="1146900" cy="1220125"/>
          </a:xfrm>
        </p:grpSpPr>
        <p:sp>
          <p:nvSpPr>
            <p:cNvPr id="1484" name="Google Shape;1484;p57"/>
            <p:cNvSpPr/>
            <p:nvPr/>
          </p:nvSpPr>
          <p:spPr>
            <a:xfrm>
              <a:off x="2221400" y="3024300"/>
              <a:ext cx="1128150" cy="1135000"/>
            </a:xfrm>
            <a:custGeom>
              <a:avLst/>
              <a:gdLst/>
              <a:ahLst/>
              <a:cxnLst/>
              <a:rect l="l" t="t" r="r" b="b"/>
              <a:pathLst>
                <a:path w="45126" h="45400" extrusionOk="0">
                  <a:moveTo>
                    <a:pt x="1572" y="1"/>
                  </a:moveTo>
                  <a:lnTo>
                    <a:pt x="0" y="37506"/>
                  </a:lnTo>
                  <a:lnTo>
                    <a:pt x="6096" y="43816"/>
                  </a:lnTo>
                  <a:lnTo>
                    <a:pt x="43291" y="45399"/>
                  </a:lnTo>
                  <a:lnTo>
                    <a:pt x="45125" y="183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2202650" y="3005850"/>
              <a:ext cx="1128125" cy="1134700"/>
            </a:xfrm>
            <a:custGeom>
              <a:avLst/>
              <a:gdLst/>
              <a:ahLst/>
              <a:cxnLst/>
              <a:rect l="l" t="t" r="r" b="b"/>
              <a:pathLst>
                <a:path w="45125" h="45388" extrusionOk="0">
                  <a:moveTo>
                    <a:pt x="1584" y="1"/>
                  </a:moveTo>
                  <a:lnTo>
                    <a:pt x="0" y="37505"/>
                  </a:lnTo>
                  <a:lnTo>
                    <a:pt x="6108" y="43816"/>
                  </a:lnTo>
                  <a:lnTo>
                    <a:pt x="43291" y="45387"/>
                  </a:lnTo>
                  <a:lnTo>
                    <a:pt x="45125" y="183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58CB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2202650" y="3943475"/>
              <a:ext cx="159275" cy="157775"/>
            </a:xfrm>
            <a:custGeom>
              <a:avLst/>
              <a:gdLst/>
              <a:ahLst/>
              <a:cxnLst/>
              <a:rect l="l" t="t" r="r" b="b"/>
              <a:pathLst>
                <a:path w="6371" h="6311" extrusionOk="0">
                  <a:moveTo>
                    <a:pt x="0" y="0"/>
                  </a:moveTo>
                  <a:lnTo>
                    <a:pt x="6108" y="6311"/>
                  </a:lnTo>
                  <a:lnTo>
                    <a:pt x="637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2625319" y="2939175"/>
              <a:ext cx="551875" cy="187905"/>
            </a:xfrm>
            <a:custGeom>
              <a:avLst/>
              <a:gdLst/>
              <a:ahLst/>
              <a:cxnLst/>
              <a:rect l="l" t="t" r="r" b="b"/>
              <a:pathLst>
                <a:path w="22075" h="5597" extrusionOk="0">
                  <a:moveTo>
                    <a:pt x="393" y="1"/>
                  </a:moveTo>
                  <a:cubicBezTo>
                    <a:pt x="334" y="334"/>
                    <a:pt x="226" y="691"/>
                    <a:pt x="191" y="870"/>
                  </a:cubicBezTo>
                  <a:cubicBezTo>
                    <a:pt x="48" y="2072"/>
                    <a:pt x="0" y="3275"/>
                    <a:pt x="36" y="4501"/>
                  </a:cubicBezTo>
                  <a:lnTo>
                    <a:pt x="22015" y="5597"/>
                  </a:lnTo>
                  <a:cubicBezTo>
                    <a:pt x="22015" y="4597"/>
                    <a:pt x="22015" y="3585"/>
                    <a:pt x="22027" y="2584"/>
                  </a:cubicBezTo>
                  <a:cubicBezTo>
                    <a:pt x="22074" y="2120"/>
                    <a:pt x="22015" y="1584"/>
                    <a:pt x="22039" y="108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BA9EC5">
                <a:alpha val="7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93" name="Google Shape;1493;p57"/>
          <p:cNvGrpSpPr/>
          <p:nvPr/>
        </p:nvGrpSpPr>
        <p:grpSpPr>
          <a:xfrm rot="-161392">
            <a:off x="6891371" y="2043068"/>
            <a:ext cx="1739077" cy="1738509"/>
            <a:chOff x="5448300" y="1526500"/>
            <a:chExt cx="1154925" cy="1154650"/>
          </a:xfrm>
        </p:grpSpPr>
        <p:sp>
          <p:nvSpPr>
            <p:cNvPr id="1494" name="Google Shape;1494;p57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02" name="Google Shape;1502;p57"/>
          <p:cNvSpPr txBox="1"/>
          <p:nvPr/>
        </p:nvSpPr>
        <p:spPr>
          <a:xfrm>
            <a:off x="259515" y="4459124"/>
            <a:ext cx="21444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mengandungi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binatang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yang haram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dimakan</a:t>
            </a: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buClr>
                <a:srgbClr val="000000"/>
              </a:buClr>
              <a:defRPr/>
            </a:pP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buClr>
                <a:srgbClr val="000000"/>
              </a:buClr>
              <a:defRPr/>
            </a:pP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4" name="Google Shape;1504;p57"/>
          <p:cNvSpPr txBox="1"/>
          <p:nvPr/>
        </p:nvSpPr>
        <p:spPr>
          <a:xfrm>
            <a:off x="3897084" y="5056889"/>
            <a:ext cx="2144400" cy="22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mengandungi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anggota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bdan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manusia</a:t>
            </a:r>
            <a:endParaRPr lang="en-GB"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GB"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6" name="Google Shape;1506;p57"/>
          <p:cNvSpPr txBox="1"/>
          <p:nvPr/>
        </p:nvSpPr>
        <p:spPr>
          <a:xfrm>
            <a:off x="2538365" y="4715612"/>
            <a:ext cx="21444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 mengandungi najis</a:t>
            </a: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" name="Google Shape;1504;p57"/>
          <p:cNvSpPr txBox="1"/>
          <p:nvPr/>
        </p:nvSpPr>
        <p:spPr>
          <a:xfrm>
            <a:off x="6509413" y="3901883"/>
            <a:ext cx="2144400" cy="22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beracun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memudharatkan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kesihatan</a:t>
            </a:r>
            <a:endParaRPr lang="en-GB"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" name="Google Shape;1504;p57"/>
          <p:cNvSpPr txBox="1"/>
          <p:nvPr/>
        </p:nvSpPr>
        <p:spPr>
          <a:xfrm>
            <a:off x="8900051" y="4028417"/>
            <a:ext cx="2650171" cy="22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disediakan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diproses,disimpan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bersama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bahan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yang haram</a:t>
            </a:r>
            <a:endParaRPr lang="en-GB"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6" name="Google Shape;1493;p57"/>
          <p:cNvGrpSpPr/>
          <p:nvPr/>
        </p:nvGrpSpPr>
        <p:grpSpPr>
          <a:xfrm rot="-161392">
            <a:off x="9628671" y="2001670"/>
            <a:ext cx="1739077" cy="1738509"/>
            <a:chOff x="5448300" y="1526500"/>
            <a:chExt cx="1154925" cy="1154650"/>
          </a:xfrm>
          <a:solidFill>
            <a:schemeClr val="accent4">
              <a:lumMod val="50000"/>
            </a:schemeClr>
          </a:solidFill>
        </p:grpSpPr>
        <p:sp>
          <p:nvSpPr>
            <p:cNvPr id="27" name="Google Shape;1494;p57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495;p57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496;p57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4464132" y="-13649"/>
          <a:ext cx="7606315" cy="2641600"/>
        </p:xfrm>
        <a:graphic>
          <a:graphicData uri="http://schemas.openxmlformats.org/drawingml/2006/table">
            <a:tbl>
              <a:tblPr firstRow="1" bandRow="1">
                <a:effectLst>
                  <a:outerShdw blurRad="1079500" dist="50800" dir="5400000" algn="ctr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203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96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SEKSYEN 28</a:t>
                      </a:r>
                      <a:endParaRPr lang="en-MY" sz="2900" dirty="0"/>
                    </a:p>
                  </a:txBody>
                  <a:tcPr marL="121920" marR="121920" marT="60960" marB="6096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BUKAN PERBADANAN</a:t>
                      </a:r>
                      <a:endParaRPr lang="en-MY" sz="1600" dirty="0"/>
                    </a:p>
                  </a:txBody>
                  <a:tcPr marL="121920" marR="121920" marT="60960" marB="6096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PERBADANAN</a:t>
                      </a:r>
                      <a:endParaRPr lang="en-MY" sz="16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Pertama</a:t>
                      </a:r>
                      <a:endParaRPr lang="en-MY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seterusnya</a:t>
                      </a:r>
                      <a:endParaRPr lang="en-MY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Pertama</a:t>
                      </a:r>
                      <a:endParaRPr lang="en-MY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seterusnya</a:t>
                      </a:r>
                      <a:endParaRPr lang="en-MY" sz="16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juta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penjara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tahun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kedua-duanya</a:t>
                      </a:r>
                      <a:endParaRPr lang="en-MY" sz="16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 5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juta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penjara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5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tahun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kedua-duanya</a:t>
                      </a:r>
                      <a:endParaRPr lang="en-MY" sz="16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RM5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juta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MY" sz="16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RM10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juta</a:t>
                      </a:r>
                      <a:endParaRPr lang="en-MY" sz="16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8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7"/>
          <p:cNvSpPr txBox="1">
            <a:spLocks noGrp="1"/>
          </p:cNvSpPr>
          <p:nvPr>
            <p:ph type="title"/>
          </p:nvPr>
        </p:nvSpPr>
        <p:spPr>
          <a:xfrm>
            <a:off x="306324" y="389424"/>
            <a:ext cx="10671048" cy="7680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MY" sz="2400" dirty="0"/>
              <a:t>AKTA PERIHAL DAGANGAN 2011</a:t>
            </a:r>
            <a:br>
              <a:rPr lang="en-MY" sz="2400" dirty="0"/>
            </a:br>
            <a:r>
              <a:rPr lang="en-MY" sz="2400" dirty="0"/>
              <a:t> (</a:t>
            </a:r>
            <a:r>
              <a:rPr lang="en-MY" sz="2400" dirty="0">
                <a:solidFill>
                  <a:srgbClr val="FF0000"/>
                </a:solidFill>
              </a:rPr>
              <a:t>PERAKUAN DAN PENANDAAN HALAL 2011 </a:t>
            </a:r>
            <a:r>
              <a:rPr lang="en-MY" sz="2400" dirty="0"/>
              <a:t>) BAGI MAKANAN DAN BARANGAN)-SEKSYEN 29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7FAD4F-9E68-5227-B7BA-83A0A117F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A7B0266-204D-E47B-8314-ED09D8E7AB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2BC301-AB26-B803-2340-1917CFA732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CCB4517-3248-120E-B067-DB5D2DAE4F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988839E-C390-02FA-2E2B-EC5EF5D7C31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CD621B-1028-6E33-4193-F3B8091418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C846E6-E3FC-AD92-AFA4-8C63E0DD80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C9C8719-08E6-5AE1-2BFC-964403A94A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E473B6-80F2-DFCF-A493-94E5B5AD98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476" name="Google Shape;1476;p57"/>
          <p:cNvSpPr/>
          <p:nvPr/>
        </p:nvSpPr>
        <p:spPr>
          <a:xfrm rot="-657115">
            <a:off x="6304689" y="3212868"/>
            <a:ext cx="1977064" cy="156153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7" name="Google Shape;1477;p57"/>
          <p:cNvSpPr/>
          <p:nvPr/>
        </p:nvSpPr>
        <p:spPr>
          <a:xfrm rot="1244805">
            <a:off x="2312182" y="3013322"/>
            <a:ext cx="1977108" cy="156157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8" name="Google Shape;1478;p57"/>
          <p:cNvGrpSpPr/>
          <p:nvPr/>
        </p:nvGrpSpPr>
        <p:grpSpPr>
          <a:xfrm>
            <a:off x="711334" y="2150429"/>
            <a:ext cx="1808485" cy="1722427"/>
            <a:chOff x="1938604" y="1358625"/>
            <a:chExt cx="1232946" cy="1174275"/>
          </a:xfrm>
        </p:grpSpPr>
        <p:sp>
          <p:nvSpPr>
            <p:cNvPr id="1479" name="Google Shape;1479;p57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3" name="Google Shape;1483;p57"/>
          <p:cNvGrpSpPr/>
          <p:nvPr/>
        </p:nvGrpSpPr>
        <p:grpSpPr>
          <a:xfrm>
            <a:off x="4281882" y="2911486"/>
            <a:ext cx="1679673" cy="1786589"/>
            <a:chOff x="2202650" y="2939175"/>
            <a:chExt cx="1146900" cy="1220125"/>
          </a:xfrm>
        </p:grpSpPr>
        <p:sp>
          <p:nvSpPr>
            <p:cNvPr id="1484" name="Google Shape;1484;p57"/>
            <p:cNvSpPr/>
            <p:nvPr/>
          </p:nvSpPr>
          <p:spPr>
            <a:xfrm>
              <a:off x="2221400" y="3024300"/>
              <a:ext cx="1128150" cy="1135000"/>
            </a:xfrm>
            <a:custGeom>
              <a:avLst/>
              <a:gdLst/>
              <a:ahLst/>
              <a:cxnLst/>
              <a:rect l="l" t="t" r="r" b="b"/>
              <a:pathLst>
                <a:path w="45126" h="45400" extrusionOk="0">
                  <a:moveTo>
                    <a:pt x="1572" y="1"/>
                  </a:moveTo>
                  <a:lnTo>
                    <a:pt x="0" y="37506"/>
                  </a:lnTo>
                  <a:lnTo>
                    <a:pt x="6096" y="43816"/>
                  </a:lnTo>
                  <a:lnTo>
                    <a:pt x="43291" y="45399"/>
                  </a:lnTo>
                  <a:lnTo>
                    <a:pt x="45125" y="183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2202650" y="3005850"/>
              <a:ext cx="1128125" cy="1134700"/>
            </a:xfrm>
            <a:custGeom>
              <a:avLst/>
              <a:gdLst/>
              <a:ahLst/>
              <a:cxnLst/>
              <a:rect l="l" t="t" r="r" b="b"/>
              <a:pathLst>
                <a:path w="45125" h="45388" extrusionOk="0">
                  <a:moveTo>
                    <a:pt x="1584" y="1"/>
                  </a:moveTo>
                  <a:lnTo>
                    <a:pt x="0" y="37505"/>
                  </a:lnTo>
                  <a:lnTo>
                    <a:pt x="6108" y="43816"/>
                  </a:lnTo>
                  <a:lnTo>
                    <a:pt x="43291" y="45387"/>
                  </a:lnTo>
                  <a:lnTo>
                    <a:pt x="45125" y="183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58CB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2202650" y="3943475"/>
              <a:ext cx="159275" cy="157775"/>
            </a:xfrm>
            <a:custGeom>
              <a:avLst/>
              <a:gdLst/>
              <a:ahLst/>
              <a:cxnLst/>
              <a:rect l="l" t="t" r="r" b="b"/>
              <a:pathLst>
                <a:path w="6371" h="6311" extrusionOk="0">
                  <a:moveTo>
                    <a:pt x="0" y="0"/>
                  </a:moveTo>
                  <a:lnTo>
                    <a:pt x="6108" y="6311"/>
                  </a:lnTo>
                  <a:lnTo>
                    <a:pt x="637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2625319" y="2939175"/>
              <a:ext cx="551875" cy="187905"/>
            </a:xfrm>
            <a:custGeom>
              <a:avLst/>
              <a:gdLst/>
              <a:ahLst/>
              <a:cxnLst/>
              <a:rect l="l" t="t" r="r" b="b"/>
              <a:pathLst>
                <a:path w="22075" h="5597" extrusionOk="0">
                  <a:moveTo>
                    <a:pt x="393" y="1"/>
                  </a:moveTo>
                  <a:cubicBezTo>
                    <a:pt x="334" y="334"/>
                    <a:pt x="226" y="691"/>
                    <a:pt x="191" y="870"/>
                  </a:cubicBezTo>
                  <a:cubicBezTo>
                    <a:pt x="48" y="2072"/>
                    <a:pt x="0" y="3275"/>
                    <a:pt x="36" y="4501"/>
                  </a:cubicBezTo>
                  <a:lnTo>
                    <a:pt x="22015" y="5597"/>
                  </a:lnTo>
                  <a:cubicBezTo>
                    <a:pt x="22015" y="4597"/>
                    <a:pt x="22015" y="3585"/>
                    <a:pt x="22027" y="2584"/>
                  </a:cubicBezTo>
                  <a:cubicBezTo>
                    <a:pt x="22074" y="2120"/>
                    <a:pt x="22015" y="1584"/>
                    <a:pt x="22039" y="108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BA9EC5">
                <a:alpha val="7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93" name="Google Shape;1493;p57"/>
          <p:cNvGrpSpPr/>
          <p:nvPr/>
        </p:nvGrpSpPr>
        <p:grpSpPr>
          <a:xfrm rot="-161392">
            <a:off x="8370454" y="2115983"/>
            <a:ext cx="1739077" cy="1738509"/>
            <a:chOff x="5448300" y="1526500"/>
            <a:chExt cx="1154925" cy="1154650"/>
          </a:xfrm>
        </p:grpSpPr>
        <p:sp>
          <p:nvSpPr>
            <p:cNvPr id="1494" name="Google Shape;1494;p57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02" name="Google Shape;1502;p57"/>
          <p:cNvSpPr txBox="1"/>
          <p:nvPr/>
        </p:nvSpPr>
        <p:spPr>
          <a:xfrm>
            <a:off x="689532" y="3998103"/>
            <a:ext cx="21444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Pihak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yang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di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iktiraf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mengeluarkan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sijil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logo halal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adalah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melakukan</a:t>
            </a: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MY" sz="1867" kern="0" dirty="0" err="1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kesalahan</a:t>
            </a: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buClr>
                <a:srgbClr val="000000"/>
              </a:buClr>
              <a:defRPr/>
            </a:pP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buClr>
                <a:srgbClr val="000000"/>
              </a:buClr>
              <a:defRPr/>
            </a:pP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4" name="Google Shape;1504;p57"/>
          <p:cNvSpPr txBox="1"/>
          <p:nvPr/>
        </p:nvSpPr>
        <p:spPr>
          <a:xfrm>
            <a:off x="7781140" y="4201505"/>
            <a:ext cx="2144400" cy="22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MY" sz="1867" i="1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lang="en-GB" sz="1867" i="1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elf declaration </a:t>
            </a:r>
            <a:r>
              <a:rPr lang="en-GB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tidak dibenarkan 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Ditanggung halal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MY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-GB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akanan orang Islam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GB"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6" name="Google Shape;1506;p57"/>
          <p:cNvSpPr txBox="1"/>
          <p:nvPr/>
        </p:nvSpPr>
        <p:spPr>
          <a:xfrm>
            <a:off x="3654748" y="4825885"/>
            <a:ext cx="21444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kern="0" dirty="0">
                <a:solidFill>
                  <a:srgbClr val="2F1932"/>
                </a:solidFill>
                <a:latin typeface="Nunito"/>
                <a:ea typeface="Nunito"/>
                <a:cs typeface="Nunito"/>
                <a:sym typeface="Nunito"/>
              </a:rPr>
              <a:t>Penggunaan logo halal yang tidak di iktiraf</a:t>
            </a:r>
            <a:endParaRPr sz="1867" kern="0" dirty="0">
              <a:solidFill>
                <a:srgbClr val="2F193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48936"/>
              </p:ext>
            </p:extLst>
          </p:nvPr>
        </p:nvGraphicFramePr>
        <p:xfrm>
          <a:off x="1072015" y="1935480"/>
          <a:ext cx="10638452" cy="2087880"/>
        </p:xfrm>
        <a:graphic>
          <a:graphicData uri="http://schemas.openxmlformats.org/drawingml/2006/table">
            <a:tbl>
              <a:tblPr firstRow="1" bandRow="1">
                <a:effectLst>
                  <a:outerShdw blurRad="1079500" dist="50800" dir="5400000" algn="ctr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286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0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27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SEKSYEN 29</a:t>
                      </a:r>
                      <a:endParaRPr lang="en-MY" sz="1500" dirty="0"/>
                    </a:p>
                  </a:txBody>
                  <a:tcPr marL="121920" marR="121920" marT="60960" marB="6096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BUKAN PERBADANAN</a:t>
                      </a:r>
                      <a:endParaRPr lang="en-MY" sz="1500" dirty="0"/>
                    </a:p>
                  </a:txBody>
                  <a:tcPr marL="121920" marR="121920" marT="60960" marB="6096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PERBADANAN</a:t>
                      </a:r>
                      <a:endParaRPr lang="en-MY" sz="15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Pertama</a:t>
                      </a:r>
                      <a:endParaRPr lang="en-MY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seterusnya</a:t>
                      </a:r>
                      <a:endParaRPr lang="en-MY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Pertama</a:t>
                      </a:r>
                      <a:endParaRPr lang="en-MY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Kesalahan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seterusnya</a:t>
                      </a:r>
                      <a:endParaRPr lang="en-MY" sz="15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RM100K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penjara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tahun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kedua-duanya</a:t>
                      </a:r>
                      <a:endParaRPr lang="en-MY" sz="15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 250K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penjara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tahun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kedua-duanya</a:t>
                      </a:r>
                      <a:endParaRPr lang="en-MY" sz="15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 200K</a:t>
                      </a:r>
                      <a:endParaRPr lang="en-MY" sz="15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Denda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Tw Cen MT" panose="020B0602020104020603" pitchFamily="34" charset="0"/>
                        </a:rPr>
                        <a:t>≤ 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RM 500K</a:t>
                      </a:r>
                      <a:endParaRPr lang="en-MY" sz="1500" dirty="0"/>
                    </a:p>
                  </a:txBody>
                  <a:tcPr marL="121920" marR="121920" marT="60960" marB="609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67200" y="3124200"/>
            <a:ext cx="3657600" cy="410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39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080B7D5-781E-FB41-0121-B27EDF9F566C}"/>
              </a:ext>
            </a:extLst>
          </p:cNvPr>
          <p:cNvSpPr txBox="1">
            <a:spLocks/>
          </p:cNvSpPr>
          <p:nvPr/>
        </p:nvSpPr>
        <p:spPr>
          <a:xfrm>
            <a:off x="-76961" y="2685259"/>
            <a:ext cx="6243447" cy="1485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dirty="0"/>
              <a:t>carta </a:t>
            </a:r>
            <a:r>
              <a:rPr lang="en-MY" sz="3200" dirty="0" err="1"/>
              <a:t>alir</a:t>
            </a:r>
            <a:r>
              <a:rPr lang="en-MY" sz="3200" dirty="0"/>
              <a:t> </a:t>
            </a:r>
            <a:r>
              <a:rPr lang="en-MY" sz="3200" dirty="0" err="1"/>
              <a:t>pensijilan</a:t>
            </a:r>
            <a:r>
              <a:rPr lang="en-MY" sz="3200" dirty="0"/>
              <a:t> halal 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DBA8-B203-DC33-DBDB-DC5EEC10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31" y="-981"/>
            <a:ext cx="458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7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halal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D18F8-F02C-ED20-0A6E-161F8B030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21192" r="15086" b="27814"/>
          <a:stretch/>
        </p:blipFill>
        <p:spPr>
          <a:xfrm rot="382617">
            <a:off x="7291083" y="2066073"/>
            <a:ext cx="2524120" cy="1901734"/>
          </a:xfrm>
          <a:prstGeom prst="rect">
            <a:avLst/>
          </a:prstGeom>
        </p:spPr>
      </p:pic>
      <p:sp>
        <p:nvSpPr>
          <p:cNvPr id="6" name="Google Shape;889;p35">
            <a:extLst>
              <a:ext uri="{FF2B5EF4-FFF2-40B4-BE49-F238E27FC236}">
                <a16:creationId xmlns:a16="http://schemas.microsoft.com/office/drawing/2014/main" id="{DF9F08DE-903D-460A-0E50-B6BE57257484}"/>
              </a:ext>
            </a:extLst>
          </p:cNvPr>
          <p:cNvSpPr txBox="1">
            <a:spLocks/>
          </p:cNvSpPr>
          <p:nvPr/>
        </p:nvSpPr>
        <p:spPr>
          <a:xfrm>
            <a:off x="1499615" y="2723067"/>
            <a:ext cx="4596385" cy="26521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685800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Dibenarkan</a:t>
            </a:r>
            <a:r>
              <a:rPr lang="en-US" dirty="0"/>
              <a:t> dan </a:t>
            </a:r>
            <a:r>
              <a:rPr lang="en-US" dirty="0" err="1"/>
              <a:t>tidak</a:t>
            </a:r>
            <a:endParaRPr lang="en-US" dirty="0"/>
          </a:p>
          <a:p>
            <a:r>
              <a:rPr lang="en-US" dirty="0" err="1"/>
              <a:t>dilarang</a:t>
            </a:r>
            <a:r>
              <a:rPr lang="en-US" dirty="0"/>
              <a:t> oleh </a:t>
            </a:r>
            <a:r>
              <a:rPr lang="en-US" dirty="0" err="1"/>
              <a:t>hukum</a:t>
            </a:r>
            <a:endParaRPr lang="en-US" dirty="0"/>
          </a:p>
          <a:p>
            <a:r>
              <a:rPr lang="en-US" dirty="0"/>
              <a:t>shariah dan fatwa</a:t>
            </a: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uit and vegetable">
            <a:extLst>
              <a:ext uri="{FF2B5EF4-FFF2-40B4-BE49-F238E27FC236}">
                <a16:creationId xmlns:a16="http://schemas.microsoft.com/office/drawing/2014/main" id="{61A32E88-7F4B-48CA-985F-2FC36EDF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97" y="2897219"/>
            <a:ext cx="2629089" cy="15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818B48-4541-43D6-AF06-9174A730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92" y="2725099"/>
            <a:ext cx="951243" cy="9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STI Logo Vector">
            <a:extLst>
              <a:ext uri="{FF2B5EF4-FFF2-40B4-BE49-F238E27FC236}">
                <a16:creationId xmlns:a16="http://schemas.microsoft.com/office/drawing/2014/main" id="{A66747ED-6D39-4E52-B85A-CC2753AB9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223" y="2963577"/>
            <a:ext cx="951243" cy="5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HACCP-GMP-MESTI">
            <a:extLst>
              <a:ext uri="{FF2B5EF4-FFF2-40B4-BE49-F238E27FC236}">
                <a16:creationId xmlns:a16="http://schemas.microsoft.com/office/drawing/2014/main" id="{E968D34C-6226-4048-AD6E-9B5178EE0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sp>
        <p:nvSpPr>
          <p:cNvPr id="11" name="AutoShape 12" descr="HACCP-GMP-MESTI">
            <a:extLst>
              <a:ext uri="{FF2B5EF4-FFF2-40B4-BE49-F238E27FC236}">
                <a16:creationId xmlns:a16="http://schemas.microsoft.com/office/drawing/2014/main" id="{D20F9050-E6B0-4BBC-8E79-3802B71544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sp>
        <p:nvSpPr>
          <p:cNvPr id="12" name="AutoShape 14" descr="HACCP-GMP-MESTI">
            <a:extLst>
              <a:ext uri="{FF2B5EF4-FFF2-40B4-BE49-F238E27FC236}">
                <a16:creationId xmlns:a16="http://schemas.microsoft.com/office/drawing/2014/main" id="{5B1A223E-D207-471E-96C8-220806A9CC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0300" y="3543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sp>
        <p:nvSpPr>
          <p:cNvPr id="13" name="AutoShape 16" descr="HACCP-GMP-MESTI">
            <a:extLst>
              <a:ext uri="{FF2B5EF4-FFF2-40B4-BE49-F238E27FC236}">
                <a16:creationId xmlns:a16="http://schemas.microsoft.com/office/drawing/2014/main" id="{6D7EF7DB-0B97-428A-BF9C-B069844231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24600" y="3657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sp>
        <p:nvSpPr>
          <p:cNvPr id="14" name="AutoShape 18" descr="HACCP-GMP-MESTI">
            <a:extLst>
              <a:ext uri="{FF2B5EF4-FFF2-40B4-BE49-F238E27FC236}">
                <a16:creationId xmlns:a16="http://schemas.microsoft.com/office/drawing/2014/main" id="{41DAEAAA-2A34-4984-80D1-121FBD9E0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38900" y="37719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493C39-915E-468B-AA23-B42CBEE590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4816" y="5031536"/>
            <a:ext cx="793352" cy="789365"/>
          </a:xfrm>
          <a:prstGeom prst="rect">
            <a:avLst/>
          </a:prstGeom>
        </p:spPr>
      </p:pic>
      <p:sp>
        <p:nvSpPr>
          <p:cNvPr id="19" name="AutoShape 24">
            <a:extLst>
              <a:ext uri="{FF2B5EF4-FFF2-40B4-BE49-F238E27FC236}">
                <a16:creationId xmlns:a16="http://schemas.microsoft.com/office/drawing/2014/main" id="{0C25C6DA-03B6-47A5-99AB-1B78CD891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MY" sz="1351"/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8C7778F2-8565-4C83-BDE2-EEF9D60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31" y="3861998"/>
            <a:ext cx="876215" cy="8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he cos'è la ISO 22000">
            <a:extLst>
              <a:ext uri="{FF2B5EF4-FFF2-40B4-BE49-F238E27FC236}">
                <a16:creationId xmlns:a16="http://schemas.microsoft.com/office/drawing/2014/main" id="{B93E1DE1-8334-45CB-BE09-BAFA8C76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85" y="5099549"/>
            <a:ext cx="1109113" cy="7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ogo of Jabatan Perkhidmatan Veterinary">
            <a:extLst>
              <a:ext uri="{FF2B5EF4-FFF2-40B4-BE49-F238E27FC236}">
                <a16:creationId xmlns:a16="http://schemas.microsoft.com/office/drawing/2014/main" id="{7381F3F5-2DE7-410F-B057-CF83C8FA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53" y="3968351"/>
            <a:ext cx="793403" cy="7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78172-A412-4FA4-9EA1-347E9E238E08}"/>
              </a:ext>
            </a:extLst>
          </p:cNvPr>
          <p:cNvSpPr txBox="1"/>
          <p:nvPr/>
        </p:nvSpPr>
        <p:spPr>
          <a:xfrm>
            <a:off x="4518719" y="2022298"/>
            <a:ext cx="1804184" cy="348878"/>
          </a:xfrm>
          <a:prstGeom prst="rect">
            <a:avLst/>
          </a:prstGeom>
          <a:solidFill>
            <a:srgbClr val="FFFF00">
              <a:alpha val="85882"/>
            </a:srgbClr>
          </a:solidFill>
          <a:effectLst>
            <a:glow rad="63500">
              <a:schemeClr val="accent3">
                <a:satMod val="175000"/>
              </a:schemeClr>
            </a:glow>
          </a:effectLst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467" dirty="0" err="1"/>
              <a:t>dibenarkan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BBABA-E1A6-4075-8C38-60D40BEE06A6}"/>
              </a:ext>
            </a:extLst>
          </p:cNvPr>
          <p:cNvSpPr txBox="1"/>
          <p:nvPr/>
        </p:nvSpPr>
        <p:spPr>
          <a:xfrm>
            <a:off x="7744367" y="2106189"/>
            <a:ext cx="1804184" cy="574644"/>
          </a:xfrm>
          <a:prstGeom prst="rect">
            <a:avLst/>
          </a:prstGeom>
          <a:solidFill>
            <a:srgbClr val="FFFF00">
              <a:alpha val="86000"/>
            </a:srgbClr>
          </a:solidFill>
          <a:effectLst>
            <a:glow rad="63500">
              <a:schemeClr val="accent3">
                <a:satMod val="175000"/>
              </a:schemeClr>
            </a:glow>
          </a:effectLst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467" dirty="0" err="1"/>
              <a:t>Bersih,selamat</a:t>
            </a:r>
            <a:r>
              <a:rPr lang="en-US" sz="1467" dirty="0"/>
              <a:t>, </a:t>
            </a:r>
            <a:r>
              <a:rPr lang="en-US" sz="1467" dirty="0" err="1"/>
              <a:t>berkualiti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61FFB-3376-4F62-A0DD-B0FF69913D57}"/>
              </a:ext>
            </a:extLst>
          </p:cNvPr>
          <p:cNvGrpSpPr/>
          <p:nvPr/>
        </p:nvGrpSpPr>
        <p:grpSpPr>
          <a:xfrm>
            <a:off x="2073194" y="1085850"/>
            <a:ext cx="8092122" cy="1739351"/>
            <a:chOff x="732256" y="304800"/>
            <a:chExt cx="10789496" cy="23191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FFBDCD-0011-4B8D-AC98-4A37C711AA12}"/>
                </a:ext>
              </a:extLst>
            </p:cNvPr>
            <p:cNvSpPr/>
            <p:nvPr/>
          </p:nvSpPr>
          <p:spPr>
            <a:xfrm>
              <a:off x="3187847" y="723666"/>
              <a:ext cx="8333905" cy="9542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= H A L A L  +  T H O Y </a:t>
              </a:r>
              <a:r>
                <a:rPr lang="en-US" sz="405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Y</a:t>
              </a:r>
              <a:r>
                <a:rPr lang="en-US" sz="405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 I B</a:t>
              </a:r>
              <a:endParaRPr lang="en-MY" sz="405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1032E6C-2137-48A1-B739-39890A0B0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56" y="304800"/>
              <a:ext cx="2343160" cy="231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4" name="Picture 40" descr="chicken farming business plan">
            <a:extLst>
              <a:ext uri="{FF2B5EF4-FFF2-40B4-BE49-F238E27FC236}">
                <a16:creationId xmlns:a16="http://schemas.microsoft.com/office/drawing/2014/main" id="{8827E5EC-75B4-4CE1-80FD-1D6B1570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00" y="3005877"/>
            <a:ext cx="2230253" cy="12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amel-cow-sheep">
            <a:extLst>
              <a:ext uri="{FF2B5EF4-FFF2-40B4-BE49-F238E27FC236}">
                <a16:creationId xmlns:a16="http://schemas.microsoft.com/office/drawing/2014/main" id="{8F19DB26-707A-494E-8E2F-D7FB073D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0892" y="4479614"/>
            <a:ext cx="1944617" cy="114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45DCBC-5971-4AEE-B1FD-9DEAC594E5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7608" y="4359145"/>
            <a:ext cx="1812152" cy="118599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5B7BA04-654B-46D2-AE83-B519BBEB5007}"/>
              </a:ext>
            </a:extLst>
          </p:cNvPr>
          <p:cNvGrpSpPr/>
          <p:nvPr/>
        </p:nvGrpSpPr>
        <p:grpSpPr>
          <a:xfrm>
            <a:off x="7938442" y="3431988"/>
            <a:ext cx="1788749" cy="1854312"/>
            <a:chOff x="8552587" y="3432984"/>
            <a:chExt cx="2384999" cy="2472416"/>
          </a:xfrm>
        </p:grpSpPr>
        <p:pic>
          <p:nvPicPr>
            <p:cNvPr id="1072" name="Picture 48">
              <a:extLst>
                <a:ext uri="{FF2B5EF4-FFF2-40B4-BE49-F238E27FC236}">
                  <a16:creationId xmlns:a16="http://schemas.microsoft.com/office/drawing/2014/main" id="{ACFBB481-7F6F-4AFA-B9BF-B2038454E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587" y="3432984"/>
              <a:ext cx="2384999" cy="247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6AB0F8-FB04-4CC7-9D29-8A9AEB5244F5}"/>
                </a:ext>
              </a:extLst>
            </p:cNvPr>
            <p:cNvSpPr/>
            <p:nvPr/>
          </p:nvSpPr>
          <p:spPr>
            <a:xfrm>
              <a:off x="9043770" y="3972368"/>
              <a:ext cx="1433527" cy="1393647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>
                  <a:solidFill>
                    <a:schemeClr val="tx1"/>
                  </a:solidFill>
                  <a:latin typeface="Arial Nova Cond Light" panose="020B0306020202020204" pitchFamily="34" charset="0"/>
                  <a:cs typeface="Cavolini" panose="03000502040302020204" pitchFamily="66" charset="0"/>
                </a:rPr>
                <a:t>Healthy</a:t>
              </a:r>
            </a:p>
            <a:p>
              <a:pPr algn="ctr"/>
              <a:r>
                <a:rPr lang="en-US" sz="1351" dirty="0">
                  <a:solidFill>
                    <a:schemeClr val="tx1"/>
                  </a:solidFill>
                  <a:latin typeface="Arial Nova Cond Light" panose="020B0306020202020204" pitchFamily="34" charset="0"/>
                  <a:cs typeface="Cavolini" panose="03000502040302020204" pitchFamily="66" charset="0"/>
                </a:rPr>
                <a:t>Nutritious</a:t>
              </a:r>
            </a:p>
            <a:p>
              <a:pPr algn="ctr"/>
              <a:r>
                <a:rPr lang="en-US" sz="1351" dirty="0">
                  <a:solidFill>
                    <a:schemeClr val="tx1"/>
                  </a:solidFill>
                  <a:latin typeface="Arial Nova Cond Light" panose="020B0306020202020204" pitchFamily="34" charset="0"/>
                  <a:cs typeface="Cavolini" panose="03000502040302020204" pitchFamily="66" charset="0"/>
                </a:rPr>
                <a:t>Clean </a:t>
              </a:r>
            </a:p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 Nova Cond Light" panose="020B0306020202020204" pitchFamily="34" charset="0"/>
                  <a:cs typeface="Cavolini" panose="03000502040302020204" pitchFamily="66" charset="0"/>
                </a:rPr>
                <a:t>Safe</a:t>
              </a:r>
              <a:endParaRPr lang="en-MY" sz="2100" b="1" dirty="0">
                <a:solidFill>
                  <a:schemeClr val="tx1"/>
                </a:solidFill>
                <a:latin typeface="Arial Nova Cond Light" panose="020B0306020202020204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2321BF1-B638-4228-B4D6-7617032FDA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8902" y="3674892"/>
            <a:ext cx="1510657" cy="147148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79229" y="3390144"/>
            <a:ext cx="1598285" cy="738664"/>
          </a:xfrm>
          <a:prstGeom prst="rect">
            <a:avLst/>
          </a:prstGeom>
          <a:solidFill>
            <a:srgbClr val="FC3924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Arial Black" panose="020B0A04020102020204" pitchFamily="34" charset="0"/>
              </a:rPr>
              <a:t>Mazhab</a:t>
            </a:r>
            <a:r>
              <a:rPr lang="en-US" sz="21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 Black" panose="020B0A04020102020204" pitchFamily="34" charset="0"/>
              </a:rPr>
              <a:t>Syafie</a:t>
            </a:r>
            <a:endParaRPr lang="en-US" sz="2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Up Arrow 3"/>
          <p:cNvSpPr/>
          <p:nvPr/>
        </p:nvSpPr>
        <p:spPr>
          <a:xfrm rot="10800000">
            <a:off x="2202377" y="2755533"/>
            <a:ext cx="350692" cy="500689"/>
          </a:xfrm>
          <a:prstGeom prst="upArrow">
            <a:avLst/>
          </a:prstGeom>
          <a:solidFill>
            <a:srgbClr val="FC3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1" name="Up Arrow 30"/>
          <p:cNvSpPr/>
          <p:nvPr/>
        </p:nvSpPr>
        <p:spPr>
          <a:xfrm rot="13442449">
            <a:off x="3285343" y="2336160"/>
            <a:ext cx="369253" cy="1320963"/>
          </a:xfrm>
          <a:prstGeom prst="upArrow">
            <a:avLst/>
          </a:prstGeom>
          <a:solidFill>
            <a:srgbClr val="FC3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8018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4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0368C66-EA27-C341-C311-D707D862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9502D0E-1FCF-0918-C179-5DE5DD57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cap="all" baseline="0">
                <a:latin typeface="+mj-lt"/>
                <a:ea typeface="+mj-ea"/>
                <a:cs typeface="+mj-cs"/>
              </a:rPr>
              <a:t>haram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0508E-C2B0-7630-BADB-8D79B09E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620"/>
            <a:ext cx="3509699" cy="4306380"/>
          </a:xfrm>
          <a:prstGeom prst="rect">
            <a:avLst/>
          </a:prstGeom>
          <a:noFill/>
        </p:spPr>
      </p:pic>
      <p:sp>
        <p:nvSpPr>
          <p:cNvPr id="4" name="Google Shape;943;p37">
            <a:extLst>
              <a:ext uri="{FF2B5EF4-FFF2-40B4-BE49-F238E27FC236}">
                <a16:creationId xmlns:a16="http://schemas.microsoft.com/office/drawing/2014/main" id="{231C6F95-AB5C-F5A0-E408-4030CC3194C4}"/>
              </a:ext>
            </a:extLst>
          </p:cNvPr>
          <p:cNvSpPr txBox="1">
            <a:spLocks/>
          </p:cNvSpPr>
          <p:nvPr/>
        </p:nvSpPr>
        <p:spPr>
          <a:xfrm>
            <a:off x="4391182" y="2581496"/>
            <a:ext cx="4841531" cy="2749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dan </a:t>
            </a:r>
            <a:r>
              <a:rPr lang="en-US" dirty="0" err="1"/>
              <a:t>dilarang</a:t>
            </a:r>
            <a:r>
              <a:rPr lang="en-US" dirty="0"/>
              <a:t> oleh </a:t>
            </a:r>
            <a:r>
              <a:rPr lang="en-US" dirty="0" err="1"/>
              <a:t>hukum</a:t>
            </a:r>
            <a:r>
              <a:rPr lang="en-US" dirty="0"/>
              <a:t> shariah</a:t>
            </a:r>
          </a:p>
          <a:p>
            <a:pPr marL="0" indent="0">
              <a:buNone/>
            </a:pPr>
            <a:r>
              <a:rPr lang="en-US" dirty="0"/>
              <a:t> dan fatwa</a:t>
            </a:r>
          </a:p>
        </p:txBody>
      </p:sp>
    </p:spTree>
    <p:extLst>
      <p:ext uri="{BB962C8B-B14F-4D97-AF65-F5344CB8AC3E}">
        <p14:creationId xmlns:p14="http://schemas.microsoft.com/office/powerpoint/2010/main" val="98890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9;p35">
            <a:extLst>
              <a:ext uri="{FF2B5EF4-FFF2-40B4-BE49-F238E27FC236}">
                <a16:creationId xmlns:a16="http://schemas.microsoft.com/office/drawing/2014/main" id="{DF9F08DE-903D-460A-0E50-B6BE57257484}"/>
              </a:ext>
            </a:extLst>
          </p:cNvPr>
          <p:cNvSpPr txBox="1">
            <a:spLocks/>
          </p:cNvSpPr>
          <p:nvPr/>
        </p:nvSpPr>
        <p:spPr>
          <a:xfrm>
            <a:off x="1499615" y="2723067"/>
            <a:ext cx="4596385" cy="26521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685800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Kesamaran.Tidak</a:t>
            </a:r>
            <a:r>
              <a:rPr lang="en-US" sz="2800" dirty="0"/>
              <a:t> </a:t>
            </a:r>
            <a:r>
              <a:rPr lang="en-US" sz="2800" dirty="0" err="1"/>
              <a:t>jelas</a:t>
            </a:r>
            <a:r>
              <a:rPr lang="en-US" sz="2800" dirty="0"/>
              <a:t> </a:t>
            </a:r>
            <a:r>
              <a:rPr lang="en-US" sz="2800" dirty="0" err="1"/>
              <a:t>samada</a:t>
            </a:r>
            <a:r>
              <a:rPr lang="en-US" sz="2800" dirty="0"/>
              <a:t> halal </a:t>
            </a:r>
            <a:r>
              <a:rPr lang="en-US" sz="2800" dirty="0" err="1"/>
              <a:t>atau</a:t>
            </a:r>
            <a:r>
              <a:rPr lang="en-US" sz="2800" dirty="0"/>
              <a:t> haram.</a:t>
            </a:r>
          </a:p>
        </p:txBody>
      </p:sp>
      <p:sp>
        <p:nvSpPr>
          <p:cNvPr id="3" name="Google Shape;890;p35">
            <a:extLst>
              <a:ext uri="{FF2B5EF4-FFF2-40B4-BE49-F238E27FC236}">
                <a16:creationId xmlns:a16="http://schemas.microsoft.com/office/drawing/2014/main" id="{2252514F-D95B-3479-2797-CB9A32599C5D}"/>
              </a:ext>
            </a:extLst>
          </p:cNvPr>
          <p:cNvSpPr txBox="1">
            <a:spLocks/>
          </p:cNvSpPr>
          <p:nvPr/>
        </p:nvSpPr>
        <p:spPr>
          <a:xfrm>
            <a:off x="492274" y="1474142"/>
            <a:ext cx="4198389" cy="576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MY" dirty="0"/>
              <a:t>MUSHBOOH,SYUBHAH</a:t>
            </a:r>
          </a:p>
        </p:txBody>
      </p:sp>
    </p:spTree>
    <p:extLst>
      <p:ext uri="{BB962C8B-B14F-4D97-AF65-F5344CB8AC3E}">
        <p14:creationId xmlns:p14="http://schemas.microsoft.com/office/powerpoint/2010/main" val="245678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ISTIHALAH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3222752"/>
            <a:ext cx="6766560" cy="2356954"/>
          </a:xfrm>
        </p:spPr>
        <p:txBody>
          <a:bodyPr/>
          <a:lstStyle/>
          <a:p>
            <a:pPr marL="0" indent="0"/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segi</a:t>
            </a:r>
            <a:r>
              <a:rPr lang="en-US" sz="2400" dirty="0"/>
              <a:t> </a:t>
            </a:r>
            <a:r>
              <a:rPr lang="en-US" sz="2400" dirty="0" err="1"/>
              <a:t>zat</a:t>
            </a:r>
            <a:r>
              <a:rPr lang="en-US" sz="2400" dirty="0"/>
              <a:t> dan </a:t>
            </a:r>
            <a:r>
              <a:rPr lang="en-US" sz="2400" dirty="0" err="1"/>
              <a:t>sifat</a:t>
            </a:r>
            <a:endParaRPr lang="en-US" sz="2400" dirty="0"/>
          </a:p>
          <a:p>
            <a:pPr marL="0" indent="0"/>
            <a:r>
              <a:rPr lang="en-MY" sz="2400" b="0" i="0" dirty="0" err="1">
                <a:effectLst/>
              </a:rPr>
              <a:t>Menukar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sesuatu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bahan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najis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kepada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bahan</a:t>
            </a:r>
            <a:r>
              <a:rPr lang="en-MY" sz="2400" b="0" i="0" dirty="0">
                <a:effectLst/>
              </a:rPr>
              <a:t> yang lain </a:t>
            </a:r>
            <a:r>
              <a:rPr lang="en-MY" sz="2400" b="0" i="0" dirty="0" err="1">
                <a:effectLst/>
              </a:rPr>
              <a:t>seperti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bangkai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kepada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abu</a:t>
            </a:r>
            <a:r>
              <a:rPr lang="en-MY" sz="2400" b="0" i="0" dirty="0">
                <a:effectLst/>
              </a:rPr>
              <a:t>, </a:t>
            </a:r>
            <a:r>
              <a:rPr lang="en-MY" sz="2400" b="0" i="0" dirty="0" err="1">
                <a:effectLst/>
              </a:rPr>
              <a:t>mayat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menjadi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tanah</a:t>
            </a:r>
            <a:r>
              <a:rPr lang="en-MY" sz="2400" b="0" i="0" dirty="0">
                <a:effectLst/>
              </a:rPr>
              <a:t>, arak </a:t>
            </a:r>
            <a:r>
              <a:rPr lang="en-MY" sz="2400" b="0" i="0" dirty="0" err="1">
                <a:effectLst/>
              </a:rPr>
              <a:t>kepada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cuka</a:t>
            </a:r>
            <a:r>
              <a:rPr lang="en-MY" sz="2400" b="0" i="0" dirty="0">
                <a:effectLst/>
              </a:rPr>
              <a:t>, </a:t>
            </a:r>
            <a:r>
              <a:rPr lang="en-MY" sz="2400" b="0" i="0" dirty="0" err="1">
                <a:effectLst/>
              </a:rPr>
              <a:t>baja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najis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kepada</a:t>
            </a:r>
            <a:r>
              <a:rPr lang="en-MY" sz="2400" b="0" i="0" dirty="0">
                <a:effectLst/>
              </a:rPr>
              <a:t> </a:t>
            </a:r>
            <a:r>
              <a:rPr lang="en-MY" sz="2400" b="0" i="0" dirty="0" err="1">
                <a:effectLst/>
              </a:rPr>
              <a:t>pokok</a:t>
            </a:r>
            <a:r>
              <a:rPr lang="en-MY" sz="2400" b="0" i="0" dirty="0">
                <a:effectLst/>
              </a:rPr>
              <a:t> yang </a:t>
            </a:r>
            <a:r>
              <a:rPr lang="en-MY" sz="2400" b="0" i="0" dirty="0" err="1">
                <a:effectLst/>
              </a:rPr>
              <a:t>subur</a:t>
            </a:r>
            <a:endParaRPr lang="en-US" sz="2400" dirty="0"/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p36"/>
          <p:cNvGrpSpPr/>
          <p:nvPr/>
        </p:nvGrpSpPr>
        <p:grpSpPr>
          <a:xfrm>
            <a:off x="3419037" y="215382"/>
            <a:ext cx="6918636" cy="7398468"/>
            <a:chOff x="7567300" y="1541100"/>
            <a:chExt cx="3167100" cy="3386750"/>
          </a:xfrm>
        </p:grpSpPr>
        <p:sp>
          <p:nvSpPr>
            <p:cNvPr id="906" name="Google Shape;906;p36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259848" y="563367"/>
            <a:ext cx="2224232" cy="2223701"/>
            <a:chOff x="5448300" y="1526500"/>
            <a:chExt cx="1154925" cy="1154650"/>
          </a:xfrm>
        </p:grpSpPr>
        <p:sp>
          <p:nvSpPr>
            <p:cNvPr id="927" name="Google Shape;927;p36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930" name="Google Shape;930;p36"/>
          <p:cNvSpPr txBox="1">
            <a:spLocks noGrp="1"/>
          </p:cNvSpPr>
          <p:nvPr>
            <p:ph type="subTitle" idx="1"/>
          </p:nvPr>
        </p:nvSpPr>
        <p:spPr>
          <a:xfrm>
            <a:off x="3426000" y="2083316"/>
            <a:ext cx="6930744" cy="29126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/>
            <a:r>
              <a:rPr lang="en" sz="2400"/>
              <a:t>“</a:t>
            </a:r>
            <a:r>
              <a:rPr lang="ar-AE" sz="2400"/>
              <a:t>يَا أَيُّهَا النَّاسُ كُلُوا مِمَّا فِي الْأَرْضِ حَلَالًا طَيِّبًا وَلَا تَتَّبِعُوا خُطُوَاتِ الشَّيْطَانِ إِنَّهُ لَكُمْ عَدُوٌّ مُبِينٌ</a:t>
            </a:r>
          </a:p>
          <a:p>
            <a:pPr marL="0" lvl="0" indent="0"/>
            <a:endParaRPr lang="ar-AE" sz="2400"/>
          </a:p>
          <a:p>
            <a:pPr marL="0" lvl="0" indent="0"/>
            <a:r>
              <a:rPr lang="en-MY" sz="2400" err="1"/>
              <a:t>Wahai</a:t>
            </a:r>
            <a:r>
              <a:rPr lang="en-MY" sz="2400"/>
              <a:t> </a:t>
            </a:r>
            <a:r>
              <a:rPr lang="en-MY" sz="2400" err="1"/>
              <a:t>manusia</a:t>
            </a:r>
            <a:r>
              <a:rPr lang="en-MY" sz="2400"/>
              <a:t>, </a:t>
            </a:r>
            <a:r>
              <a:rPr lang="en-MY" sz="2400" err="1"/>
              <a:t>makanlah</a:t>
            </a:r>
            <a:r>
              <a:rPr lang="en-MY" sz="2400"/>
              <a:t> </a:t>
            </a:r>
            <a:r>
              <a:rPr lang="en-MY" sz="2400" err="1"/>
              <a:t>dari</a:t>
            </a:r>
            <a:r>
              <a:rPr lang="en-MY" sz="2400"/>
              <a:t> (</a:t>
            </a:r>
            <a:r>
              <a:rPr lang="en-MY" sz="2400" err="1"/>
              <a:t>makanan</a:t>
            </a:r>
            <a:r>
              <a:rPr lang="en-MY" sz="2400"/>
              <a:t>) yang halal </a:t>
            </a:r>
            <a:r>
              <a:rPr lang="en-MY" sz="2400" err="1"/>
              <a:t>dan</a:t>
            </a:r>
            <a:r>
              <a:rPr lang="en-MY" sz="2400"/>
              <a:t> </a:t>
            </a:r>
            <a:r>
              <a:rPr lang="en-MY" sz="2400" err="1"/>
              <a:t>baik</a:t>
            </a:r>
            <a:r>
              <a:rPr lang="en-MY" sz="2400"/>
              <a:t> yang </a:t>
            </a:r>
            <a:r>
              <a:rPr lang="en-MY" sz="2400" err="1"/>
              <a:t>terdapat</a:t>
            </a:r>
            <a:r>
              <a:rPr lang="en-MY" sz="2400"/>
              <a:t> di </a:t>
            </a:r>
            <a:r>
              <a:rPr lang="en-MY" sz="2400" err="1"/>
              <a:t>bumi</a:t>
            </a:r>
            <a:r>
              <a:rPr lang="en-MY" sz="2400"/>
              <a:t>, </a:t>
            </a:r>
            <a:r>
              <a:rPr lang="en-MY" sz="2400" err="1"/>
              <a:t>dan</a:t>
            </a:r>
            <a:r>
              <a:rPr lang="en-MY" sz="2400"/>
              <a:t> </a:t>
            </a:r>
            <a:r>
              <a:rPr lang="en-MY" sz="2400" err="1"/>
              <a:t>janganlah</a:t>
            </a:r>
            <a:r>
              <a:rPr lang="en-MY" sz="2400"/>
              <a:t> </a:t>
            </a:r>
            <a:r>
              <a:rPr lang="en-MY" sz="2400" err="1"/>
              <a:t>kamu</a:t>
            </a:r>
            <a:r>
              <a:rPr lang="en-MY" sz="2400"/>
              <a:t> </a:t>
            </a:r>
            <a:r>
              <a:rPr lang="en-MY" sz="2400" err="1"/>
              <a:t>mengikuti</a:t>
            </a:r>
            <a:r>
              <a:rPr lang="en-MY" sz="2400"/>
              <a:t> </a:t>
            </a:r>
            <a:r>
              <a:rPr lang="en-MY" sz="2400" err="1"/>
              <a:t>langkah-langkah</a:t>
            </a:r>
            <a:r>
              <a:rPr lang="en-MY" sz="2400"/>
              <a:t> </a:t>
            </a:r>
            <a:r>
              <a:rPr lang="en-MY" sz="2400" err="1"/>
              <a:t>setan</a:t>
            </a:r>
            <a:r>
              <a:rPr lang="en-MY" sz="2400"/>
              <a:t>. </a:t>
            </a:r>
            <a:r>
              <a:rPr lang="en-MY" sz="2400" err="1"/>
              <a:t>Sesungguhnya</a:t>
            </a:r>
            <a:r>
              <a:rPr lang="en-MY" sz="2400"/>
              <a:t> </a:t>
            </a:r>
            <a:r>
              <a:rPr lang="en-MY" sz="2400" err="1"/>
              <a:t>setan</a:t>
            </a:r>
            <a:r>
              <a:rPr lang="en-MY" sz="2400"/>
              <a:t> </a:t>
            </a:r>
            <a:r>
              <a:rPr lang="en-MY" sz="2400" err="1"/>
              <a:t>itu</a:t>
            </a:r>
            <a:r>
              <a:rPr lang="en-MY" sz="2400"/>
              <a:t> </a:t>
            </a:r>
            <a:r>
              <a:rPr lang="en-MY" sz="2400" err="1"/>
              <a:t>musuh</a:t>
            </a:r>
            <a:r>
              <a:rPr lang="en-MY" sz="2400"/>
              <a:t> yang </a:t>
            </a:r>
            <a:r>
              <a:rPr lang="en-MY" sz="2400" err="1"/>
              <a:t>nyata</a:t>
            </a:r>
            <a:r>
              <a:rPr lang="en-MY" sz="2400"/>
              <a:t> </a:t>
            </a:r>
            <a:r>
              <a:rPr lang="en-MY" sz="2400" err="1"/>
              <a:t>bagimu</a:t>
            </a:r>
            <a:r>
              <a:rPr lang="en-MY" sz="2400"/>
              <a:t>.</a:t>
            </a:r>
          </a:p>
          <a:p>
            <a:pPr marL="0" lvl="0" indent="0"/>
            <a:r>
              <a:rPr lang="en-MY" sz="2400" b="1"/>
              <a:t>(Al-</a:t>
            </a:r>
            <a:r>
              <a:rPr lang="en-MY" sz="2400" b="1" err="1"/>
              <a:t>Baqarah</a:t>
            </a:r>
            <a:r>
              <a:rPr lang="en-MY" sz="2400" b="1"/>
              <a:t>: 168)</a:t>
            </a:r>
            <a:r>
              <a:rPr lang="en" sz="2400"/>
              <a:t>.”</a:t>
            </a:r>
            <a:endParaRPr sz="2400"/>
          </a:p>
        </p:txBody>
      </p:sp>
      <p:sp>
        <p:nvSpPr>
          <p:cNvPr id="932" name="Google Shape;932;p36"/>
          <p:cNvSpPr txBox="1"/>
          <p:nvPr/>
        </p:nvSpPr>
        <p:spPr>
          <a:xfrm rot="180294">
            <a:off x="1891081" y="989877"/>
            <a:ext cx="1526099" cy="94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</p:spTree>
    <p:extLst>
      <p:ext uri="{BB962C8B-B14F-4D97-AF65-F5344CB8AC3E}">
        <p14:creationId xmlns:p14="http://schemas.microsoft.com/office/powerpoint/2010/main" val="2101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8"/>
          <p:cNvSpPr txBox="1">
            <a:spLocks noGrp="1"/>
          </p:cNvSpPr>
          <p:nvPr>
            <p:ph type="title"/>
          </p:nvPr>
        </p:nvSpPr>
        <p:spPr>
          <a:xfrm>
            <a:off x="270559" y="265744"/>
            <a:ext cx="6400800" cy="7680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 dirty="0"/>
              <a:t>SUMBER BAHAN MAKANAN</a:t>
            </a:r>
            <a:endParaRPr sz="2667" dirty="0"/>
          </a:p>
        </p:txBody>
      </p:sp>
      <p:sp>
        <p:nvSpPr>
          <p:cNvPr id="952" name="Google Shape;952;p38"/>
          <p:cNvSpPr txBox="1">
            <a:spLocks noGrp="1"/>
          </p:cNvSpPr>
          <p:nvPr>
            <p:ph type="body" idx="1"/>
          </p:nvPr>
        </p:nvSpPr>
        <p:spPr>
          <a:xfrm>
            <a:off x="739324" y="2082046"/>
            <a:ext cx="6400800" cy="5120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dirty="0" err="1"/>
              <a:t>Semua</a:t>
            </a:r>
            <a:r>
              <a:rPr lang="en-MY" dirty="0"/>
              <a:t> </a:t>
            </a:r>
            <a:r>
              <a:rPr lang="en-MY" dirty="0" err="1"/>
              <a:t>haiwan</a:t>
            </a:r>
            <a:r>
              <a:rPr lang="en-MY" dirty="0"/>
              <a:t> </a:t>
            </a:r>
            <a:r>
              <a:rPr lang="en-MY" dirty="0" err="1"/>
              <a:t>darat</a:t>
            </a:r>
            <a:r>
              <a:rPr lang="en-MY" dirty="0"/>
              <a:t> halal </a:t>
            </a:r>
            <a:r>
              <a:rPr lang="en-MY" dirty="0" err="1"/>
              <a:t>dimakan</a:t>
            </a:r>
            <a:r>
              <a:rPr lang="en-MY" dirty="0"/>
              <a:t> </a:t>
            </a:r>
            <a:r>
              <a:rPr lang="en-MY" dirty="0" err="1"/>
              <a:t>kecuali</a:t>
            </a:r>
            <a:r>
              <a:rPr lang="en-MY" dirty="0"/>
              <a:t>;</a:t>
            </a:r>
          </a:p>
          <a:p>
            <a:pPr marL="186262" indent="0"/>
            <a:r>
              <a:rPr lang="en-MY" dirty="0"/>
              <a:t>a) </a:t>
            </a:r>
            <a:r>
              <a:rPr lang="en-MY" dirty="0" err="1"/>
              <a:t>haiwan</a:t>
            </a:r>
            <a:r>
              <a:rPr lang="en-MY" dirty="0"/>
              <a:t> yang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disembelih</a:t>
            </a:r>
            <a:r>
              <a:rPr lang="en-MY" dirty="0"/>
              <a:t> </a:t>
            </a:r>
            <a:r>
              <a:rPr lang="en-MY" dirty="0" err="1"/>
              <a:t>mengikut</a:t>
            </a:r>
            <a:endParaRPr lang="en-MY" dirty="0"/>
          </a:p>
          <a:p>
            <a:pPr marL="186262" indent="0"/>
            <a:r>
              <a:rPr lang="en-MY" dirty="0"/>
              <a:t>    </a:t>
            </a:r>
            <a:r>
              <a:rPr lang="en-MY" dirty="0" err="1"/>
              <a:t>hukum</a:t>
            </a:r>
            <a:r>
              <a:rPr lang="en-MY" dirty="0"/>
              <a:t> </a:t>
            </a:r>
            <a:r>
              <a:rPr lang="en-MY" dirty="0" err="1"/>
              <a:t>syarak</a:t>
            </a:r>
            <a:r>
              <a:rPr lang="en-MY" dirty="0"/>
              <a:t> </a:t>
            </a:r>
          </a:p>
          <a:p>
            <a:pPr marL="186262" indent="0"/>
            <a:endParaRPr lang="en-MY" dirty="0"/>
          </a:p>
          <a:p>
            <a:r>
              <a:rPr lang="en-US" dirty="0"/>
              <a:t>b) </a:t>
            </a:r>
            <a:r>
              <a:rPr lang="en-US" dirty="0" err="1"/>
              <a:t>najs</a:t>
            </a:r>
            <a:r>
              <a:rPr lang="en-US" dirty="0"/>
              <a:t> al-</a:t>
            </a:r>
            <a:r>
              <a:rPr lang="en-US" dirty="0" err="1"/>
              <a:t>mughallazah</a:t>
            </a:r>
            <a:r>
              <a:rPr lang="en-US" dirty="0"/>
              <a:t> (</a:t>
            </a:r>
            <a:r>
              <a:rPr lang="en-US" dirty="0" err="1"/>
              <a:t>anjing,babi</a:t>
            </a:r>
            <a:r>
              <a:rPr lang="en-US" dirty="0"/>
              <a:t> dan</a:t>
            </a:r>
          </a:p>
          <a:p>
            <a:r>
              <a:rPr lang="en-US" dirty="0"/>
              <a:t>    </a:t>
            </a:r>
            <a:r>
              <a:rPr lang="en-US" dirty="0" err="1"/>
              <a:t>keterunannya</a:t>
            </a:r>
            <a:r>
              <a:rPr lang="en-US" dirty="0"/>
              <a:t>)</a:t>
            </a:r>
            <a:endParaRPr lang="en-MY" dirty="0"/>
          </a:p>
          <a:p>
            <a:endParaRPr lang="en-MY" dirty="0"/>
          </a:p>
          <a:p>
            <a:r>
              <a:rPr lang="en-US" dirty="0"/>
              <a:t>c) </a:t>
            </a:r>
            <a:r>
              <a:rPr lang="en-US" dirty="0" err="1"/>
              <a:t>Haiwan</a:t>
            </a:r>
            <a:r>
              <a:rPr lang="en-US" dirty="0"/>
              <a:t> </a:t>
            </a:r>
            <a:r>
              <a:rPr lang="en-MY" dirty="0"/>
              <a:t>yang </a:t>
            </a:r>
            <a:r>
              <a:rPr lang="en-MY" dirty="0" err="1"/>
              <a:t>mempunyai</a:t>
            </a:r>
            <a:r>
              <a:rPr lang="en-MY" dirty="0"/>
              <a:t> taring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gading</a:t>
            </a:r>
            <a:endParaRPr lang="en-MY" dirty="0"/>
          </a:p>
          <a:p>
            <a:r>
              <a:rPr lang="en-MY" dirty="0"/>
              <a:t>    yang </a:t>
            </a:r>
            <a:r>
              <a:rPr lang="en-MY" dirty="0" err="1"/>
              <a:t>digunakan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membunuh</a:t>
            </a:r>
            <a:r>
              <a:rPr lang="en-MY" dirty="0"/>
              <a:t> </a:t>
            </a:r>
            <a:r>
              <a:rPr lang="en-US" dirty="0" err="1"/>
              <a:t>seperti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harimau</a:t>
            </a:r>
            <a:r>
              <a:rPr lang="en-US" dirty="0"/>
              <a:t>, </a:t>
            </a:r>
            <a:r>
              <a:rPr lang="en-US" dirty="0" err="1"/>
              <a:t>beruang</a:t>
            </a:r>
            <a:r>
              <a:rPr lang="en-US" dirty="0"/>
              <a:t>, </a:t>
            </a:r>
            <a:r>
              <a:rPr lang="en-US" dirty="0" err="1"/>
              <a:t>gajah</a:t>
            </a:r>
            <a:r>
              <a:rPr lang="en-US" dirty="0"/>
              <a:t>, </a:t>
            </a:r>
            <a:r>
              <a:rPr lang="en-US" dirty="0" err="1"/>
              <a:t>kucing,monyet</a:t>
            </a:r>
            <a:r>
              <a:rPr lang="en-US" dirty="0"/>
              <a:t> </a:t>
            </a:r>
            <a:r>
              <a:rPr lang="en-US" dirty="0" err="1"/>
              <a:t>dsb</a:t>
            </a:r>
            <a:endParaRPr lang="en-US" dirty="0"/>
          </a:p>
          <a:p>
            <a:endParaRPr lang="en-MY" dirty="0"/>
          </a:p>
          <a:p>
            <a:r>
              <a:rPr lang="en-US" dirty="0"/>
              <a:t>d)</a:t>
            </a:r>
            <a:r>
              <a:rPr lang="en-MY" dirty="0"/>
              <a:t> </a:t>
            </a:r>
            <a:r>
              <a:rPr lang="en-MY" dirty="0" err="1"/>
              <a:t>Burung</a:t>
            </a:r>
            <a:r>
              <a:rPr lang="en-MY" dirty="0"/>
              <a:t> yang </a:t>
            </a:r>
            <a:r>
              <a:rPr lang="en-MY" dirty="0" err="1"/>
              <a:t>mempunyai</a:t>
            </a:r>
            <a:r>
              <a:rPr lang="en-MY" dirty="0"/>
              <a:t> kuku </a:t>
            </a:r>
            <a:r>
              <a:rPr lang="en-MY" dirty="0" err="1"/>
              <a:t>pencakar</a:t>
            </a:r>
            <a:r>
              <a:rPr lang="en-MY" dirty="0"/>
              <a:t>,</a:t>
            </a:r>
          </a:p>
          <a:p>
            <a:r>
              <a:rPr lang="en-MY" dirty="0"/>
              <a:t>    </a:t>
            </a:r>
            <a:r>
              <a:rPr lang="en-MY" dirty="0" err="1"/>
              <a:t>paruh</a:t>
            </a:r>
            <a:r>
              <a:rPr lang="en-MY" dirty="0"/>
              <a:t> </a:t>
            </a:r>
            <a:r>
              <a:rPr lang="en-MY" dirty="0" err="1"/>
              <a:t>tajam</a:t>
            </a:r>
            <a:r>
              <a:rPr lang="en-MY" dirty="0"/>
              <a:t>, </a:t>
            </a:r>
            <a:r>
              <a:rPr lang="en-MY" dirty="0" err="1"/>
              <a:t>makan</a:t>
            </a:r>
            <a:r>
              <a:rPr lang="en-MY" dirty="0"/>
              <a:t> </a:t>
            </a:r>
            <a:r>
              <a:rPr lang="en-MY" dirty="0" err="1"/>
              <a:t>menyambar</a:t>
            </a:r>
            <a:r>
              <a:rPr lang="en-MY" dirty="0"/>
              <a:t> (</a:t>
            </a:r>
            <a:r>
              <a:rPr lang="en-MY" dirty="0" err="1"/>
              <a:t>burung</a:t>
            </a:r>
            <a:endParaRPr lang="en-MY" dirty="0"/>
          </a:p>
          <a:p>
            <a:r>
              <a:rPr lang="en-MY" dirty="0"/>
              <a:t>    </a:t>
            </a:r>
            <a:r>
              <a:rPr lang="en-MY" dirty="0" err="1"/>
              <a:t>pemangsa</a:t>
            </a:r>
            <a:r>
              <a:rPr lang="en-MY" dirty="0"/>
              <a:t>) </a:t>
            </a:r>
            <a:r>
              <a:rPr lang="en-MY" dirty="0" err="1"/>
              <a:t>seperti</a:t>
            </a:r>
            <a:r>
              <a:rPr lang="en-MY" dirty="0"/>
              <a:t> </a:t>
            </a:r>
            <a:r>
              <a:rPr lang="en-MY" dirty="0" err="1"/>
              <a:t>burung</a:t>
            </a:r>
            <a:r>
              <a:rPr lang="en-MY" dirty="0"/>
              <a:t> </a:t>
            </a:r>
            <a:r>
              <a:rPr lang="en-MY" dirty="0" err="1"/>
              <a:t>helang</a:t>
            </a:r>
            <a:r>
              <a:rPr lang="en-MY" dirty="0"/>
              <a:t>, </a:t>
            </a:r>
            <a:r>
              <a:rPr lang="en-MY" dirty="0" err="1"/>
              <a:t>burung</a:t>
            </a:r>
            <a:endParaRPr lang="en-MY" dirty="0"/>
          </a:p>
          <a:p>
            <a:r>
              <a:rPr lang="en-MY" dirty="0"/>
              <a:t>    </a:t>
            </a:r>
            <a:r>
              <a:rPr lang="en-MY" dirty="0" err="1"/>
              <a:t>hantu</a:t>
            </a:r>
            <a:r>
              <a:rPr lang="en-MY" dirty="0"/>
              <a:t> dan </a:t>
            </a:r>
            <a:r>
              <a:rPr lang="en-MY" dirty="0" err="1"/>
              <a:t>seumpamanya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7608888" y="996950"/>
            <a:ext cx="4583112" cy="5164138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MY"/>
          </a:p>
          <a:p>
            <a:endParaRPr lang="en-MY"/>
          </a:p>
          <a:p>
            <a:endParaRPr lang="en-MY"/>
          </a:p>
        </p:txBody>
      </p:sp>
      <p:grpSp>
        <p:nvGrpSpPr>
          <p:cNvPr id="9" name="Google Shape;957;p39"/>
          <p:cNvGrpSpPr/>
          <p:nvPr/>
        </p:nvGrpSpPr>
        <p:grpSpPr>
          <a:xfrm>
            <a:off x="950800" y="1196464"/>
            <a:ext cx="3691112" cy="549105"/>
            <a:chOff x="5395463" y="832475"/>
            <a:chExt cx="751675" cy="744325"/>
          </a:xfrm>
        </p:grpSpPr>
        <p:sp>
          <p:nvSpPr>
            <p:cNvPr id="10" name="Google Shape;958;p39"/>
            <p:cNvSpPr/>
            <p:nvPr/>
          </p:nvSpPr>
          <p:spPr>
            <a:xfrm>
              <a:off x="5439438" y="869100"/>
              <a:ext cx="707700" cy="707700"/>
            </a:xfrm>
            <a:prstGeom prst="rect">
              <a:avLst/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" name="Google Shape;959;p39"/>
            <p:cNvSpPr/>
            <p:nvPr/>
          </p:nvSpPr>
          <p:spPr>
            <a:xfrm>
              <a:off x="5395463" y="832475"/>
              <a:ext cx="707700" cy="707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" name="Google Shape;1002;p40"/>
          <p:cNvSpPr txBox="1"/>
          <p:nvPr/>
        </p:nvSpPr>
        <p:spPr>
          <a:xfrm>
            <a:off x="347094" y="1118961"/>
            <a:ext cx="3308268" cy="94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elius"/>
                <a:ea typeface="Delius"/>
                <a:cs typeface="Delius"/>
                <a:sym typeface="Delius"/>
              </a:rPr>
              <a:t>Haiwan Darat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63" y="510314"/>
            <a:ext cx="1945052" cy="1145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22" r="95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9" y="639961"/>
            <a:ext cx="1995852" cy="1301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59" y="1941605"/>
            <a:ext cx="1942391" cy="1193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5" b="100000" l="0" r="100000">
                        <a14:foregroundMark x1="6667" y1="95194" x2="6667" y2="95194"/>
                        <a14:foregroundMark x1="15333" y1="95969" x2="15333" y2="95969"/>
                        <a14:foregroundMark x1="7111" y1="32713" x2="7111" y2="32713"/>
                        <a14:foregroundMark x1="4778" y1="28372" x2="4778" y2="28372"/>
                        <a14:foregroundMark x1="3778" y1="24186" x2="3778" y2="24186"/>
                        <a14:foregroundMark x1="2556" y1="24031" x2="2556" y2="24031"/>
                        <a14:foregroundMark x1="3556" y1="20620" x2="3556" y2="20620"/>
                        <a14:foregroundMark x1="92000" y1="42326" x2="92000" y2="42326"/>
                        <a14:foregroundMark x1="92778" y1="55039" x2="92778" y2="55039"/>
                        <a14:foregroundMark x1="94111" y1="62636" x2="94111" y2="62636"/>
                        <a14:foregroundMark x1="96000" y1="73953" x2="96000" y2="73953"/>
                        <a14:foregroundMark x1="98333" y1="77829" x2="98333" y2="77829"/>
                        <a14:foregroundMark x1="97778" y1="75349" x2="97778" y2="75349"/>
                        <a14:foregroundMark x1="95222" y1="71008" x2="95222" y2="71008"/>
                        <a14:foregroundMark x1="94111" y1="64651" x2="94111" y2="64651"/>
                        <a14:foregroundMark x1="93111" y1="58450" x2="93111" y2="58450"/>
                        <a14:foregroundMark x1="4000" y1="23411" x2="4000" y2="23411"/>
                        <a14:foregroundMark x1="3000" y1="26047" x2="3000" y2="26047"/>
                        <a14:foregroundMark x1="92556" y1="52558" x2="92556" y2="52558"/>
                        <a14:foregroundMark x1="55444" y1="56744" x2="55444" y2="56744"/>
                        <a14:foregroundMark x1="64333" y1="55194" x2="64333" y2="55194"/>
                        <a14:foregroundMark x1="63444" y1="56124" x2="63444" y2="56124"/>
                        <a14:foregroundMark x1="4222" y1="29147" x2="4222" y2="29147"/>
                        <a14:backgroundMark x1="15444" y1="99225" x2="15444" y2="99225"/>
                        <a14:backgroundMark x1="17889" y1="99380" x2="17889" y2="99380"/>
                        <a14:backgroundMark x1="13222" y1="98760" x2="13222" y2="98760"/>
                        <a14:backgroundMark x1="88667" y1="45116" x2="88667" y2="45116"/>
                        <a14:backgroundMark x1="90444" y1="60465" x2="90444" y2="60465"/>
                        <a14:backgroundMark x1="92222" y1="65116" x2="92222" y2="65116"/>
                        <a14:backgroundMark x1="1444" y1="15659" x2="1444" y2="15659"/>
                        <a14:backgroundMark x1="667" y1="30853" x2="667" y2="30853"/>
                        <a14:backgroundMark x1="556" y1="29302" x2="556" y2="29302"/>
                        <a14:backgroundMark x1="667" y1="26047" x2="667" y2="26047"/>
                        <a14:backgroundMark x1="889" y1="17984" x2="889" y2="17984"/>
                        <a14:backgroundMark x1="556" y1="19845" x2="556" y2="19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59" y="2066854"/>
            <a:ext cx="2037284" cy="14600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7" b="89977" l="122" r="99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47" y="3336799"/>
            <a:ext cx="3044579" cy="1592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26" y="3307361"/>
            <a:ext cx="1189965" cy="2004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67" y="4309438"/>
            <a:ext cx="3386384" cy="25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2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7;p36">
            <a:extLst>
              <a:ext uri="{FF2B5EF4-FFF2-40B4-BE49-F238E27FC236}">
                <a16:creationId xmlns:a16="http://schemas.microsoft.com/office/drawing/2014/main" id="{682131E7-6F57-89D8-B71B-5746CAD08848}"/>
              </a:ext>
            </a:extLst>
          </p:cNvPr>
          <p:cNvSpPr/>
          <p:nvPr/>
        </p:nvSpPr>
        <p:spPr>
          <a:xfrm rot="21180000">
            <a:off x="6592991" y="775642"/>
            <a:ext cx="4869517" cy="5318423"/>
          </a:xfrm>
          <a:custGeom>
            <a:avLst/>
            <a:gdLst/>
            <a:ahLst/>
            <a:cxnLst/>
            <a:rect l="l" t="t" r="r" b="b"/>
            <a:pathLst>
              <a:path w="125493" h="135029" extrusionOk="0">
                <a:moveTo>
                  <a:pt x="6013" y="13823"/>
                </a:moveTo>
                <a:cubicBezTo>
                  <a:pt x="7692" y="13823"/>
                  <a:pt x="9061" y="15193"/>
                  <a:pt x="9061" y="16871"/>
                </a:cubicBezTo>
                <a:cubicBezTo>
                  <a:pt x="9061" y="18550"/>
                  <a:pt x="7692" y="19919"/>
                  <a:pt x="6013" y="19919"/>
                </a:cubicBezTo>
                <a:cubicBezTo>
                  <a:pt x="4323" y="19919"/>
                  <a:pt x="2953" y="18550"/>
                  <a:pt x="2953" y="16871"/>
                </a:cubicBezTo>
                <a:cubicBezTo>
                  <a:pt x="2953" y="15193"/>
                  <a:pt x="4323" y="13823"/>
                  <a:pt x="6013" y="13823"/>
                </a:cubicBezTo>
                <a:close/>
                <a:moveTo>
                  <a:pt x="6013" y="32326"/>
                </a:moveTo>
                <a:cubicBezTo>
                  <a:pt x="7692" y="32326"/>
                  <a:pt x="9061" y="33695"/>
                  <a:pt x="9061" y="35374"/>
                </a:cubicBezTo>
                <a:cubicBezTo>
                  <a:pt x="9061" y="37052"/>
                  <a:pt x="7692" y="38422"/>
                  <a:pt x="6013" y="38422"/>
                </a:cubicBezTo>
                <a:cubicBezTo>
                  <a:pt x="4323" y="38422"/>
                  <a:pt x="2953" y="37052"/>
                  <a:pt x="2953" y="35374"/>
                </a:cubicBezTo>
                <a:cubicBezTo>
                  <a:pt x="2953" y="33695"/>
                  <a:pt x="4323" y="32326"/>
                  <a:pt x="6013" y="32326"/>
                </a:cubicBezTo>
                <a:close/>
                <a:moveTo>
                  <a:pt x="6013" y="52471"/>
                </a:moveTo>
                <a:cubicBezTo>
                  <a:pt x="7692" y="52471"/>
                  <a:pt x="9061" y="53840"/>
                  <a:pt x="9061" y="55519"/>
                </a:cubicBezTo>
                <a:cubicBezTo>
                  <a:pt x="9061" y="57210"/>
                  <a:pt x="7692" y="58579"/>
                  <a:pt x="6013" y="58579"/>
                </a:cubicBezTo>
                <a:cubicBezTo>
                  <a:pt x="4323" y="58579"/>
                  <a:pt x="2953" y="57210"/>
                  <a:pt x="2953" y="55519"/>
                </a:cubicBezTo>
                <a:cubicBezTo>
                  <a:pt x="2953" y="53840"/>
                  <a:pt x="4323" y="52471"/>
                  <a:pt x="6013" y="52471"/>
                </a:cubicBezTo>
                <a:close/>
                <a:moveTo>
                  <a:pt x="6013" y="72569"/>
                </a:moveTo>
                <a:cubicBezTo>
                  <a:pt x="7692" y="72569"/>
                  <a:pt x="9061" y="73938"/>
                  <a:pt x="9061" y="75617"/>
                </a:cubicBezTo>
                <a:cubicBezTo>
                  <a:pt x="9061" y="77295"/>
                  <a:pt x="7692" y="78665"/>
                  <a:pt x="6013" y="78665"/>
                </a:cubicBezTo>
                <a:cubicBezTo>
                  <a:pt x="4323" y="78665"/>
                  <a:pt x="2953" y="77295"/>
                  <a:pt x="2953" y="75617"/>
                </a:cubicBezTo>
                <a:cubicBezTo>
                  <a:pt x="2953" y="73938"/>
                  <a:pt x="4323" y="72569"/>
                  <a:pt x="6013" y="72569"/>
                </a:cubicBezTo>
                <a:close/>
                <a:moveTo>
                  <a:pt x="6013" y="92809"/>
                </a:moveTo>
                <a:cubicBezTo>
                  <a:pt x="7692" y="92809"/>
                  <a:pt x="9061" y="94178"/>
                  <a:pt x="9061" y="95857"/>
                </a:cubicBezTo>
                <a:cubicBezTo>
                  <a:pt x="9061" y="97536"/>
                  <a:pt x="7692" y="98905"/>
                  <a:pt x="6013" y="98905"/>
                </a:cubicBezTo>
                <a:cubicBezTo>
                  <a:pt x="4323" y="98905"/>
                  <a:pt x="2953" y="97536"/>
                  <a:pt x="2953" y="95857"/>
                </a:cubicBezTo>
                <a:cubicBezTo>
                  <a:pt x="2953" y="94178"/>
                  <a:pt x="4323" y="92809"/>
                  <a:pt x="6013" y="92809"/>
                </a:cubicBezTo>
                <a:close/>
                <a:moveTo>
                  <a:pt x="6013" y="114479"/>
                </a:moveTo>
                <a:cubicBezTo>
                  <a:pt x="7692" y="114479"/>
                  <a:pt x="9061" y="115848"/>
                  <a:pt x="9061" y="117527"/>
                </a:cubicBezTo>
                <a:cubicBezTo>
                  <a:pt x="9061" y="119205"/>
                  <a:pt x="7692" y="120575"/>
                  <a:pt x="6013" y="120575"/>
                </a:cubicBezTo>
                <a:cubicBezTo>
                  <a:pt x="4323" y="120575"/>
                  <a:pt x="2953" y="119205"/>
                  <a:pt x="2953" y="117527"/>
                </a:cubicBezTo>
                <a:cubicBezTo>
                  <a:pt x="2953" y="115848"/>
                  <a:pt x="4323" y="114479"/>
                  <a:pt x="6013" y="114479"/>
                </a:cubicBezTo>
                <a:close/>
                <a:moveTo>
                  <a:pt x="1" y="0"/>
                </a:moveTo>
                <a:lnTo>
                  <a:pt x="1" y="135029"/>
                </a:lnTo>
                <a:lnTo>
                  <a:pt x="125492" y="135029"/>
                </a:lnTo>
                <a:lnTo>
                  <a:pt x="12549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50" name="Google Shape;950;p38"/>
          <p:cNvSpPr txBox="1">
            <a:spLocks noGrp="1"/>
          </p:cNvSpPr>
          <p:nvPr>
            <p:ph type="title"/>
          </p:nvPr>
        </p:nvSpPr>
        <p:spPr>
          <a:xfrm>
            <a:off x="509778" y="147010"/>
            <a:ext cx="6766560" cy="7680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 dirty="0"/>
              <a:t>SUMBER BAHAN MAKANAN</a:t>
            </a:r>
            <a:endParaRPr sz="2667" dirty="0"/>
          </a:p>
        </p:txBody>
      </p:sp>
      <p:sp>
        <p:nvSpPr>
          <p:cNvPr id="952" name="Google Shape;952;p38"/>
          <p:cNvSpPr txBox="1">
            <a:spLocks noGrp="1"/>
          </p:cNvSpPr>
          <p:nvPr>
            <p:ph idx="1"/>
          </p:nvPr>
        </p:nvSpPr>
        <p:spPr>
          <a:xfrm>
            <a:off x="1058656" y="1705216"/>
            <a:ext cx="6766560" cy="27005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MY" dirty="0"/>
              <a:t>e) </a:t>
            </a:r>
            <a:r>
              <a:rPr lang="en-MY" dirty="0" err="1"/>
              <a:t>Haiwan-haiwan</a:t>
            </a:r>
            <a:r>
              <a:rPr lang="en-MY" dirty="0"/>
              <a:t> </a:t>
            </a:r>
            <a:r>
              <a:rPr lang="en-MY" dirty="0" err="1"/>
              <a:t>perosak</a:t>
            </a:r>
            <a:r>
              <a:rPr lang="en-MY" dirty="0"/>
              <a:t> dan </a:t>
            </a:r>
            <a:r>
              <a:rPr lang="en-MY" dirty="0" err="1"/>
              <a:t>beracun</a:t>
            </a:r>
            <a:endParaRPr lang="en-MY" dirty="0"/>
          </a:p>
          <a:p>
            <a:r>
              <a:rPr lang="en-MY" dirty="0"/>
              <a:t>    </a:t>
            </a:r>
            <a:r>
              <a:rPr lang="en-MY" dirty="0" err="1"/>
              <a:t>seperti</a:t>
            </a:r>
            <a:r>
              <a:rPr lang="en-MY" dirty="0"/>
              <a:t> </a:t>
            </a:r>
            <a:r>
              <a:rPr lang="en-MY" dirty="0" err="1">
                <a:hlinkClick r:id="rId3" tooltip="Tikus"/>
              </a:rPr>
              <a:t>tikus</a:t>
            </a:r>
            <a:r>
              <a:rPr lang="en-MY" dirty="0"/>
              <a:t>, kala </a:t>
            </a:r>
            <a:r>
              <a:rPr lang="en-MY" dirty="0" err="1"/>
              <a:t>jengking</a:t>
            </a:r>
            <a:r>
              <a:rPr lang="en-MY" dirty="0"/>
              <a:t>, </a:t>
            </a:r>
            <a:r>
              <a:rPr lang="en-MY" dirty="0" err="1"/>
              <a:t>lipan</a:t>
            </a:r>
            <a:r>
              <a:rPr lang="en-MY" dirty="0"/>
              <a:t>, </a:t>
            </a:r>
            <a:r>
              <a:rPr lang="en-MY" dirty="0" err="1"/>
              <a:t>lipas</a:t>
            </a:r>
            <a:r>
              <a:rPr lang="en-MY" dirty="0"/>
              <a:t>,</a:t>
            </a:r>
          </a:p>
          <a:p>
            <a:r>
              <a:rPr lang="en-MY" dirty="0"/>
              <a:t>    </a:t>
            </a:r>
            <a:r>
              <a:rPr lang="en-MY" dirty="0" err="1">
                <a:hlinkClick r:id="rId4" tooltip="Ular"/>
              </a:rPr>
              <a:t>ular</a:t>
            </a:r>
            <a:r>
              <a:rPr lang="en-MY" dirty="0"/>
              <a:t> dan </a:t>
            </a:r>
            <a:r>
              <a:rPr lang="en-MY" dirty="0" err="1"/>
              <a:t>seumpamanya</a:t>
            </a:r>
            <a:endParaRPr lang="en-MY" dirty="0"/>
          </a:p>
          <a:p>
            <a:endParaRPr lang="en-MY" dirty="0"/>
          </a:p>
          <a:p>
            <a:pPr algn="just"/>
            <a:r>
              <a:rPr lang="en-MY" dirty="0"/>
              <a:t>f) </a:t>
            </a:r>
            <a:r>
              <a:rPr lang="en-MY" dirty="0" err="1"/>
              <a:t>Haiwan</a:t>
            </a:r>
            <a:r>
              <a:rPr lang="en-MY" dirty="0"/>
              <a:t> yang </a:t>
            </a:r>
            <a:r>
              <a:rPr lang="en-MY" dirty="0" err="1"/>
              <a:t>dilarang</a:t>
            </a:r>
            <a:r>
              <a:rPr lang="en-MY" dirty="0"/>
              <a:t> oleh Islam</a:t>
            </a:r>
          </a:p>
          <a:p>
            <a:r>
              <a:rPr lang="en-MY" dirty="0"/>
              <a:t>   </a:t>
            </a:r>
            <a:r>
              <a:rPr lang="en-MY" dirty="0" err="1"/>
              <a:t>membunuhnya</a:t>
            </a:r>
            <a:r>
              <a:rPr lang="en-MY" dirty="0"/>
              <a:t> </a:t>
            </a:r>
            <a:r>
              <a:rPr lang="en-MY" dirty="0" err="1"/>
              <a:t>seperti</a:t>
            </a:r>
            <a:r>
              <a:rPr lang="en-MY" dirty="0"/>
              <a:t> </a:t>
            </a:r>
            <a:r>
              <a:rPr lang="en-MY" dirty="0" err="1"/>
              <a:t>semut</a:t>
            </a:r>
            <a:r>
              <a:rPr lang="en-MY" dirty="0"/>
              <a:t>, </a:t>
            </a:r>
            <a:r>
              <a:rPr lang="en-MY" dirty="0" err="1"/>
              <a:t>lebah</a:t>
            </a:r>
            <a:r>
              <a:rPr lang="en-MY" dirty="0"/>
              <a:t>,</a:t>
            </a:r>
          </a:p>
          <a:p>
            <a:r>
              <a:rPr lang="en-MY" dirty="0"/>
              <a:t>   </a:t>
            </a:r>
            <a:r>
              <a:rPr lang="en-MY" dirty="0" err="1"/>
              <a:t>burung</a:t>
            </a:r>
            <a:r>
              <a:rPr lang="en-MY" dirty="0"/>
              <a:t> </a:t>
            </a:r>
            <a:r>
              <a:rPr lang="en-MY" dirty="0" err="1"/>
              <a:t>belatuk</a:t>
            </a:r>
            <a:r>
              <a:rPr lang="en-MY" dirty="0"/>
              <a:t> </a:t>
            </a:r>
            <a:r>
              <a:rPr lang="en-MY" dirty="0" err="1">
                <a:hlinkClick r:id="rId5" tooltip="Burung hud-hud"/>
              </a:rPr>
              <a:t>burung</a:t>
            </a:r>
            <a:r>
              <a:rPr lang="en-MY" dirty="0">
                <a:hlinkClick r:id="rId5" tooltip="Burung hud-hud"/>
              </a:rPr>
              <a:t> </a:t>
            </a:r>
            <a:r>
              <a:rPr lang="en-MY" dirty="0" err="1">
                <a:hlinkClick r:id="rId5" tooltip="Burung hud-hud"/>
              </a:rPr>
              <a:t>hud-hud</a:t>
            </a:r>
            <a:r>
              <a:rPr lang="en-MY" dirty="0"/>
              <a:t> dan </a:t>
            </a:r>
            <a:r>
              <a:rPr lang="en-MY" dirty="0" err="1">
                <a:hlinkClick r:id="rId6" tooltip="Labah-labah"/>
              </a:rPr>
              <a:t>labah</a:t>
            </a:r>
            <a:endParaRPr lang="en-MY" dirty="0">
              <a:hlinkClick r:id="rId6" tooltip="Labah-labah"/>
            </a:endParaRPr>
          </a:p>
          <a:p>
            <a:r>
              <a:rPr lang="en-MY" dirty="0">
                <a:hlinkClick r:id="rId6" tooltip="Labah-labah"/>
              </a:rPr>
              <a:t>   </a:t>
            </a:r>
            <a:r>
              <a:rPr lang="en-MY" dirty="0" err="1">
                <a:hlinkClick r:id="rId6" tooltip="Labah-labah"/>
              </a:rPr>
              <a:t>labah</a:t>
            </a:r>
            <a:r>
              <a:rPr lang="en-MY" dirty="0"/>
              <a:t>. </a:t>
            </a:r>
          </a:p>
          <a:p>
            <a:endParaRPr lang="en-MY" dirty="0"/>
          </a:p>
          <a:p>
            <a:r>
              <a:rPr lang="en-MY" dirty="0"/>
              <a:t>g)</a:t>
            </a:r>
            <a:r>
              <a:rPr lang="en-MY" dirty="0" err="1"/>
              <a:t>Haiwan</a:t>
            </a:r>
            <a:r>
              <a:rPr lang="en-MY" dirty="0"/>
              <a:t> yang </a:t>
            </a:r>
            <a:r>
              <a:rPr lang="en-MY" dirty="0" err="1"/>
              <a:t>dipandang</a:t>
            </a:r>
            <a:r>
              <a:rPr lang="en-MY" dirty="0"/>
              <a:t> </a:t>
            </a:r>
            <a:r>
              <a:rPr lang="en-MY" dirty="0" err="1"/>
              <a:t>jijik</a:t>
            </a:r>
            <a:r>
              <a:rPr lang="en-MY" dirty="0"/>
              <a:t> (</a:t>
            </a:r>
            <a:r>
              <a:rPr lang="en-MY" dirty="0" err="1"/>
              <a:t>keji</a:t>
            </a:r>
            <a:r>
              <a:rPr lang="en-MY" dirty="0"/>
              <a:t>) (al</a:t>
            </a:r>
          </a:p>
          <a:p>
            <a:r>
              <a:rPr lang="en-MY" dirty="0"/>
              <a:t>   </a:t>
            </a:r>
            <a:r>
              <a:rPr lang="en-MY" dirty="0" err="1"/>
              <a:t>Khabaith</a:t>
            </a:r>
            <a:r>
              <a:rPr lang="en-MY" dirty="0"/>
              <a:t>) oleh </a:t>
            </a:r>
            <a:r>
              <a:rPr lang="en-MY" dirty="0" err="1"/>
              <a:t>umum</a:t>
            </a:r>
            <a:r>
              <a:rPr lang="en-MY" dirty="0"/>
              <a:t> </a:t>
            </a:r>
            <a:r>
              <a:rPr lang="en-MY" dirty="0" err="1"/>
              <a:t>seperti</a:t>
            </a:r>
            <a:r>
              <a:rPr lang="en-MY" dirty="0"/>
              <a:t> kutu, </a:t>
            </a:r>
            <a:r>
              <a:rPr lang="en-MY" dirty="0" err="1"/>
              <a:t>lalat</a:t>
            </a:r>
            <a:r>
              <a:rPr lang="en-MY" dirty="0"/>
              <a:t>,</a:t>
            </a:r>
          </a:p>
          <a:p>
            <a:r>
              <a:rPr lang="en-MY" dirty="0"/>
              <a:t>   </a:t>
            </a:r>
            <a:r>
              <a:rPr lang="en-MY" dirty="0" err="1"/>
              <a:t>ulat</a:t>
            </a:r>
            <a:r>
              <a:rPr lang="en-MY" dirty="0"/>
              <a:t> dan </a:t>
            </a:r>
            <a:r>
              <a:rPr lang="en-MY" dirty="0" err="1"/>
              <a:t>seumpamanya</a:t>
            </a:r>
            <a:r>
              <a:rPr lang="en-MY" dirty="0"/>
              <a:t>.</a:t>
            </a:r>
          </a:p>
          <a:p>
            <a:endParaRPr lang="en-MY" dirty="0"/>
          </a:p>
          <a:p>
            <a:r>
              <a:rPr lang="en-MY" dirty="0"/>
              <a:t>h) </a:t>
            </a:r>
            <a:r>
              <a:rPr lang="en-MY" dirty="0" err="1"/>
              <a:t>Haiwan</a:t>
            </a:r>
            <a:r>
              <a:rPr lang="en-MY" dirty="0"/>
              <a:t> al-</a:t>
            </a:r>
            <a:r>
              <a:rPr lang="en-MY" dirty="0" err="1"/>
              <a:t>jallalah</a:t>
            </a:r>
            <a:endParaRPr lang="en-MY" dirty="0"/>
          </a:p>
          <a:p>
            <a:endParaRPr lang="en-MY" dirty="0"/>
          </a:p>
          <a:p>
            <a:pPr marL="186262" indent="0"/>
            <a:r>
              <a:rPr lang="en-MY" dirty="0" err="1"/>
              <a:t>i</a:t>
            </a:r>
            <a:r>
              <a:rPr lang="en-MY" dirty="0"/>
              <a:t>) </a:t>
            </a:r>
            <a:r>
              <a:rPr lang="en-MY" dirty="0" err="1"/>
              <a:t>Haiwan</a:t>
            </a:r>
            <a:r>
              <a:rPr lang="en-MY" dirty="0"/>
              <a:t> yang </a:t>
            </a:r>
            <a:r>
              <a:rPr lang="en-MY" dirty="0" err="1"/>
              <a:t>dilarang</a:t>
            </a:r>
            <a:r>
              <a:rPr lang="en-MY" dirty="0"/>
              <a:t> </a:t>
            </a:r>
            <a:r>
              <a:rPr lang="en-MY" dirty="0" err="1"/>
              <a:t>dimakan</a:t>
            </a:r>
            <a:r>
              <a:rPr lang="en-MY" dirty="0"/>
              <a:t> </a:t>
            </a:r>
            <a:r>
              <a:rPr lang="en-MY" dirty="0" err="1"/>
              <a:t>mengikut</a:t>
            </a:r>
            <a:r>
              <a:rPr lang="en-MY" dirty="0"/>
              <a:t> </a:t>
            </a:r>
            <a:r>
              <a:rPr lang="en-MY" dirty="0" err="1"/>
              <a:t>hukum</a:t>
            </a:r>
            <a:r>
              <a:rPr lang="en-MY" dirty="0"/>
              <a:t> syariah dan fatwa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7608888" y="996950"/>
            <a:ext cx="4583112" cy="5164138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MY"/>
          </a:p>
          <a:p>
            <a:endParaRPr lang="en-MY"/>
          </a:p>
          <a:p>
            <a:endParaRPr lang="en-MY"/>
          </a:p>
        </p:txBody>
      </p:sp>
      <p:grpSp>
        <p:nvGrpSpPr>
          <p:cNvPr id="9" name="Google Shape;957;p39"/>
          <p:cNvGrpSpPr/>
          <p:nvPr/>
        </p:nvGrpSpPr>
        <p:grpSpPr>
          <a:xfrm>
            <a:off x="1221057" y="968702"/>
            <a:ext cx="3691112" cy="549105"/>
            <a:chOff x="5395463" y="832475"/>
            <a:chExt cx="751675" cy="744325"/>
          </a:xfrm>
        </p:grpSpPr>
        <p:sp>
          <p:nvSpPr>
            <p:cNvPr id="10" name="Google Shape;958;p39"/>
            <p:cNvSpPr/>
            <p:nvPr/>
          </p:nvSpPr>
          <p:spPr>
            <a:xfrm>
              <a:off x="5439438" y="869100"/>
              <a:ext cx="707700" cy="707700"/>
            </a:xfrm>
            <a:prstGeom prst="rect">
              <a:avLst/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" name="Google Shape;959;p39"/>
            <p:cNvSpPr/>
            <p:nvPr/>
          </p:nvSpPr>
          <p:spPr>
            <a:xfrm>
              <a:off x="5395463" y="832475"/>
              <a:ext cx="707700" cy="707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" name="Google Shape;1002;p40"/>
          <p:cNvSpPr txBox="1"/>
          <p:nvPr/>
        </p:nvSpPr>
        <p:spPr>
          <a:xfrm>
            <a:off x="663435" y="798291"/>
            <a:ext cx="3308268" cy="94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elius"/>
                <a:ea typeface="Delius"/>
                <a:cs typeface="Delius"/>
                <a:sym typeface="Delius"/>
              </a:rPr>
              <a:t>Haiwan Darat</a:t>
            </a:r>
            <a:endParaRPr sz="2400">
              <a:latin typeface="Delius"/>
              <a:ea typeface="Delius"/>
              <a:cs typeface="Delius"/>
              <a:sym typeface="Deliu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9" b="100000" l="1848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87" y="325714"/>
            <a:ext cx="2524061" cy="1893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7" b="100000" l="5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50" y="1154403"/>
            <a:ext cx="2044740" cy="191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56" y="3489550"/>
            <a:ext cx="1783429" cy="149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56" y="3310830"/>
            <a:ext cx="2031240" cy="29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" id="{8E8E6382-84E0-47AA-A2A2-8ED603AAB26E}" vid="{692203AD-8BB8-47BB-AF1A-2D7F125D9E27}"/>
    </a:ext>
  </a:extLst>
</a:theme>
</file>

<file path=ppt/theme/theme2.xml><?xml version="1.0" encoding="utf-8"?>
<a:theme xmlns:a="http://schemas.openxmlformats.org/drawingml/2006/main" name="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b83b3dd-f1a6-4ff2-888d-0d9e1280ba1a" xsi:nil="true"/>
    <_activity xmlns="8b83b3dd-f1a6-4ff2-888d-0d9e1280ba1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E28BD2A0348D4D98C9D83C68C18935" ma:contentTypeVersion="17" ma:contentTypeDescription="Create a new document." ma:contentTypeScope="" ma:versionID="93f5427db9884856899f8503609b8340">
  <xsd:schema xmlns:xsd="http://www.w3.org/2001/XMLSchema" xmlns:xs="http://www.w3.org/2001/XMLSchema" xmlns:p="http://schemas.microsoft.com/office/2006/metadata/properties" xmlns:ns3="8b83b3dd-f1a6-4ff2-888d-0d9e1280ba1a" xmlns:ns4="9faa3ca8-a4f5-4d8d-a5e1-35dfc1c7c8a8" targetNamespace="http://schemas.microsoft.com/office/2006/metadata/properties" ma:root="true" ma:fieldsID="bf3a4933e155374fefbc88c6a9693ecd" ns3:_="" ns4:_="">
    <xsd:import namespace="8b83b3dd-f1a6-4ff2-888d-0d9e1280ba1a"/>
    <xsd:import namespace="9faa3ca8-a4f5-4d8d-a5e1-35dfc1c7c8a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3b3dd-f1a6-4ff2-888d-0d9e1280b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a3ca8-a4f5-4d8d-a5e1-35dfc1c7c8a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35FEF8-1733-4347-95CE-3BB62B2B8DD7}">
  <ds:schemaRefs>
    <ds:schemaRef ds:uri="http://schemas.microsoft.com/office/2006/metadata/properties"/>
    <ds:schemaRef ds:uri="http://purl.org/dc/terms/"/>
    <ds:schemaRef ds:uri="9faa3ca8-a4f5-4d8d-a5e1-35dfc1c7c8a8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b83b3dd-f1a6-4ff2-888d-0d9e1280ba1a"/>
  </ds:schemaRefs>
</ds:datastoreItem>
</file>

<file path=customXml/itemProps2.xml><?xml version="1.0" encoding="utf-8"?>
<ds:datastoreItem xmlns:ds="http://schemas.openxmlformats.org/officeDocument/2006/customXml" ds:itemID="{69060146-7700-4F6C-986B-89E3839BD4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DE30A4-BBDF-4852-89CF-2DCA3E796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83b3dd-f1a6-4ff2-888d-0d9e1280ba1a"/>
    <ds:schemaRef ds:uri="9faa3ca8-a4f5-4d8d-a5e1-35dfc1c7c8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{D89CDC50-C1D8-4D3C-AAFF-606BD1DE908D}tf78438558_win32</Template>
  <TotalTime>1378</TotalTime>
  <Words>735</Words>
  <Application>Microsoft Office PowerPoint</Application>
  <PresentationFormat>Widescreen</PresentationFormat>
  <Paragraphs>165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Aharoni</vt:lpstr>
      <vt:lpstr>Arial</vt:lpstr>
      <vt:lpstr>Arial Black</vt:lpstr>
      <vt:lpstr>Arial Nova Cond Light</vt:lpstr>
      <vt:lpstr>Calibri</vt:lpstr>
      <vt:lpstr>Delius</vt:lpstr>
      <vt:lpstr>Nunito</vt:lpstr>
      <vt:lpstr>Sabon Next LT</vt:lpstr>
      <vt:lpstr>Tahoma</vt:lpstr>
      <vt:lpstr>Tw Cen MT</vt:lpstr>
      <vt:lpstr>Office Theme</vt:lpstr>
      <vt:lpstr>Teacher Binder by Slidesgo</vt:lpstr>
      <vt:lpstr>pengenalan </vt:lpstr>
      <vt:lpstr>halal</vt:lpstr>
      <vt:lpstr>PowerPoint Presentation</vt:lpstr>
      <vt:lpstr>haram</vt:lpstr>
      <vt:lpstr>PowerPoint Presentation</vt:lpstr>
      <vt:lpstr>ISTIHALAH</vt:lpstr>
      <vt:lpstr>PowerPoint Presentation</vt:lpstr>
      <vt:lpstr>SUMBER BAHAN MAKANAN</vt:lpstr>
      <vt:lpstr>SUMBER BAHAN MAKANAN</vt:lpstr>
      <vt:lpstr>SUMBER BAHAN MAKANAN</vt:lpstr>
      <vt:lpstr>JENIS-JENIS NAJIS</vt:lpstr>
      <vt:lpstr>PowerPoint Presentation</vt:lpstr>
      <vt:lpstr>LOGO HALAL MALAYSIA</vt:lpstr>
      <vt:lpstr>PowerPoint Presentation</vt:lpstr>
      <vt:lpstr>AKTA PERIHAL DAGANGAN (TAKRIFAN HALAL) 2011 –SEKSYEN 28  </vt:lpstr>
      <vt:lpstr>AKTA PERIHAL DAGANGAN 2011  (PERAKUAN DAN PENANDAAN HALAL 2011 ) BAGI MAKANAN DAN BARANGAN)-SEKSYEN 29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pengenalan</dc:title>
  <dc:subject/>
  <dc:creator>Wan Hamizah Wan Yusof</dc:creator>
  <cp:lastModifiedBy>Wan Hamizah Wan Yusof</cp:lastModifiedBy>
  <cp:revision>3</cp:revision>
  <dcterms:created xsi:type="dcterms:W3CDTF">2023-12-18T14:22:45Z</dcterms:created>
  <dcterms:modified xsi:type="dcterms:W3CDTF">2023-12-19T14:12:12Z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0x0101003AE28BD2A0348D4D98C9D83C68C18935</vt:lpwstr>
  </property>
  <property fmtid="{D5CDD505-2E9C-101B-9397-08002B2CF9AE}" pid="3" name="MediaServiceImageTags">
    <vt:lpwstr/>
  </property>
</Properties>
</file>