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handoutMasterIdLst>
    <p:handoutMasterId r:id="rId14"/>
  </p:handout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78" r:id="rId10"/>
    <p:sldId id="279" r:id="rId11"/>
    <p:sldId id="280" r:id="rId12"/>
    <p:sldId id="282" r:id="rId13"/>
  </p:sldIdLst>
  <p:sldSz cx="9144000" cy="6858000" type="screen4x3"/>
  <p:notesSz cx="6784975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66"/>
    <a:srgbClr val="FFFFFF"/>
    <a:srgbClr val="4D4D4D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D771F-C0F7-4278-908B-F3C53494AC4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1C5FF-ABE7-4372-8CEF-F0BE5C7C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02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ACAFA12-B635-4168-9D86-38D2E5A20F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8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2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6936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67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1389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72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85805-6973-4A17-8F27-0219B764DA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90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0203-42BD-4A3D-9BBB-5F8D2048D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4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50DDA-AAA3-480C-9398-0FE00ACD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0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ADE50FA-5096-42FF-8BD5-6C7C1E111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6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0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1F3ADE9-2918-47F5-B8D8-E8E13B0DCD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9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656-0C48-4B05-AE35-5A551E3B27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79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4055-85F2-4F63-9641-19C221873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76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5A07-7F9E-4A3D-BA0F-F3AEC9FBCB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0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8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43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581400"/>
            <a:ext cx="73152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SIMPLE INTEREST FOR PERSONAL LOAN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LOAN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Monthly payment, MP  	= S / n</a:t>
            </a:r>
          </a:p>
          <a:p>
            <a:pPr marL="914400" lvl="2" indent="0">
              <a:buNone/>
            </a:pPr>
            <a:r>
              <a:rPr lang="en-US" dirty="0"/>
              <a:t>			= </a:t>
            </a:r>
            <a:r>
              <a:rPr lang="en-US" u="sng" dirty="0"/>
              <a:t>P + I</a:t>
            </a:r>
          </a:p>
          <a:p>
            <a:pPr marL="914400" lvl="2" indent="0">
              <a:buNone/>
            </a:pPr>
            <a:r>
              <a:rPr lang="en-US" dirty="0"/>
              <a:t>			       n</a:t>
            </a:r>
          </a:p>
          <a:p>
            <a:pPr marL="914400" lvl="2" indent="0">
              <a:buNone/>
            </a:pPr>
            <a:r>
              <a:rPr lang="en-US" dirty="0"/>
              <a:t>Where, n = t x 12 months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Installment Price, IP = CP + Interest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Where, CP = Cash Price	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319887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Compute the monthly instalment to the finance company that has lent Rm5000 to </a:t>
            </a:r>
            <a:r>
              <a:rPr lang="en-US" dirty="0" err="1"/>
              <a:t>En</a:t>
            </a:r>
            <a:r>
              <a:rPr lang="en-US" dirty="0"/>
              <a:t> LIN in order to buy a new motorcycle and the loan is to be paid within 2 years with an interest rate 8% per annum</a:t>
            </a:r>
          </a:p>
          <a:p>
            <a:pPr marL="0" indent="0">
              <a:buNone/>
            </a:pP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1909174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/>
              <a:t>A computer has a cash price Rm6000. If </a:t>
            </a:r>
            <a:r>
              <a:rPr lang="en-US" sz="2600" dirty="0" err="1"/>
              <a:t>Aini</a:t>
            </a:r>
            <a:r>
              <a:rPr lang="en-US" sz="2600" dirty="0"/>
              <a:t> intends to pay through monthly repayment, he is required to pay 10% of cash payment. The balance must be paid by monthly payments with interest rate of 8% for 2 years. Calculate :</a:t>
            </a:r>
          </a:p>
          <a:p>
            <a:pPr marL="514350" indent="-514350">
              <a:buAutoNum type="alphaLcParenR"/>
            </a:pPr>
            <a:r>
              <a:rPr lang="en-US" sz="2600" dirty="0"/>
              <a:t>Total interest charged</a:t>
            </a:r>
          </a:p>
          <a:p>
            <a:pPr marL="514350" indent="-514350">
              <a:buAutoNum type="alphaLcParenR"/>
            </a:pPr>
            <a:r>
              <a:rPr lang="en-US" sz="2600" dirty="0"/>
              <a:t>Instalment Price</a:t>
            </a:r>
          </a:p>
          <a:p>
            <a:pPr marL="514350" indent="-514350">
              <a:buAutoNum type="alphaLcParenR"/>
            </a:pPr>
            <a:r>
              <a:rPr lang="en-US" sz="2600" dirty="0"/>
              <a:t>Monthly Payment</a:t>
            </a:r>
            <a:endParaRPr lang="ms-MY" sz="2600" dirty="0"/>
          </a:p>
        </p:txBody>
      </p:sp>
    </p:spTree>
    <p:extLst>
      <p:ext uri="{BB962C8B-B14F-4D97-AF65-F5344CB8AC3E}">
        <p14:creationId xmlns:p14="http://schemas.microsoft.com/office/powerpoint/2010/main" val="2718910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1447800"/>
            <a:ext cx="2462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Definition of Interest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600" y="22098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90663" indent="-1490663"/>
            <a:r>
              <a:rPr lang="en-US" sz="2000" dirty="0"/>
              <a:t>Definition 1 : Interest is the money earned when money is invested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0600" y="30480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90663" indent="-1490663"/>
            <a:r>
              <a:rPr lang="en-US" sz="2000" dirty="0"/>
              <a:t>Definition 2 : Interest is the charge incurred when a loan or credit   is obtained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1447800"/>
            <a:ext cx="2462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Definition of Interest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600" y="2209800"/>
            <a:ext cx="7467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Simple interest is the </a:t>
            </a:r>
            <a:r>
              <a:rPr lang="en-US" sz="2000" dirty="0">
                <a:solidFill>
                  <a:srgbClr val="FF0000"/>
                </a:solidFill>
              </a:rPr>
              <a:t>interest calculated on the original principal </a:t>
            </a:r>
            <a:r>
              <a:rPr lang="en-US" sz="2000" dirty="0"/>
              <a:t>for the entire period it is borrowed or invested.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Formula: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I = simple interest</a:t>
            </a:r>
          </a:p>
          <a:p>
            <a:r>
              <a:rPr lang="en-US" sz="2000" dirty="0"/>
              <a:t>		P= principal</a:t>
            </a:r>
          </a:p>
          <a:p>
            <a:r>
              <a:rPr lang="en-US" sz="2000" dirty="0"/>
              <a:t>		r =rate of simple interest</a:t>
            </a:r>
          </a:p>
          <a:p>
            <a:r>
              <a:rPr lang="en-US" sz="2000" dirty="0"/>
              <a:t>		t= time or term in years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3352800" y="3962400"/>
            <a:ext cx="2057400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I= P r 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14478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Example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600" y="2209800"/>
            <a:ext cx="7467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Lim saves RM 5 000 for 3 years in his saving account. He is earning a simple  interest rate of 5% per annum. Find the simple interest earned by him.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Solution:</a:t>
            </a:r>
          </a:p>
          <a:p>
            <a:endParaRPr lang="en-US" sz="2000" dirty="0"/>
          </a:p>
          <a:p>
            <a:pPr marL="457200" indent="-457200"/>
            <a:endParaRPr lang="en-US" sz="2000" dirty="0"/>
          </a:p>
          <a:p>
            <a:r>
              <a:rPr lang="en-US" sz="2000" dirty="0"/>
              <a:t>	I = 5,000 x 5% x 3</a:t>
            </a:r>
          </a:p>
          <a:p>
            <a:r>
              <a:rPr lang="en-US" sz="2000" dirty="0"/>
              <a:t>	  = RM750	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352800" y="3962400"/>
            <a:ext cx="2057400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I= P r 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1447800"/>
            <a:ext cx="29212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Simple Amount Formula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600" y="2209800"/>
            <a:ext cx="7467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simple amount, S is the sum of the original principal and the interest earned.</a:t>
            </a:r>
          </a:p>
          <a:p>
            <a:endParaRPr lang="en-US" sz="2000" dirty="0"/>
          </a:p>
          <a:p>
            <a:r>
              <a:rPr lang="en-US" sz="2000" dirty="0"/>
              <a:t>S 	= Original principal + Interest earned</a:t>
            </a:r>
          </a:p>
          <a:p>
            <a:r>
              <a:rPr lang="en-US" sz="2000" dirty="0"/>
              <a:t>	=             P 	     +  P r t</a:t>
            </a:r>
          </a:p>
          <a:p>
            <a:r>
              <a:rPr lang="en-US" sz="2000" dirty="0"/>
              <a:t>	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990600" y="4038600"/>
            <a:ext cx="5181600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S= P (1+r 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" y="9144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Example 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1371600"/>
            <a:ext cx="74676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Fatihah</a:t>
            </a:r>
            <a:r>
              <a:rPr lang="en-US" sz="2000" dirty="0"/>
              <a:t> borrows RM 300 000 for 3 years at a simple interest rate of 5% per annum. How much must she </a:t>
            </a:r>
            <a:r>
              <a:rPr lang="en-US" sz="2000" dirty="0">
                <a:solidFill>
                  <a:srgbClr val="FF0000"/>
                </a:solidFill>
              </a:rPr>
              <a:t>pay back </a:t>
            </a:r>
            <a:r>
              <a:rPr lang="en-US" sz="2000" dirty="0"/>
              <a:t>at the end of the year</a:t>
            </a:r>
          </a:p>
          <a:p>
            <a:endParaRPr lang="en-US" sz="2000" dirty="0"/>
          </a:p>
          <a:p>
            <a:r>
              <a:rPr lang="en-US" sz="2000" dirty="0"/>
              <a:t>Solution:</a:t>
            </a:r>
          </a:p>
          <a:p>
            <a:r>
              <a:rPr lang="en-US" sz="2000" dirty="0"/>
              <a:t>   </a:t>
            </a:r>
          </a:p>
          <a:p>
            <a:r>
              <a:rPr lang="en-US" sz="2000" dirty="0"/>
              <a:t>		P= 300 000</a:t>
            </a:r>
          </a:p>
          <a:p>
            <a:r>
              <a:rPr lang="en-US" sz="2000" dirty="0"/>
              <a:t>		r = 5%</a:t>
            </a:r>
          </a:p>
          <a:p>
            <a:r>
              <a:rPr lang="en-US" sz="2000" dirty="0"/>
              <a:t>		t= 3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S  = 300 000 [ 1 + 0.05 ( 3) ]</a:t>
            </a:r>
          </a:p>
          <a:p>
            <a:r>
              <a:rPr lang="en-US" sz="2000" dirty="0"/>
              <a:t>		    =  RM 345 000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457200" indent="-457200"/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4343400" y="2743200"/>
            <a:ext cx="2743200" cy="1143000"/>
          </a:xfrm>
          <a:prstGeom prst="wedgeEllipseCallout">
            <a:avLst>
              <a:gd name="adj1" fmla="val -88472"/>
              <a:gd name="adj2" fmla="val 3011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List out the information from the question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676400" y="4267200"/>
            <a:ext cx="1905000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S= P (1+r t)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Example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1371600"/>
            <a:ext cx="746760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simple interest on RM 5 000 at 5% per annum for a certain investment period is RM250. Find the </a:t>
            </a:r>
            <a:r>
              <a:rPr lang="en-US" sz="2000" dirty="0">
                <a:solidFill>
                  <a:srgbClr val="FF0000"/>
                </a:solidFill>
              </a:rPr>
              <a:t>duration time (t) </a:t>
            </a:r>
            <a:r>
              <a:rPr lang="en-US" sz="2000" dirty="0"/>
              <a:t>needed for the investment.</a:t>
            </a:r>
          </a:p>
          <a:p>
            <a:endParaRPr lang="en-US" sz="2000" dirty="0"/>
          </a:p>
          <a:p>
            <a:r>
              <a:rPr lang="en-US" sz="2000" dirty="0"/>
              <a:t>Solution:</a:t>
            </a:r>
          </a:p>
          <a:p>
            <a:r>
              <a:rPr lang="en-US" sz="2000" dirty="0"/>
              <a:t> </a:t>
            </a:r>
          </a:p>
          <a:p>
            <a:r>
              <a:rPr lang="en-US" sz="2000" dirty="0"/>
              <a:t>		P= 5 000</a:t>
            </a:r>
          </a:p>
          <a:p>
            <a:r>
              <a:rPr lang="en-US" sz="2000" dirty="0"/>
              <a:t>		r = 5%</a:t>
            </a:r>
          </a:p>
          <a:p>
            <a:r>
              <a:rPr lang="en-US" sz="2000" dirty="0"/>
              <a:t>		I = 250</a:t>
            </a:r>
          </a:p>
          <a:p>
            <a:r>
              <a:rPr lang="en-US" sz="2000" dirty="0"/>
              <a:t>		t = ?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t  =         250 </a:t>
            </a:r>
          </a:p>
          <a:p>
            <a:r>
              <a:rPr lang="en-US" sz="2000" dirty="0"/>
              <a:t> 		     5 000  x  0.05</a:t>
            </a:r>
          </a:p>
          <a:p>
            <a:r>
              <a:rPr lang="en-US" sz="2000" dirty="0"/>
              <a:t>		   =  1 year</a:t>
            </a:r>
          </a:p>
          <a:p>
            <a:r>
              <a:rPr lang="en-US" sz="2000" dirty="0"/>
              <a:t>		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457200" indent="-457200"/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4343400" y="2743200"/>
            <a:ext cx="2743200" cy="1143000"/>
          </a:xfrm>
          <a:prstGeom prst="wedgeEllipseCallout">
            <a:avLst>
              <a:gd name="adj1" fmla="val -88472"/>
              <a:gd name="adj2" fmla="val 3011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List out the information from the question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676400" y="4572000"/>
            <a:ext cx="1905000" cy="762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  <a:p>
            <a:pPr algn="ctr"/>
            <a:r>
              <a:rPr lang="en-US" sz="2200" dirty="0">
                <a:solidFill>
                  <a:schemeClr val="tx1"/>
                </a:solidFill>
              </a:rPr>
              <a:t>I = P r t</a:t>
            </a:r>
          </a:p>
          <a:p>
            <a:pPr algn="ctr"/>
            <a:r>
              <a:rPr lang="en-US" sz="2200" dirty="0">
                <a:solidFill>
                  <a:schemeClr val="tx1"/>
                </a:solidFill>
              </a:rPr>
              <a:t>t= I / Pr</a:t>
            </a:r>
          </a:p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438400" y="6019800"/>
            <a:ext cx="16002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Example 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1371600"/>
            <a:ext cx="7467600" cy="10248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Syafiqah</a:t>
            </a:r>
            <a:r>
              <a:rPr lang="en-US" sz="2000" dirty="0"/>
              <a:t> borrows RM 50 000 for a period 12 months. What is the </a:t>
            </a:r>
            <a:r>
              <a:rPr lang="en-US" sz="2000" dirty="0">
                <a:solidFill>
                  <a:srgbClr val="FF0000"/>
                </a:solidFill>
              </a:rPr>
              <a:t>simple interest rate </a:t>
            </a:r>
            <a:r>
              <a:rPr lang="en-US" sz="2000" dirty="0"/>
              <a:t>charged if the amount that needs to be repaid after 6 months is RM 55 000?</a:t>
            </a:r>
          </a:p>
          <a:p>
            <a:endParaRPr lang="en-US" sz="2000" dirty="0"/>
          </a:p>
          <a:p>
            <a:r>
              <a:rPr lang="en-US" sz="2000" dirty="0"/>
              <a:t>Solution:</a:t>
            </a:r>
          </a:p>
          <a:p>
            <a:r>
              <a:rPr lang="en-US" sz="2000" dirty="0"/>
              <a:t>		P= RM 50 000</a:t>
            </a:r>
          </a:p>
          <a:p>
            <a:r>
              <a:rPr lang="en-US" sz="2000" dirty="0"/>
              <a:t>		S= RM 55 000</a:t>
            </a:r>
          </a:p>
          <a:p>
            <a:r>
              <a:rPr lang="en-US" sz="2000" dirty="0"/>
              <a:t>		r = ?</a:t>
            </a:r>
          </a:p>
          <a:p>
            <a:r>
              <a:rPr lang="en-US" sz="2000" dirty="0"/>
              <a:t>		t = 6 months</a:t>
            </a:r>
          </a:p>
          <a:p>
            <a:endParaRPr lang="en-US" sz="2000" dirty="0"/>
          </a:p>
          <a:p>
            <a:r>
              <a:rPr lang="en-US" sz="2000" dirty="0"/>
              <a:t>		S = P + </a:t>
            </a:r>
            <a:r>
              <a:rPr lang="en-US" sz="2000" dirty="0" err="1"/>
              <a:t>Prt</a:t>
            </a:r>
            <a:endParaRPr lang="en-US" sz="2000" dirty="0"/>
          </a:p>
          <a:p>
            <a:r>
              <a:rPr lang="en-US" sz="2000" dirty="0"/>
              <a:t>	55 000   = 50 000 [ 1 + </a:t>
            </a:r>
            <a:r>
              <a:rPr lang="en-US" sz="2000" dirty="0" err="1"/>
              <a:t>rt</a:t>
            </a:r>
            <a:r>
              <a:rPr lang="en-US" sz="2000" dirty="0"/>
              <a:t>  ] </a:t>
            </a:r>
          </a:p>
          <a:p>
            <a:r>
              <a:rPr lang="en-US" sz="2000" dirty="0"/>
              <a:t>      [ 1 + r(6/12)] = </a:t>
            </a:r>
            <a:r>
              <a:rPr lang="en-US" sz="2000" u="sng" dirty="0"/>
              <a:t>55 000  </a:t>
            </a:r>
            <a:r>
              <a:rPr lang="en-US" sz="2000" dirty="0"/>
              <a:t> </a:t>
            </a:r>
          </a:p>
          <a:p>
            <a:r>
              <a:rPr lang="en-US" sz="2000" dirty="0"/>
              <a:t>   	                 50 000 </a:t>
            </a:r>
          </a:p>
          <a:p>
            <a:r>
              <a:rPr lang="en-US" sz="2000" dirty="0"/>
              <a:t>      [ 1 + r(6/12)] = 0.1 x 12 </a:t>
            </a:r>
          </a:p>
          <a:p>
            <a:r>
              <a:rPr lang="en-US" sz="2000" dirty="0"/>
              <a:t>	         	          6	</a:t>
            </a:r>
          </a:p>
          <a:p>
            <a:r>
              <a:rPr lang="en-US" sz="2000" dirty="0"/>
              <a:t>		=  20 % 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		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457200" indent="-457200"/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5029200" y="2438400"/>
            <a:ext cx="2743200" cy="1143000"/>
          </a:xfrm>
          <a:prstGeom prst="wedgeEllipseCallout">
            <a:avLst>
              <a:gd name="adj1" fmla="val -92043"/>
              <a:gd name="adj2" fmla="val 71071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List out the information from the question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362200" y="6019800"/>
            <a:ext cx="91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LOAN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calculated using simple interest</a:t>
            </a:r>
          </a:p>
          <a:p>
            <a:r>
              <a:rPr lang="en-US" dirty="0"/>
              <a:t>Usually a small loan amount</a:t>
            </a:r>
          </a:p>
          <a:p>
            <a:r>
              <a:rPr lang="en-US" dirty="0"/>
              <a:t>Repaid within a short period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Interest, I = </a:t>
            </a:r>
            <a:r>
              <a:rPr lang="en-US" dirty="0" err="1"/>
              <a:t>Prt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where, 	P = loan amount</a:t>
            </a:r>
          </a:p>
          <a:p>
            <a:pPr marL="0" indent="0">
              <a:buNone/>
            </a:pPr>
            <a:r>
              <a:rPr lang="en-US" dirty="0"/>
              <a:t>			r = interest rate</a:t>
            </a:r>
          </a:p>
          <a:p>
            <a:pPr marL="0" indent="0">
              <a:buNone/>
            </a:pPr>
            <a:r>
              <a:rPr lang="en-US" dirty="0"/>
              <a:t>			t = time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89153681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643</TotalTime>
  <Words>727</Words>
  <Application>Microsoft Office PowerPoint</Application>
  <PresentationFormat>On-screen Show (4:3)</PresentationFormat>
  <Paragraphs>162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Wisp</vt:lpstr>
      <vt:lpstr>SIMPLE INTEREST FOR PERSONAL LOAN</vt:lpstr>
      <vt:lpstr>Simple Interest</vt:lpstr>
      <vt:lpstr>Simple Interest</vt:lpstr>
      <vt:lpstr>Simple Interest</vt:lpstr>
      <vt:lpstr>Simple Interest</vt:lpstr>
      <vt:lpstr>Simple Interest</vt:lpstr>
      <vt:lpstr>Simple Interest</vt:lpstr>
      <vt:lpstr>Simple Interest</vt:lpstr>
      <vt:lpstr>PERSONAL LOAN</vt:lpstr>
      <vt:lpstr>PERSONAL LOAN</vt:lpstr>
      <vt:lpstr>Example 1</vt:lpstr>
      <vt:lpstr>Example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: INTEREST</dc:title>
  <dc:creator>halida</dc:creator>
  <cp:lastModifiedBy>P340</cp:lastModifiedBy>
  <cp:revision>54</cp:revision>
  <cp:lastPrinted>2019-08-26T02:22:11Z</cp:lastPrinted>
  <dcterms:created xsi:type="dcterms:W3CDTF">2012-03-01T00:13:25Z</dcterms:created>
  <dcterms:modified xsi:type="dcterms:W3CDTF">2024-07-09T02:26:11Z</dcterms:modified>
</cp:coreProperties>
</file>