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0" r:id="rId5"/>
    <p:sldMasterId id="2147483673" r:id="rId6"/>
  </p:sldMasterIdLst>
  <p:notesMasterIdLst>
    <p:notesMasterId r:id="rId19"/>
  </p:notesMasterIdLst>
  <p:handoutMasterIdLst>
    <p:handoutMasterId r:id="rId20"/>
  </p:handoutMasterIdLst>
  <p:sldIdLst>
    <p:sldId id="269" r:id="rId7"/>
    <p:sldId id="320" r:id="rId8"/>
    <p:sldId id="285" r:id="rId9"/>
    <p:sldId id="307" r:id="rId10"/>
    <p:sldId id="326" r:id="rId11"/>
    <p:sldId id="327" r:id="rId12"/>
    <p:sldId id="306" r:id="rId13"/>
    <p:sldId id="311" r:id="rId14"/>
    <p:sldId id="299" r:id="rId15"/>
    <p:sldId id="303" r:id="rId16"/>
    <p:sldId id="304" r:id="rId17"/>
    <p:sldId id="328" r:id="rId18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  <p15:guide id="4" orient="horz" pos="3888" userDrawn="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6" orient="horz" pos="432" userDrawn="1">
          <p15:clr>
            <a:srgbClr val="A4A3A4"/>
          </p15:clr>
        </p15:guide>
        <p15:guide id="7" orient="horz" pos="3648" userDrawn="1">
          <p15:clr>
            <a:srgbClr val="A4A3A4"/>
          </p15:clr>
        </p15:guide>
        <p15:guide id="8" pos="3839" userDrawn="1">
          <p15:clr>
            <a:srgbClr val="A4A3A4"/>
          </p15:clr>
        </p15:guide>
        <p15:guide id="9" pos="767" userDrawn="1">
          <p15:clr>
            <a:srgbClr val="A4A3A4"/>
          </p15:clr>
        </p15:guide>
        <p15:guide id="10" pos="6911" userDrawn="1">
          <p15:clr>
            <a:srgbClr val="A4A3A4"/>
          </p15:clr>
        </p15:guide>
        <p15:guide id="11" pos="5711" userDrawn="1">
          <p15:clr>
            <a:srgbClr val="A4A3A4"/>
          </p15:clr>
        </p15:guide>
        <p15:guide id="12" pos="7247" userDrawn="1">
          <p15:clr>
            <a:srgbClr val="A4A3A4"/>
          </p15:clr>
        </p15:guide>
        <p15:guide id="13" pos="3695" userDrawn="1">
          <p15:clr>
            <a:srgbClr val="A4A3A4"/>
          </p15:clr>
        </p15:guide>
        <p15:guide id="14" pos="431" userDrawn="1">
          <p15:clr>
            <a:srgbClr val="A4A3A4"/>
          </p15:clr>
        </p15:guide>
        <p15:guide id="15" pos="28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14" y="114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538" y="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24138" units="1/cm"/>
          <inkml:channelProperty channel="T" name="resolution" value="1" units="1/dev"/>
        </inkml:channelProperties>
      </inkml:inkSource>
      <inkml:timestamp xml:id="ts0" timeString="2022-03-23T00:54:5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18062 12559 0,'0'-35'187,"36"35"-187,34 0 16,1 0-16,-1 0 15,1-18-15,-18 18 16,17-18-16,1 18 16,-1 0-16,-17 0 15,18 0-15,-1 0 16,1 0-16,-18 0 15,17 0-15,-17 0 16,18 0 0,-36 0-16,18 0 0,-18 0 15,1 0 1,17 0-16,-1 0 16,-34 0-16,17 0 15,-17 0-15,17 0 16,1 0-16,-1 0 15,-18 0 1,1 0-16,0 0 16,-1 0-16,1 0 15,0 0 1</inkml:trace>
  <inkml:trace contextRef="#ctx0" brushRef="#br0">21378 12118 0,'-17'0'62,"-19"-18"-30,36 1-17,-17 17 1,17-18 0,-18 18-16,18-18 15,0 1-15,-18 17 16,1-36-1,-1 19-15,1-18 16,-1-1 0,18 1-1,0 17 1,0-17 0,0 17-16,0-17 15,0 18 1,0-19-1,0 19 1,0-19 0,0 19-1,0-19 1,0 19-16,0-19 16,0 19-1,0-18-15,0 17 16,0-17-1,0 17-15,0 0 16,0 1-16,18-19 16,-1 1-1,1 18 1,-1-1 0,1 0-1,0-17-15,-1 35 16,1-35-16,0 17 15,-1 18 1,1-35-16,0 17 16,-1 18-1,19-35-15,-19 17 16,1 1 0,-1 17-16,19-18 15,-1 0-15,-17 18 16,-1-17-16,36-19 15,0 36-15,-35-17 16,35 17-16,-18-18 16,-17 18-16,-1-18 15,19 18-15,-1-17 16,0 17-16,0 0 16,1 0-1,-1 0 1,0 0-16,0 0 15,-17 0-15,88-18 32,-71 18-32,0 0 15,18 0-15,-35 0 16,35 0-16,-35 0 16,34 0-16,1 0 15,-35 0-15,0 0 16,17 0-16,18 0 15,0 0 1,-18 0-16,18 0 16,0 0-16,17 0 15,-17 0-15,36-35 16,-54 35-16,18 0 16,0 0-16,-36 0 15,19 0-15,-1 0 16,-17 0-16,17 0 15,18 0-15,0 0 16,0 0 0,-1 0-16,19 0 15,-36 0-15,1 0 16,16 0-16,-34 0 16,0 0-1,-1 0-15,19 0 0,-19 0 31,1 0-31,17 18 16,1-1-16,-19 1 16,-17-1-1,35-17-15,-17 36 16,0-36-16,-1 17 16,19 19-1,-1-19-15,-17 1 16,17 35-1,0-36 1,-35 19-16,35-19 16,-35 1-16,18 0 15,0-1-15,-1 19 16,1-36-16,-18 35 16,0-17-16,35-1 15,-17 18-15,-18 1 16,18-1-1,-1 0-15,1-17 16,-18 0-16,17 17 16,-17-18-16,36 19 15,-36-1-15,17 0 16,1-17 0,-18 17-1,18-17-15,-18 17 16,17-17-16,-17 17 31,0-17-31,0-1 16,18 1-1,-18 17-15,0-17 16,0 17 0,0-17-1,0-1-15,0 1 16,0 0-16,0-1 15,0 1-15,0 0 16,0-1-16,0 1 16,0 17-16,0-17 15,0 17 1,-18 0 0,1-17-16,17 0 15,0 17 1,-18-17-16,0-1 15,1 1-15,17-1 16,-18 19-16,0-19 16,18 1-16,-17-18 15,-1 35-15,-17 1 16,17-19 0,-17 19-1,35-19-15,-18 1 16,1-1-16,-1 19 31,0-36-31,1 17 16,-1 1-16,0-18 15,1 18-15,-1-18 16,18 17-16,-17-17 16,-19 0-16,19 0 15,-1 36-15,0-36 16,-17 17-1,17-17 1,1 0-16,-18 18 16,17-18-1,-17 0-15,17 0 16,-17 0-16,17 0 16,-17 0-16,-1 0 15,1 0-15,0 0 16,-18 0-16,0 0 15,35 0-15,-52 0 16,35 0-16,-1 0 16,-17 0-16,1 0 15,-1 0 1,35 0-16,-35 0 16,0 0-16,18 0 15,-18 0-15,18 0 16,-1 0-16,1 0 15,-18 0-15,18 0 16,-18 0-16,35 0 16,-17 0-16,-18 0 15,36 0-15,-72 17 16,54-17 0,17 0-16,-35 0 15,18 0-15,0 0 16,0 0-16,17 0 15,-17 0-15,-1 0 16,1 0-16,18 0 16,-19 0-16,1 0 15,0 0-15,-1 0 16,1 0-16,0 0 16,0 0-1,-1 0 1,1 0-1,17 0-15,1 0 16,-18 0-16,17 0 16,0 0-16,1 0 15,-1 0-15,-17 0 32,17 0-32,-17 0 15,17 0-15,0 0 16,1 0-16,-18 0 15,-1 0 1,19 0-16,-19 0 16,19 0-16,-1 0 15,0 0-15,1-17 16,-1 17-16,1 0 16,-1 0-16,0 0 15,1 0 16,-1-18-31,0 18 16,1 0-16,-1-17 16,0 17-1,1-18-15,-19 0 16,19 1 0,-1 17-1,1-18 1,-19 0-1,19 18-15,17-17 16,-18 17-16,0-18 16,18 0-16,-17-34 15,-1 52 1,0-18-16,1-17 16,17 17-16,0 0 15,-18 1-15,18-1 16,-35-17-16,35 17 15,-18-17 1,18 17-16,0 1 16,0-19-16,0 19 15,-35-19-15,35 19 16,0-1-16,0 0 16,0 1-1,0-1-15,0 1 31,0-1-15,0 0 0,0 1-1,0-1 1,0 0 0,0 1-16,0-1 15,0 0 1,0 1-1,18-1-15,-18 1 32,17 17-32,1-18 15,-18 0 1,18 18 0,-18-17 15,17 17-16,1 0 1,17-18 15,-17 0 94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24138" units="1/cm"/>
          <inkml:channelProperty channel="T" name="resolution" value="1" units="1/dev"/>
        </inkml:channelProperties>
      </inkml:inkSource>
      <inkml:timestamp xml:id="ts0" timeString="2022-03-23T00:59:0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20055 2893 0,'18'0'78,"53"0"-62,52 0-16,1 0 0,34 0 15,1 0 1,35 17-16,-18 1 16,-17 17-16,-35-17 15,-18 0-15,-1-18 16,-69 0-16,34 0 16,-17 0-16,-35 17 15,35 1-15,-36-18 16,1 0-1,0 0-15,-1 0 32,1 0-32,0 0 31,-1 0-31,1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7/23/2024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MY" smtClean="0"/>
              <a:t>1</a:t>
            </a:fld>
            <a:endParaRPr lang="en-MY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MY" smtClean="0"/>
              <a:t>10</a:t>
            </a:fld>
            <a:endParaRPr lang="en-MY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MY" smtClean="0"/>
              <a:t>11</a:t>
            </a:fld>
            <a:endParaRPr lang="en-MY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MY" smtClean="0"/>
              <a:t>2</a:t>
            </a:fld>
            <a:endParaRPr lang="en-MY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MY" smtClean="0"/>
              <a:t>3</a:t>
            </a:fld>
            <a:endParaRPr lang="en-MY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MY" smtClean="0"/>
              <a:t>4</a:t>
            </a:fld>
            <a:endParaRPr lang="en-MY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MY" smtClean="0"/>
              <a:t>5</a:t>
            </a:fld>
            <a:endParaRPr lang="en-MY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MY" smtClean="0"/>
              <a:t>6</a:t>
            </a:fld>
            <a:endParaRPr lang="en-MY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MY" smtClean="0"/>
              <a:t>7</a:t>
            </a:fld>
            <a:endParaRPr lang="en-MY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MY" smtClean="0"/>
              <a:t>8</a:t>
            </a:fld>
            <a:endParaRPr lang="en-MY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MY" smtClean="0"/>
              <a:t>9</a:t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594" y="1346947"/>
            <a:ext cx="1022033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594" y="4299697"/>
            <a:ext cx="1022033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594" y="1484779"/>
            <a:ext cx="10220330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6702" y="4068923"/>
            <a:ext cx="1080623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286" y="1432223"/>
            <a:ext cx="9964364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595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569" y="4389120"/>
            <a:ext cx="7889217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0965" indent="0" algn="ctr">
              <a:buNone/>
              <a:defRPr sz="2000"/>
            </a:lvl4pPr>
            <a:lvl5pPr marL="1828165" indent="0" algn="ctr">
              <a:buNone/>
              <a:defRPr sz="2000"/>
            </a:lvl5pPr>
            <a:lvl6pPr marL="2285365" indent="0" algn="ctr">
              <a:buNone/>
              <a:defRPr sz="2000"/>
            </a:lvl6pPr>
            <a:lvl7pPr marL="2742565" indent="0" algn="ctr">
              <a:buNone/>
              <a:defRPr sz="2000"/>
            </a:lvl7pPr>
            <a:lvl8pPr marL="3199130" indent="0" algn="ctr">
              <a:buNone/>
              <a:defRPr sz="2000"/>
            </a:lvl8pPr>
            <a:lvl9pPr marL="365633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3284890-85D2-4D7B-8EF5-15A9C1DB8F42}" type="datetimeFigureOut">
              <a:rPr lang="en-US" smtClean="0">
                <a:solidFill>
                  <a:srgbClr val="696464"/>
                </a:solidFill>
              </a:rPr>
              <a:t>7/23/2024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0235" y="4289334"/>
            <a:ext cx="1193557" cy="640080"/>
          </a:xfrm>
        </p:spPr>
        <p:txBody>
          <a:bodyPr/>
          <a:lstStyle>
            <a:lvl1pPr>
              <a:defRPr sz="2800"/>
            </a:lvl1pPr>
          </a:lstStyle>
          <a:p>
            <a:pPr defTabSz="457200"/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2F5661D-6934-4B32-B92C-470368BF1EC6}" type="datetimeFigureOut">
              <a:rPr lang="en-US" smtClean="0">
                <a:solidFill>
                  <a:srgbClr val="696464"/>
                </a:solidFill>
              </a:rPr>
              <a:t>7/23/2024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88825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564" y="1225296"/>
            <a:ext cx="9278743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210" y="5020056"/>
            <a:ext cx="9050203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1430" y="6272785"/>
            <a:ext cx="2643620" cy="365125"/>
          </a:xfrm>
        </p:spPr>
        <p:txBody>
          <a:bodyPr/>
          <a:lstStyle/>
          <a:p>
            <a:pPr defTabSz="457200"/>
            <a:fld id="{C6F822A4-8DA6-4447-9B1F-C5DB58435268}" type="datetimeFigureOut">
              <a:rPr lang="en-US" smtClean="0">
                <a:solidFill>
                  <a:srgbClr val="696464"/>
                </a:solidFill>
              </a:rPr>
              <a:t>7/23/2024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140" y="6272785"/>
            <a:ext cx="6326000" cy="365125"/>
          </a:xfrm>
        </p:spPr>
        <p:txBody>
          <a:bodyPr/>
          <a:lstStyle/>
          <a:p>
            <a:pPr defTabSz="457200"/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165" y="2325848"/>
            <a:ext cx="1080623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482" y="2506133"/>
            <a:ext cx="1187989" cy="720332"/>
          </a:xfrm>
        </p:spPr>
        <p:txBody>
          <a:bodyPr/>
          <a:lstStyle>
            <a:lvl1pPr>
              <a:defRPr sz="2800"/>
            </a:lvl1pPr>
          </a:lstStyle>
          <a:p>
            <a:pPr defTabSz="457200"/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569" y="2194560"/>
            <a:ext cx="4753642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567" y="2194560"/>
            <a:ext cx="4753642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548D31E-DCDA-41A7-9C67-C4B11B94D21D}" type="datetimeFigureOut">
              <a:rPr lang="en-US" smtClean="0">
                <a:solidFill>
                  <a:srgbClr val="696464"/>
                </a:solidFill>
              </a:rPr>
              <a:t>7/23/2024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522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569" y="2743200"/>
            <a:ext cx="4753642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2567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2567" y="2743200"/>
            <a:ext cx="4753642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B3762C0-B258-48F1-ADE6-176B4174CCDD}" type="datetimeFigureOut">
              <a:rPr lang="en-US" smtClean="0">
                <a:solidFill>
                  <a:srgbClr val="696464"/>
                </a:solidFill>
              </a:rPr>
              <a:t>7/23/2024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77919A6-33EB-49BD-A62F-1FA56B9F9712}" type="datetimeFigureOut">
              <a:rPr lang="en-US" smtClean="0">
                <a:solidFill>
                  <a:srgbClr val="696464"/>
                </a:solidFill>
              </a:rPr>
              <a:t>7/23/2024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CA4E7D1B-D673-4CF6-8672-009D42ABD2A0}" type="datetimeFigureOut">
              <a:rPr lang="en-US" smtClean="0">
                <a:solidFill>
                  <a:srgbClr val="696464"/>
                </a:solidFill>
              </a:rPr>
              <a:t>7/23/2024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685800"/>
            <a:ext cx="6709948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A16AA21-1863-4931-97CB-99D0A168701B}" type="datetimeFigureOut">
              <a:rPr lang="en-US" smtClean="0">
                <a:solidFill>
                  <a:srgbClr val="696464"/>
                </a:solidFill>
              </a:rPr>
              <a:t>7/23/2024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1578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772C379-9A7C-4C87-A116-CBE9F58B04C5}" type="datetimeFigureOut">
              <a:rPr lang="en-US" smtClean="0">
                <a:solidFill>
                  <a:srgbClr val="696464"/>
                </a:solidFill>
              </a:rPr>
              <a:t>7/23/2024</a:t>
            </a:fld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7157CC2-0FC8-4686-B024-99790E0F5162}" type="datetimeFigureOut">
              <a:rPr lang="en-US" smtClean="0">
                <a:solidFill>
                  <a:srgbClr val="696464"/>
                </a:solidFill>
              </a:rPr>
              <a:t>7/23/2024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533400"/>
            <a:ext cx="255203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522" y="533400"/>
            <a:ext cx="750374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F6764DA5-CD3D-4590-A511-FCD3BC7A793E}" type="datetimeFigureOut">
              <a:rPr lang="en-US" smtClean="0">
                <a:solidFill>
                  <a:srgbClr val="696464"/>
                </a:solidFill>
              </a:rPr>
              <a:t>7/23/2024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59" y="274638"/>
            <a:ext cx="87353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44059" y="1600202"/>
            <a:ext cx="426608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3295" y="1600202"/>
            <a:ext cx="426608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14162" y="6537327"/>
            <a:ext cx="9751060" cy="320675"/>
          </a:xfr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r>
              <a:rPr lang="en-US">
                <a:solidFill>
                  <a:srgbClr val="696464"/>
                </a:solidFill>
              </a:rPr>
              <a:t>©2012 Cengage Learning. All Rights Reserved. May not be scanned, copied or duplicated, or posted to a publicly accessible website, in whole or in part.</a:t>
            </a:r>
            <a:endParaRPr lang="en-US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766796" y="6400802"/>
            <a:ext cx="812588" cy="320675"/>
          </a:xfrm>
        </p:spPr>
        <p:txBody>
          <a:bodyPr/>
          <a:lstStyle>
            <a:lvl1pPr>
              <a:defRPr smtClean="0"/>
            </a:lvl1pPr>
          </a:lstStyle>
          <a:p>
            <a:pPr defTabSz="457200">
              <a:defRPr/>
            </a:pPr>
            <a:fld id="{EA2A46F3-011F-4514-91B5-D76CFBAC0CCE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594" y="1346947"/>
            <a:ext cx="1022033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594" y="4299697"/>
            <a:ext cx="1022033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594" y="1484779"/>
            <a:ext cx="10220330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6702" y="4068923"/>
            <a:ext cx="1080623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286" y="1432223"/>
            <a:ext cx="9964364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595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569" y="4389120"/>
            <a:ext cx="7889217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0965" indent="0" algn="ctr">
              <a:buNone/>
              <a:defRPr sz="2000"/>
            </a:lvl4pPr>
            <a:lvl5pPr marL="1828165" indent="0" algn="ctr">
              <a:buNone/>
              <a:defRPr sz="2000"/>
            </a:lvl5pPr>
            <a:lvl6pPr marL="2285365" indent="0" algn="ctr">
              <a:buNone/>
              <a:defRPr sz="2000"/>
            </a:lvl6pPr>
            <a:lvl7pPr marL="2742565" indent="0" algn="ctr">
              <a:buNone/>
              <a:defRPr sz="2000"/>
            </a:lvl7pPr>
            <a:lvl8pPr marL="3199130" indent="0" algn="ctr">
              <a:buNone/>
              <a:defRPr sz="2000"/>
            </a:lvl8pPr>
            <a:lvl9pPr marL="365633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3284890-85D2-4D7B-8EF5-15A9C1DB8F42}" type="datetimeFigureOut">
              <a:rPr lang="en-US" smtClean="0">
                <a:solidFill>
                  <a:srgbClr val="696464"/>
                </a:solidFill>
              </a:rPr>
              <a:t>7/23/2024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0235" y="4289334"/>
            <a:ext cx="1193557" cy="640080"/>
          </a:xfrm>
        </p:spPr>
        <p:txBody>
          <a:bodyPr/>
          <a:lstStyle>
            <a:lvl1pPr>
              <a:defRPr sz="2800"/>
            </a:lvl1pPr>
          </a:lstStyle>
          <a:p>
            <a:pPr defTabSz="457200"/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2F5661D-6934-4B32-B92C-470368BF1EC6}" type="datetimeFigureOut">
              <a:rPr lang="en-US" smtClean="0">
                <a:solidFill>
                  <a:srgbClr val="696464"/>
                </a:solidFill>
              </a:rPr>
              <a:t>7/23/2024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88825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564" y="1225296"/>
            <a:ext cx="9278743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210" y="5020056"/>
            <a:ext cx="9050203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1430" y="6272785"/>
            <a:ext cx="2643620" cy="365125"/>
          </a:xfrm>
        </p:spPr>
        <p:txBody>
          <a:bodyPr/>
          <a:lstStyle/>
          <a:p>
            <a:pPr defTabSz="457200"/>
            <a:fld id="{C6F822A4-8DA6-4447-9B1F-C5DB58435268}" type="datetimeFigureOut">
              <a:rPr lang="en-US" smtClean="0">
                <a:solidFill>
                  <a:srgbClr val="696464"/>
                </a:solidFill>
              </a:rPr>
              <a:t>7/23/2024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140" y="6272785"/>
            <a:ext cx="6326000" cy="365125"/>
          </a:xfrm>
        </p:spPr>
        <p:txBody>
          <a:bodyPr/>
          <a:lstStyle/>
          <a:p>
            <a:pPr defTabSz="457200"/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165" y="2325848"/>
            <a:ext cx="1080623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482" y="2506133"/>
            <a:ext cx="1187989" cy="720332"/>
          </a:xfrm>
        </p:spPr>
        <p:txBody>
          <a:bodyPr/>
          <a:lstStyle>
            <a:lvl1pPr>
              <a:defRPr sz="2800"/>
            </a:lvl1pPr>
          </a:lstStyle>
          <a:p>
            <a:pPr defTabSz="457200"/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569" y="2194560"/>
            <a:ext cx="4753642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567" y="2194560"/>
            <a:ext cx="4753642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548D31E-DCDA-41A7-9C67-C4B11B94D21D}" type="datetimeFigureOut">
              <a:rPr lang="en-US" smtClean="0">
                <a:solidFill>
                  <a:srgbClr val="696464"/>
                </a:solidFill>
              </a:rPr>
              <a:t>7/23/2024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522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569" y="2743200"/>
            <a:ext cx="4753642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2567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2567" y="2743200"/>
            <a:ext cx="4753642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B3762C0-B258-48F1-ADE6-176B4174CCDD}" type="datetimeFigureOut">
              <a:rPr lang="en-US" smtClean="0">
                <a:solidFill>
                  <a:srgbClr val="696464"/>
                </a:solidFill>
              </a:rPr>
              <a:t>7/23/2024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77919A6-33EB-49BD-A62F-1FA56B9F9712}" type="datetimeFigureOut">
              <a:rPr lang="en-US" smtClean="0">
                <a:solidFill>
                  <a:srgbClr val="696464"/>
                </a:solidFill>
              </a:rPr>
              <a:t>7/23/2024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CA4E7D1B-D673-4CF6-8672-009D42ABD2A0}" type="datetimeFigureOut">
              <a:rPr lang="en-US" smtClean="0">
                <a:solidFill>
                  <a:srgbClr val="696464"/>
                </a:solidFill>
              </a:rPr>
              <a:t>7/23/2024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685800"/>
            <a:ext cx="6709948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A16AA21-1863-4931-97CB-99D0A168701B}" type="datetimeFigureOut">
              <a:rPr lang="en-US" smtClean="0">
                <a:solidFill>
                  <a:srgbClr val="696464"/>
                </a:solidFill>
              </a:rPr>
              <a:t>7/23/2024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1578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772C379-9A7C-4C87-A116-CBE9F58B04C5}" type="datetimeFigureOut">
              <a:rPr lang="en-US" smtClean="0">
                <a:solidFill>
                  <a:srgbClr val="696464"/>
                </a:solidFill>
              </a:rPr>
              <a:t>7/23/2024</a:t>
            </a:fld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7157CC2-0FC8-4686-B024-99790E0F5162}" type="datetimeFigureOut">
              <a:rPr lang="en-US" smtClean="0">
                <a:solidFill>
                  <a:srgbClr val="696464"/>
                </a:solidFill>
              </a:rPr>
              <a:t>7/23/2024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533400"/>
            <a:ext cx="255203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522" y="533400"/>
            <a:ext cx="750374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F6764DA5-CD3D-4590-A511-FCD3BC7A793E}" type="datetimeFigureOut">
              <a:rPr lang="en-US" smtClean="0">
                <a:solidFill>
                  <a:srgbClr val="696464"/>
                </a:solidFill>
              </a:rPr>
              <a:t>7/23/2024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59" y="274638"/>
            <a:ext cx="87353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44059" y="1600202"/>
            <a:ext cx="426608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3295" y="1600202"/>
            <a:ext cx="426608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14162" y="6537327"/>
            <a:ext cx="9751060" cy="320675"/>
          </a:xfr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r>
              <a:rPr lang="en-US">
                <a:solidFill>
                  <a:srgbClr val="696464"/>
                </a:solidFill>
              </a:rPr>
              <a:t>©2012 Cengage Learning. All Rights Reserved. May not be scanned, copied or duplicated, or posted to a publicly accessible website, in whole or in part.</a:t>
            </a:r>
            <a:endParaRPr lang="en-US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766796" y="6400802"/>
            <a:ext cx="812588" cy="320675"/>
          </a:xfrm>
        </p:spPr>
        <p:txBody>
          <a:bodyPr/>
          <a:lstStyle>
            <a:lvl1pPr>
              <a:defRPr smtClean="0"/>
            </a:lvl1pPr>
          </a:lstStyle>
          <a:p>
            <a:pPr defTabSz="457200">
              <a:defRPr/>
            </a:pPr>
            <a:fld id="{EA2A46F3-011F-4514-91B5-D76CFBAC0CCE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t>7/23/2024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4520" indent="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569" y="484632"/>
            <a:ext cx="10055781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569" y="2121408"/>
            <a:ext cx="10055781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2350" y="6272785"/>
            <a:ext cx="327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defTabSz="457200"/>
            <a:fld id="{8664C608-40B1-4030-A28D-5B74BC98ADCE}" type="datetimeFigureOut">
              <a:rPr lang="en-US" smtClean="0">
                <a:solidFill>
                  <a:srgbClr val="696464"/>
                </a:solidFill>
              </a:rPr>
              <a:t>7/23/2024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853" y="6272785"/>
            <a:ext cx="632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8183" y="6272785"/>
            <a:ext cx="639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56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28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64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36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569" y="484632"/>
            <a:ext cx="10055781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569" y="2121408"/>
            <a:ext cx="10055781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2350" y="6272785"/>
            <a:ext cx="327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defTabSz="457200"/>
            <a:fld id="{8664C608-40B1-4030-A28D-5B74BC98ADCE}" type="datetimeFigureOut">
              <a:rPr lang="en-US" smtClean="0">
                <a:solidFill>
                  <a:srgbClr val="696464"/>
                </a:solidFill>
              </a:rPr>
              <a:t>7/23/2024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853" y="6272785"/>
            <a:ext cx="632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8183" y="6272785"/>
            <a:ext cx="639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56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28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64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36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erp.techtarget.com/definition/strategic-sourc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archdatamanagement.techtarget.com/definition/corporate-performance-managemen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crm.techtarget.com/definition/CR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7613" y="2555162"/>
            <a:ext cx="9753600" cy="1879848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en-MY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 Bold" pitchFamily="-105" charset="0"/>
                <a:ea typeface="MS PGothic" panose="020B0600070205080204" pitchFamily="-105" charset="-128"/>
                <a:cs typeface="Arial Narrow Bold" pitchFamily="-105" charset="0"/>
              </a:rPr>
            </a:br>
            <a:r>
              <a:rPr lang="en-MY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 Bold" pitchFamily="-105" charset="0"/>
                <a:ea typeface="MS PGothic" panose="020B0600070205080204" pitchFamily="-105" charset="-128"/>
                <a:cs typeface="Arial Narrow Bold" pitchFamily="-105" charset="0"/>
              </a:rPr>
              <a:t>S</a:t>
            </a:r>
            <a:r>
              <a:rPr lang="en-US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 Bold" pitchFamily="-105" charset="0"/>
                <a:ea typeface="MS PGothic" panose="020B0600070205080204" pitchFamily="-105" charset="-128"/>
              </a:rPr>
              <a:t>UPPLIER RELATIONSHIP MANAGEMENT</a:t>
            </a:r>
            <a:br>
              <a:rPr lang="en-US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 Bold" pitchFamily="-105" charset="0"/>
                <a:ea typeface="MS PGothic" panose="020B0600070205080204" pitchFamily="-105" charset="-128"/>
              </a:rPr>
            </a:br>
            <a:r>
              <a:rPr lang="en-US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 Bold" pitchFamily="-105" charset="0"/>
                <a:ea typeface="MS PGothic" panose="020B0600070205080204" pitchFamily="-105" charset="-128"/>
              </a:rPr>
              <a:t>(SRM)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12" y="260648"/>
            <a:ext cx="11089232" cy="5911552"/>
          </a:xfrm>
        </p:spPr>
        <p:txBody>
          <a:bodyPr>
            <a:noAutofit/>
          </a:bodyPr>
          <a:lstStyle/>
          <a:p>
            <a:pPr algn="just"/>
            <a:r>
              <a:rPr lang="en-MY" sz="2800" dirty="0">
                <a:latin typeface="Arial Rounded MT Bold" panose="020F0704030504030204" pitchFamily="34" charset="0"/>
              </a:rPr>
              <a:t>Just as the actual definition of </a:t>
            </a:r>
            <a:r>
              <a:rPr lang="en-MY" sz="2800" i="1" dirty="0">
                <a:latin typeface="Arial Rounded MT Bold" panose="020F0704030504030204" pitchFamily="34" charset="0"/>
              </a:rPr>
              <a:t>supplier relationship management</a:t>
            </a:r>
            <a:r>
              <a:rPr lang="en-MY" sz="2800" dirty="0">
                <a:latin typeface="Arial Rounded MT Bold" panose="020F0704030504030204" pitchFamily="34" charset="0"/>
              </a:rPr>
              <a:t> can vary, depending on which organization defines it, the processes of </a:t>
            </a:r>
            <a:r>
              <a:rPr lang="en-MY" sz="2800" dirty="0">
                <a:latin typeface="Arial Rounded MT Bold" panose="020F0704030504030204" pitchFamily="34" charset="0"/>
                <a:hlinkClick r:id="rId3"/>
              </a:rPr>
              <a:t>strategic sourcing</a:t>
            </a:r>
            <a:r>
              <a:rPr lang="en-MY" sz="2800" dirty="0">
                <a:latin typeface="Arial Rounded MT Bold" panose="020F0704030504030204" pitchFamily="34" charset="0"/>
              </a:rPr>
              <a:t> related to SRM can vary as well. However, these broad categories can be used to understand the following important supplier relationship management processes:</a:t>
            </a:r>
          </a:p>
          <a:p>
            <a:pPr marL="720725" indent="-360680" algn="just">
              <a:buFont typeface="Wingdings" panose="05000000000000000000" pitchFamily="2" charset="2"/>
              <a:buChar char="Ø"/>
            </a:pPr>
            <a:r>
              <a:rPr lang="en-MY" sz="2800" b="1" u="sng" dirty="0">
                <a:latin typeface="Arial Rounded MT Bold" panose="020F0704030504030204" pitchFamily="34" charset="0"/>
              </a:rPr>
              <a:t>Segmenting suppliers</a:t>
            </a:r>
            <a:r>
              <a:rPr lang="en-MY" sz="2800" dirty="0">
                <a:latin typeface="Arial Rounded MT Bold" panose="020F0704030504030204" pitchFamily="34" charset="0"/>
              </a:rPr>
              <a:t>, which categorizes suppliers based on their importance to the business;</a:t>
            </a:r>
          </a:p>
          <a:p>
            <a:pPr marL="720725" indent="-360680" algn="just">
              <a:buFont typeface="Wingdings" panose="05000000000000000000" pitchFamily="2" charset="2"/>
              <a:buChar char="Ø"/>
            </a:pPr>
            <a:r>
              <a:rPr lang="en-MY" sz="2800" b="1" u="sng" dirty="0">
                <a:latin typeface="Arial Rounded MT Bold" panose="020F0704030504030204" pitchFamily="34" charset="0"/>
              </a:rPr>
              <a:t>Developing governance </a:t>
            </a:r>
            <a:r>
              <a:rPr lang="en-MY" sz="2800" dirty="0">
                <a:latin typeface="Arial Rounded MT Bold" panose="020F0704030504030204" pitchFamily="34" charset="0"/>
              </a:rPr>
              <a:t>and </a:t>
            </a:r>
            <a:r>
              <a:rPr lang="en-MY" sz="2800" dirty="0">
                <a:latin typeface="Arial Rounded MT Bold" panose="020F0704030504030204" pitchFamily="34" charset="0"/>
                <a:hlinkClick r:id="rId4"/>
              </a:rPr>
              <a:t>performance management</a:t>
            </a:r>
            <a:r>
              <a:rPr lang="en-MY" sz="2800" dirty="0">
                <a:latin typeface="Arial Rounded MT Bold" panose="020F0704030504030204" pitchFamily="34" charset="0"/>
              </a:rPr>
              <a:t> models to align business processes and assign stakeholders according to business goals; and</a:t>
            </a:r>
          </a:p>
          <a:p>
            <a:pPr marL="720725" indent="-360680" algn="just">
              <a:buFont typeface="Wingdings" panose="05000000000000000000" pitchFamily="2" charset="2"/>
              <a:buChar char="Ø"/>
            </a:pPr>
            <a:r>
              <a:rPr lang="en-MY" sz="2800" b="1" u="sng" dirty="0">
                <a:latin typeface="Arial Rounded MT Bold" panose="020F0704030504030204" pitchFamily="34" charset="0"/>
              </a:rPr>
              <a:t>Improving relationships </a:t>
            </a:r>
            <a:r>
              <a:rPr lang="en-MY" sz="2800" dirty="0">
                <a:latin typeface="Arial Rounded MT Bold" panose="020F0704030504030204" pitchFamily="34" charset="0"/>
              </a:rPr>
              <a:t>with suppliers, which involves sharing </a:t>
            </a:r>
            <a:r>
              <a:rPr lang="en-MY" sz="2800" u="sng" dirty="0">
                <a:latin typeface="Arial Rounded MT Bold" panose="020F0704030504030204" pitchFamily="34" charset="0"/>
              </a:rPr>
              <a:t>strategic information </a:t>
            </a:r>
            <a:r>
              <a:rPr lang="en-MY" sz="2800" dirty="0">
                <a:latin typeface="Arial Rounded MT Bold" panose="020F0704030504030204" pitchFamily="34" charset="0"/>
              </a:rPr>
              <a:t>with </a:t>
            </a:r>
            <a:r>
              <a:rPr lang="en-MY" sz="2800" u="sng" dirty="0">
                <a:latin typeface="Arial Rounded MT Bold" panose="020F0704030504030204" pitchFamily="34" charset="0"/>
              </a:rPr>
              <a:t>key suppliers </a:t>
            </a:r>
            <a:r>
              <a:rPr lang="en-MY" sz="2800" dirty="0">
                <a:latin typeface="Arial Rounded MT Bold" panose="020F0704030504030204" pitchFamily="34" charset="0"/>
              </a:rPr>
              <a:t>in order to develop </a:t>
            </a:r>
            <a:r>
              <a:rPr lang="en-MY" sz="2800" u="sng" dirty="0">
                <a:latin typeface="Arial Rounded MT Bold" panose="020F0704030504030204" pitchFamily="34" charset="0"/>
              </a:rPr>
              <a:t>better products and services</a:t>
            </a:r>
            <a:r>
              <a:rPr lang="en-MY" sz="2800" dirty="0">
                <a:latin typeface="Arial Rounded MT Bold" panose="020F0704030504030204" pitchFamily="34" charset="0"/>
              </a:rPr>
              <a:t>.</a:t>
            </a:r>
          </a:p>
          <a:p>
            <a:pPr algn="just"/>
            <a:endParaRPr lang="en-MY" sz="28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6" y="548680"/>
            <a:ext cx="11089232" cy="562352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MY" sz="2800" dirty="0">
                <a:latin typeface="Arial Rounded MT Bold" panose="020F0704030504030204" pitchFamily="34" charset="0"/>
              </a:rPr>
              <a:t>The </a:t>
            </a:r>
            <a:r>
              <a:rPr lang="en-MY" sz="2800" u="sng" dirty="0">
                <a:latin typeface="Arial Rounded MT Bold" panose="020F0704030504030204" pitchFamily="34" charset="0"/>
              </a:rPr>
              <a:t>foundational step </a:t>
            </a:r>
            <a:r>
              <a:rPr lang="en-MY" sz="2800" dirty="0">
                <a:latin typeface="Arial Rounded MT Bold" panose="020F0704030504030204" pitchFamily="34" charset="0"/>
              </a:rPr>
              <a:t>of supplier relationship management is </a:t>
            </a:r>
            <a:r>
              <a:rPr lang="en-MY" sz="2800" u="sng" dirty="0">
                <a:latin typeface="Arial Rounded MT Bold" panose="020F0704030504030204" pitchFamily="34" charset="0"/>
              </a:rPr>
              <a:t>determining suppliers' contributions</a:t>
            </a:r>
            <a:r>
              <a:rPr lang="en-MY" sz="2800" dirty="0">
                <a:latin typeface="Arial Rounded MT Bold" panose="020F0704030504030204" pitchFamily="34" charset="0"/>
              </a:rPr>
              <a:t>, especially in light of their strategic importance to the success of the business. 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MY" sz="2800" dirty="0">
                <a:latin typeface="Arial Rounded MT Bold" panose="020F0704030504030204" pitchFamily="34" charset="0"/>
              </a:rPr>
              <a:t>Different suppliers have different influence on organizational profitability. 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MY" sz="2800" dirty="0">
                <a:latin typeface="Arial Rounded MT Bold" panose="020F0704030504030204" pitchFamily="34" charset="0"/>
              </a:rPr>
              <a:t>As a hypothetical example, </a:t>
            </a:r>
            <a:r>
              <a:rPr lang="en-MY" sz="2800" u="sng" dirty="0">
                <a:latin typeface="Arial Rounded MT Bold" panose="020F0704030504030204" pitchFamily="34" charset="0"/>
              </a:rPr>
              <a:t>ABC Smartphone</a:t>
            </a:r>
            <a:r>
              <a:rPr lang="en-MY" sz="2800" dirty="0">
                <a:latin typeface="Arial Rounded MT Bold" panose="020F0704030504030204" pitchFamily="34" charset="0"/>
              </a:rPr>
              <a:t> Company's </a:t>
            </a:r>
            <a:r>
              <a:rPr lang="en-MY" sz="2800" u="sng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0"/>
              </a:rPr>
              <a:t>stationary supplier has little influence </a:t>
            </a:r>
            <a:r>
              <a:rPr lang="en-MY" sz="2800" dirty="0">
                <a:latin typeface="Arial Rounded MT Bold" panose="020F0704030504030204" pitchFamily="34" charset="0"/>
              </a:rPr>
              <a:t>on the outcome of its profitability, but its </a:t>
            </a:r>
            <a:r>
              <a:rPr lang="en-MY" sz="2800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main electronics supplier has a huge impact</a:t>
            </a:r>
            <a:r>
              <a:rPr lang="en-MY" sz="2800" dirty="0">
                <a:latin typeface="Arial Rounded MT Bold" panose="020F0704030504030204" pitchFamily="34" charset="0"/>
              </a:rPr>
              <a:t>. Any risk to the electronics maker's operations is a major risk to ABC Smartphones. 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MY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This makes </a:t>
            </a:r>
            <a:r>
              <a:rPr lang="en-MY" sz="2800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THE ELECTRONICS </a:t>
            </a:r>
            <a:r>
              <a:rPr lang="en-MY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maker </a:t>
            </a:r>
            <a:r>
              <a:rPr lang="en-MY" sz="2800" b="1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 KEY STRATEGIC PARTNER.</a:t>
            </a:r>
          </a:p>
          <a:p>
            <a:pPr algn="just">
              <a:lnSpc>
                <a:spcPct val="100000"/>
              </a:lnSpc>
              <a:spcAft>
                <a:spcPts val="400"/>
              </a:spcAft>
            </a:pPr>
            <a:endParaRPr lang="en-MY" sz="28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4CE5B-9E95-412C-873E-4A657BC35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PARTNERSHIP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26FD5-A781-413F-B92A-C409CFF9E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n-US" sz="3200" dirty="0"/>
              <a:t>A supply chain partnership is when two (or more) brands team up from different parts of a supply chain. Being part of a supply chain essentially allows one brand to outsource the manufacturing of a product to a supplier, saving them time, money and resources.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63500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Define supplier relationship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Discuss the key factors for developing successful 		         partnerships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Define supplier development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Identify the importance of supplier relationship.</a:t>
            </a:r>
            <a:endParaRPr lang="en-MY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965B2B7-44F9-443A-9BFE-1C89B8820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88" y="1988840"/>
            <a:ext cx="11161240" cy="4343400"/>
          </a:xfrm>
        </p:spPr>
        <p:txBody>
          <a:bodyPr>
            <a:noAutofit/>
          </a:bodyPr>
          <a:lstStyle/>
          <a:p>
            <a:pPr algn="ctr"/>
            <a:r>
              <a:rPr lang="en-MY" sz="3600" dirty="0">
                <a:latin typeface="Arial Rounded MT Bold" panose="020F0704030504030204" pitchFamily="34" charset="0"/>
              </a:rPr>
              <a:t>The definition of </a:t>
            </a:r>
            <a:r>
              <a:rPr lang="en-MY" sz="3600" i="1" dirty="0">
                <a:latin typeface="Arial Rounded MT Bold" panose="020F0704030504030204" pitchFamily="34" charset="0"/>
              </a:rPr>
              <a:t>supplier relationship management</a:t>
            </a:r>
            <a:r>
              <a:rPr lang="en-MY" sz="3600" dirty="0">
                <a:latin typeface="Arial Rounded MT Bold" panose="020F0704030504030204" pitchFamily="34" charset="0"/>
              </a:rPr>
              <a:t> :</a:t>
            </a:r>
          </a:p>
          <a:p>
            <a:pPr marL="45720" indent="0" algn="ctr">
              <a:buNone/>
            </a:pPr>
            <a:r>
              <a:rPr lang="en-MY" sz="3600" dirty="0">
                <a:latin typeface="Arial Rounded MT Bold" panose="020F0704030504030204" pitchFamily="34" charset="0"/>
              </a:rPr>
              <a:t>“ The systematic management of supplier relationships to optimize the value delivered through the relationship over their life cycle”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09836" y="332656"/>
            <a:ext cx="10729192" cy="79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  <a:latin typeface="Arial Narrow Bold" pitchFamily="-105" charset="0"/>
                <a:ea typeface="MS PGothic" panose="020B0600070205080204" pitchFamily="-105" charset="-128"/>
                <a:cs typeface="Times New Roman" panose="02020603050405020304" pitchFamily="18" charset="0"/>
              </a:rPr>
              <a:t>DEFINE SUPPLIER RELATIONSHIP MANAGEMENT</a:t>
            </a:r>
            <a:endParaRPr lang="en-US" altLang="en-US" sz="3600" dirty="0">
              <a:latin typeface="Arial Narrow Bold" pitchFamily="-105" charset="0"/>
              <a:ea typeface="MS PGothic" panose="020B0600070205080204" pitchFamily="-105" charset="-128"/>
              <a:cs typeface="Arial Narrow Bold" pitchFamily="-105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026" name="Picture 2" descr="Supplier Relationship Management - Process &amp; Tools in Supply Chain 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1828800"/>
            <a:ext cx="7721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502320" y="3905280"/>
              <a:ext cx="2362680" cy="711360"/>
            </p14:xfrm>
          </p:contentPart>
        </mc:Choice>
        <mc:Fallback xmlns="">
          <p:pic>
            <p:nvPicPr>
              <p:cNvPr id="3" name="Ink 2"/>
            </p:nvPicPr>
            <p:blipFill>
              <a:blip r:embed="rId5"/>
            </p:blipFill>
            <p:spPr>
              <a:xfrm>
                <a:off x="6502320" y="3905280"/>
                <a:ext cx="2362680" cy="71136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034" y="570043"/>
            <a:ext cx="10055781" cy="1608925"/>
          </a:xfrm>
        </p:spPr>
        <p:txBody>
          <a:bodyPr>
            <a:normAutofit fontScale="90000"/>
          </a:bodyPr>
          <a:lstStyle/>
          <a:p>
            <a:r>
              <a:rPr lang="en-US" cap="none" dirty="0"/>
              <a:t>Organizations become more involved with their suppliers and customers.</a:t>
            </a:r>
            <a:br>
              <a:rPr lang="en-US" cap="none" dirty="0"/>
            </a:br>
            <a:endParaRPr lang="en-MY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3130" y="3969791"/>
            <a:ext cx="2856756" cy="1599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895" y="3917417"/>
            <a:ext cx="2685351" cy="1704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002" y="3788863"/>
            <a:ext cx="2333017" cy="1961639"/>
          </a:xfrm>
          <a:prstGeom prst="rect">
            <a:avLst/>
          </a:prstGeom>
        </p:spPr>
      </p:pic>
      <p:sp>
        <p:nvSpPr>
          <p:cNvPr id="9" name="Striped Right Arrow 8"/>
          <p:cNvSpPr/>
          <p:nvPr/>
        </p:nvSpPr>
        <p:spPr>
          <a:xfrm>
            <a:off x="7264856" y="4498819"/>
            <a:ext cx="739581" cy="541726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MY" sz="1800">
              <a:solidFill>
                <a:prstClr val="white"/>
              </a:solidFill>
              <a:latin typeface="Rockwell" panose="02060603020205020403"/>
            </a:endParaRPr>
          </a:p>
        </p:txBody>
      </p:sp>
      <p:sp>
        <p:nvSpPr>
          <p:cNvPr id="10" name="Striped Right Arrow 9"/>
          <p:cNvSpPr/>
          <p:nvPr/>
        </p:nvSpPr>
        <p:spPr>
          <a:xfrm rot="10800000">
            <a:off x="3745760" y="4498819"/>
            <a:ext cx="739581" cy="541726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MY" sz="1800">
              <a:solidFill>
                <a:prstClr val="white"/>
              </a:solidFill>
              <a:latin typeface="Rockwell" panose="02060603020205020403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9784" y="1774850"/>
            <a:ext cx="2142567" cy="21425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7219800" y="1041480"/>
              <a:ext cx="680040" cy="51120"/>
            </p14:xfrm>
          </p:contentPart>
        </mc:Choice>
        <mc:Fallback xmlns="">
          <p:pic>
            <p:nvPicPr>
              <p:cNvPr id="3" name="Ink 2"/>
            </p:nvPicPr>
            <p:blipFill>
              <a:blip r:embed="rId8"/>
            </p:blipFill>
            <p:spPr>
              <a:xfrm>
                <a:off x="7219800" y="1041480"/>
                <a:ext cx="680040" cy="5112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15139" y="294505"/>
            <a:ext cx="8413675" cy="114270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 Bold" pitchFamily="-105" charset="0"/>
                <a:ea typeface="MS PGothic" panose="020B0600070205080204" pitchFamily="-105" charset="-128"/>
              </a:rPr>
              <a:t>***What is a Supply Chain? </a:t>
            </a:r>
            <a:r>
              <a:rPr lang="en-US" sz="1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 Bold" pitchFamily="-105" charset="0"/>
                <a:ea typeface="MS PGothic" panose="020B0600070205080204" pitchFamily="-105" charset="-128"/>
              </a:rPr>
              <a:t>(continued)</a:t>
            </a:r>
            <a:br>
              <a:rPr lang="en-US" sz="1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 Bold" pitchFamily="-105" charset="0"/>
                <a:ea typeface="MS PGothic" panose="020B0600070205080204" pitchFamily="-105" charset="-128"/>
              </a:rPr>
            </a:br>
            <a:r>
              <a:rPr lang="en-US" sz="1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 Bold" pitchFamily="-105" charset="0"/>
                <a:ea typeface="MS PGothic" panose="020B0600070205080204" pitchFamily="-105" charset="-128"/>
              </a:rPr>
              <a:t>IN OTHER WAY, WE STUDY THE DIAGRAM OF THE SUPPLY CHAIN FLOW</a:t>
            </a:r>
          </a:p>
        </p:txBody>
      </p:sp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1pPr>
            <a:lvl2pPr marL="742950" indent="-285750">
              <a:spcBef>
                <a:spcPct val="20000"/>
              </a:spcBef>
              <a:buClr>
                <a:srgbClr val="BB7A05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2pPr>
            <a:lvl3pPr marL="1142365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3pPr>
            <a:lvl4pPr marL="159956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4pPr>
            <a:lvl5pPr marL="2056765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5pPr>
            <a:lvl6pPr marL="251396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6pPr>
            <a:lvl7pPr marL="297116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7pPr>
            <a:lvl8pPr marL="342773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8pPr>
            <a:lvl9pPr marL="388493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fld id="{396455F1-5E5F-48E1-BD59-B8FFFD83540C}" type="slidenum">
              <a:rPr lang="en-US" altLang="en-US" sz="1400">
                <a:solidFill>
                  <a:srgbClr val="404040"/>
                </a:solidFill>
              </a:rPr>
              <a:t>6</a:t>
            </a:fld>
            <a:endParaRPr lang="en-US" altLang="en-US" sz="1400">
              <a:solidFill>
                <a:srgbClr val="404040"/>
              </a:solidFill>
            </a:endParaRPr>
          </a:p>
        </p:txBody>
      </p:sp>
      <p:pic>
        <p:nvPicPr>
          <p:cNvPr id="194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289" y="1643528"/>
            <a:ext cx="8125883" cy="483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13"/>
          <p:cNvSpPr>
            <a:spLocks noChangeArrowheads="1"/>
          </p:cNvSpPr>
          <p:nvPr/>
        </p:nvSpPr>
        <p:spPr bwMode="auto">
          <a:xfrm>
            <a:off x="3788376" y="1814934"/>
            <a:ext cx="4380359" cy="379313"/>
          </a:xfrm>
          <a:prstGeom prst="rightArrow">
            <a:avLst>
              <a:gd name="adj1" fmla="val 60787"/>
              <a:gd name="adj2" fmla="val 34478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1pPr>
            <a:lvl2pPr marL="742950" indent="-285750">
              <a:spcBef>
                <a:spcPct val="20000"/>
              </a:spcBef>
              <a:buClr>
                <a:srgbClr val="BB7A05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endParaRPr lang="ms-MY" altLang="en-US" sz="1800">
              <a:solidFill>
                <a:prstClr val="black"/>
              </a:solidFill>
            </a:endParaRPr>
          </a:p>
        </p:txBody>
      </p:sp>
      <p:sp>
        <p:nvSpPr>
          <p:cNvPr id="19462" name="AutoShape 14"/>
          <p:cNvSpPr>
            <a:spLocks noChangeArrowheads="1"/>
          </p:cNvSpPr>
          <p:nvPr/>
        </p:nvSpPr>
        <p:spPr bwMode="auto">
          <a:xfrm rot="10800000">
            <a:off x="3712196" y="2373588"/>
            <a:ext cx="4380359" cy="379313"/>
          </a:xfrm>
          <a:prstGeom prst="rightArrow">
            <a:avLst>
              <a:gd name="adj1" fmla="val 60787"/>
              <a:gd name="adj2" fmla="val 344787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1pPr>
            <a:lvl2pPr marL="742950" indent="-285750">
              <a:spcBef>
                <a:spcPct val="20000"/>
              </a:spcBef>
              <a:buClr>
                <a:srgbClr val="BB7A05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endParaRPr lang="ms-MY" altLang="en-US" sz="1800">
              <a:solidFill>
                <a:prstClr val="black"/>
              </a:solidFill>
            </a:endParaRPr>
          </a:p>
        </p:txBody>
      </p:sp>
      <p:sp>
        <p:nvSpPr>
          <p:cNvPr id="19463" name="AutoShape 15"/>
          <p:cNvSpPr>
            <a:spLocks noChangeArrowheads="1"/>
          </p:cNvSpPr>
          <p:nvPr/>
        </p:nvSpPr>
        <p:spPr bwMode="auto">
          <a:xfrm>
            <a:off x="3032922" y="6081024"/>
            <a:ext cx="5732557" cy="485648"/>
          </a:xfrm>
          <a:prstGeom prst="leftRightArrow">
            <a:avLst>
              <a:gd name="adj1" fmla="val 50000"/>
              <a:gd name="adj2" fmla="val 2360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1pPr>
            <a:lvl2pPr marL="742950" indent="-285750">
              <a:spcBef>
                <a:spcPct val="20000"/>
              </a:spcBef>
              <a:buClr>
                <a:srgbClr val="BB7A05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05" charset="-128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endParaRPr lang="ms-MY" altLang="en-US" sz="180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6361" y="2682296"/>
            <a:ext cx="1589104" cy="2769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MY" sz="1200" dirty="0">
                <a:solidFill>
                  <a:prstClr val="black"/>
                </a:solidFill>
                <a:latin typeface="Rockwell" panose="02060603020205020403"/>
              </a:rPr>
              <a:t>1</a:t>
            </a:r>
            <a:r>
              <a:rPr lang="en-MY" sz="1200" baseline="30000" dirty="0">
                <a:solidFill>
                  <a:prstClr val="black"/>
                </a:solidFill>
                <a:latin typeface="Rockwell" panose="02060603020205020403"/>
              </a:rPr>
              <a:t>ST</a:t>
            </a:r>
            <a:r>
              <a:rPr lang="en-MY" sz="1200" dirty="0">
                <a:solidFill>
                  <a:prstClr val="black"/>
                </a:solidFill>
                <a:latin typeface="Rockwell" panose="02060603020205020403"/>
              </a:rPr>
              <a:t> TIER SUPPLIER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52531" y="2337511"/>
            <a:ext cx="1589104" cy="2769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MY" sz="1200" dirty="0">
                <a:solidFill>
                  <a:prstClr val="black"/>
                </a:solidFill>
                <a:latin typeface="Rockwell" panose="02060603020205020403"/>
              </a:rPr>
              <a:t>2</a:t>
            </a:r>
            <a:r>
              <a:rPr lang="en-MY" sz="1200" baseline="30000" dirty="0">
                <a:solidFill>
                  <a:prstClr val="black"/>
                </a:solidFill>
                <a:latin typeface="Rockwell" panose="02060603020205020403"/>
              </a:rPr>
              <a:t>nd</a:t>
            </a:r>
            <a:r>
              <a:rPr lang="en-MY" sz="1200" dirty="0">
                <a:solidFill>
                  <a:prstClr val="black"/>
                </a:solidFill>
                <a:latin typeface="Rockwell" panose="02060603020205020403"/>
              </a:rPr>
              <a:t> TIER SUPPLIER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5954" y="2820759"/>
            <a:ext cx="1589104" cy="2769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MY" sz="1200" dirty="0">
                <a:solidFill>
                  <a:prstClr val="black"/>
                </a:solidFill>
                <a:latin typeface="Rockwell" panose="02060603020205020403"/>
              </a:rPr>
              <a:t>or AGENT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20119" y="1759206"/>
            <a:ext cx="1589104" cy="12000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MY" sz="1200" dirty="0">
                <a:solidFill>
                  <a:prstClr val="black"/>
                </a:solidFill>
                <a:latin typeface="Rockwell" panose="02060603020205020403"/>
              </a:rPr>
              <a:t>For example: Giant retailer, TESCO, </a:t>
            </a:r>
            <a:r>
              <a:rPr lang="en-MY" sz="1200" dirty="0" err="1">
                <a:solidFill>
                  <a:prstClr val="black"/>
                </a:solidFill>
                <a:latin typeface="Rockwell" panose="02060603020205020403"/>
              </a:rPr>
              <a:t>Maidin</a:t>
            </a:r>
            <a:r>
              <a:rPr lang="en-MY" sz="1200" dirty="0">
                <a:solidFill>
                  <a:prstClr val="black"/>
                </a:solidFill>
                <a:latin typeface="Rockwell" panose="02060603020205020403"/>
              </a:rPr>
              <a:t> Mall, Tunas </a:t>
            </a:r>
            <a:r>
              <a:rPr lang="en-MY" sz="1200" dirty="0" err="1">
                <a:solidFill>
                  <a:prstClr val="black"/>
                </a:solidFill>
                <a:latin typeface="Rockwell" panose="02060603020205020403"/>
              </a:rPr>
              <a:t>Manja</a:t>
            </a:r>
            <a:r>
              <a:rPr lang="en-MY" sz="1200" dirty="0">
                <a:solidFill>
                  <a:prstClr val="black"/>
                </a:solidFill>
                <a:latin typeface="Rockwell" panose="02060603020205020403"/>
              </a:rPr>
              <a:t>, </a:t>
            </a:r>
            <a:r>
              <a:rPr lang="en-MY" sz="1200" dirty="0" err="1">
                <a:solidFill>
                  <a:prstClr val="black"/>
                </a:solidFill>
                <a:latin typeface="Rockwell" panose="02060603020205020403"/>
              </a:rPr>
              <a:t>Sabasun</a:t>
            </a:r>
            <a:r>
              <a:rPr lang="en-MY" sz="1200" dirty="0">
                <a:solidFill>
                  <a:prstClr val="black"/>
                </a:solidFill>
                <a:latin typeface="Rockwell" panose="02060603020205020403"/>
              </a:rPr>
              <a:t>, </a:t>
            </a:r>
            <a:r>
              <a:rPr lang="en-MY" sz="1200" dirty="0" err="1">
                <a:solidFill>
                  <a:prstClr val="black"/>
                </a:solidFill>
                <a:latin typeface="Rockwell" panose="02060603020205020403"/>
              </a:rPr>
              <a:t>Heng</a:t>
            </a:r>
            <a:r>
              <a:rPr lang="en-MY" sz="1200" dirty="0">
                <a:solidFill>
                  <a:prstClr val="black"/>
                </a:solidFill>
                <a:latin typeface="Rockwell" panose="02060603020205020403"/>
              </a:rPr>
              <a:t> </a:t>
            </a:r>
            <a:r>
              <a:rPr lang="en-MY" sz="1200" dirty="0" err="1">
                <a:solidFill>
                  <a:prstClr val="black"/>
                </a:solidFill>
                <a:latin typeface="Rockwell" panose="02060603020205020403"/>
              </a:rPr>
              <a:t>Huat</a:t>
            </a:r>
            <a:r>
              <a:rPr lang="en-MY" sz="1200" dirty="0">
                <a:solidFill>
                  <a:prstClr val="black"/>
                </a:solidFill>
                <a:latin typeface="Rockwell" panose="02060603020205020403"/>
              </a:rPr>
              <a:t> Electric Shop </a:t>
            </a:r>
            <a:r>
              <a:rPr lang="en-MY" sz="1200" dirty="0" err="1">
                <a:solidFill>
                  <a:prstClr val="black"/>
                </a:solidFill>
                <a:latin typeface="Rockwell" panose="02060603020205020403"/>
              </a:rPr>
              <a:t>etc</a:t>
            </a:r>
            <a:endParaRPr lang="en-MY" sz="1200" dirty="0">
              <a:solidFill>
                <a:prstClr val="black"/>
              </a:solidFill>
              <a:latin typeface="Rockwell" panose="0206060302020502040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4003" y="5177585"/>
            <a:ext cx="1589104" cy="2769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MY" sz="1200" dirty="0">
                <a:solidFill>
                  <a:prstClr val="black"/>
                </a:solidFill>
                <a:latin typeface="Rockwell" panose="02060603020205020403"/>
              </a:rPr>
              <a:t>Logistic element</a:t>
            </a:r>
          </a:p>
        </p:txBody>
      </p:sp>
      <p:cxnSp>
        <p:nvCxnSpPr>
          <p:cNvPr id="4" name="Curved Connector 3"/>
          <p:cNvCxnSpPr/>
          <p:nvPr/>
        </p:nvCxnSpPr>
        <p:spPr>
          <a:xfrm rot="16200000" flipV="1">
            <a:off x="4882123" y="5063486"/>
            <a:ext cx="265906" cy="23921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/>
          <p:nvPr/>
        </p:nvCxnSpPr>
        <p:spPr>
          <a:xfrm rot="5400000" flipH="1" flipV="1">
            <a:off x="6735105" y="5053970"/>
            <a:ext cx="300080" cy="22407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>
            <a:off x="6822426" y="5355126"/>
            <a:ext cx="1584446" cy="16724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0800000" flipV="1">
            <a:off x="3441637" y="5355125"/>
            <a:ext cx="1693050" cy="16724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2185" y="4059074"/>
            <a:ext cx="1589104" cy="8307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MY" sz="1200" dirty="0">
                <a:solidFill>
                  <a:prstClr val="black"/>
                </a:solidFill>
                <a:latin typeface="Rockwell" panose="02060603020205020403"/>
              </a:rPr>
              <a:t>Operation element at operation in each level of industry players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201289" y="3514741"/>
            <a:ext cx="319063" cy="894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201289" y="4204329"/>
            <a:ext cx="330973" cy="270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195335" y="4474464"/>
            <a:ext cx="325017" cy="32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" idx="3"/>
          </p:cNvCxnSpPr>
          <p:nvPr/>
        </p:nvCxnSpPr>
        <p:spPr>
          <a:xfrm>
            <a:off x="2201289" y="4474465"/>
            <a:ext cx="319063" cy="980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76375" y="4089416"/>
            <a:ext cx="1589104" cy="8307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MY" sz="1200" dirty="0">
                <a:solidFill>
                  <a:prstClr val="black"/>
                </a:solidFill>
                <a:latin typeface="Rockwell" panose="02060603020205020403"/>
              </a:rPr>
              <a:t>Operation element at operation in each level of industry players</a:t>
            </a:r>
          </a:p>
        </p:txBody>
      </p:sp>
      <p:cxnSp>
        <p:nvCxnSpPr>
          <p:cNvPr id="30" name="Straight Arrow Connector 29"/>
          <p:cNvCxnSpPr>
            <a:stCxn id="35" idx="0"/>
          </p:cNvCxnSpPr>
          <p:nvPr/>
        </p:nvCxnSpPr>
        <p:spPr>
          <a:xfrm flipV="1">
            <a:off x="7970927" y="3871130"/>
            <a:ext cx="0" cy="218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8406872" y="3443951"/>
            <a:ext cx="700573" cy="615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8765480" y="4212561"/>
            <a:ext cx="367595" cy="15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757158" y="4759644"/>
            <a:ext cx="357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5" idx="2"/>
          </p:cNvCxnSpPr>
          <p:nvPr/>
        </p:nvCxnSpPr>
        <p:spPr>
          <a:xfrm>
            <a:off x="7970927" y="4920197"/>
            <a:ext cx="0" cy="245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525058" y="4964488"/>
            <a:ext cx="676366" cy="546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92" y="1844824"/>
            <a:ext cx="11161240" cy="4343400"/>
          </a:xfrm>
        </p:spPr>
        <p:txBody>
          <a:bodyPr>
            <a:noAutofit/>
          </a:bodyPr>
          <a:lstStyle/>
          <a:p>
            <a:pPr algn="just"/>
            <a:r>
              <a:rPr lang="en-MY" sz="3200" dirty="0">
                <a:latin typeface="Arial Rounded MT Bold" panose="020F0704030504030204" pitchFamily="34" charset="0"/>
              </a:rPr>
              <a:t>The definition of </a:t>
            </a:r>
            <a:r>
              <a:rPr lang="en-MY" sz="3200" i="1" dirty="0">
                <a:latin typeface="Arial Rounded MT Bold" panose="020F0704030504030204" pitchFamily="34" charset="0"/>
              </a:rPr>
              <a:t>supplier relationship management</a:t>
            </a:r>
            <a:r>
              <a:rPr lang="en-MY" sz="3200" dirty="0">
                <a:latin typeface="Arial Rounded MT Bold" panose="020F0704030504030204" pitchFamily="34" charset="0"/>
              </a:rPr>
              <a:t> can vary from organization to organization. </a:t>
            </a:r>
          </a:p>
          <a:p>
            <a:pPr algn="just"/>
            <a:r>
              <a:rPr lang="en-MY" sz="3200" dirty="0">
                <a:latin typeface="Arial Rounded MT Bold" panose="020F0704030504030204" pitchFamily="34" charset="0"/>
              </a:rPr>
              <a:t>However, the typical goal of SRM is to streamline and improve processes between a buyer and its suppliers -- the organizations that supply the goods and services -- just as customer relationship management (</a:t>
            </a:r>
            <a:r>
              <a:rPr lang="en-MY" sz="3200" dirty="0">
                <a:latin typeface="Arial Rounded MT Bold" panose="020F0704030504030204" pitchFamily="34" charset="0"/>
                <a:hlinkClick r:id="rId3"/>
              </a:rPr>
              <a:t>CRM</a:t>
            </a:r>
            <a:r>
              <a:rPr lang="en-MY" sz="3200" dirty="0">
                <a:latin typeface="Arial Rounded MT Bold" panose="020F0704030504030204" pitchFamily="34" charset="0"/>
              </a:rPr>
              <a:t>) is intended to streamline and improve the processes between an enterprise and its customers.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09836" y="332656"/>
            <a:ext cx="10729192" cy="79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  <a:latin typeface="Arial Narrow Bold" pitchFamily="-105" charset="0"/>
                <a:ea typeface="MS PGothic" panose="020B0600070205080204" pitchFamily="-105" charset="-128"/>
                <a:cs typeface="Times New Roman" panose="02020603050405020304" pitchFamily="18" charset="0"/>
              </a:rPr>
              <a:t>DEFINE SUPPLIER RELATIONSHIP MANAGEMENT</a:t>
            </a:r>
            <a:endParaRPr lang="en-US" altLang="en-US" sz="3600" dirty="0">
              <a:latin typeface="Arial Narrow Bold" pitchFamily="-105" charset="0"/>
              <a:ea typeface="MS PGothic" panose="020B0600070205080204" pitchFamily="-105" charset="-128"/>
              <a:cs typeface="Arial Narrow Bold" pitchFamily="-105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252" y="1844824"/>
            <a:ext cx="11161240" cy="4343400"/>
          </a:xfrm>
        </p:spPr>
        <p:txBody>
          <a:bodyPr>
            <a:noAutofit/>
          </a:bodyPr>
          <a:lstStyle/>
          <a:p>
            <a:pPr algn="just"/>
            <a:r>
              <a:rPr lang="en-MY" sz="3200" dirty="0">
                <a:latin typeface="Arial Rounded MT Bold" panose="020F0704030504030204" pitchFamily="34" charset="0"/>
              </a:rPr>
              <a:t>Underlying SRM is the focus on developing a mutually beneficially relationship with suppliers, especially those deemed as most strategic to the brand, to promote quality, efficiency, innovation and other benefits.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09836" y="332656"/>
            <a:ext cx="10729192" cy="79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  <a:latin typeface="Arial Narrow Bold" pitchFamily="-105" charset="0"/>
                <a:ea typeface="MS PGothic" panose="020B0600070205080204" pitchFamily="-105" charset="-128"/>
                <a:cs typeface="Times New Roman" panose="02020603050405020304" pitchFamily="18" charset="0"/>
              </a:rPr>
              <a:t>DEFINE SUPPLIER RELATIONSHIP MANAGEMENT</a:t>
            </a:r>
            <a:endParaRPr lang="en-US" altLang="en-US" sz="3600" dirty="0">
              <a:latin typeface="Arial Narrow Bold" pitchFamily="-105" charset="0"/>
              <a:ea typeface="MS PGothic" panose="020B0600070205080204" pitchFamily="-105" charset="-128"/>
              <a:cs typeface="Arial Narrow Bold" pitchFamily="-105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latin typeface="Arial Rounded MT Bold" panose="020F0704030504030204" pitchFamily="34" charset="0"/>
                <a:ea typeface="MS PGothic" panose="020B0600070205080204" pitchFamily="-105" charset="-128"/>
                <a:cs typeface="Times New Roman" panose="02020603050405020304" pitchFamily="18" charset="0"/>
              </a:rPr>
              <a:t>Supplier Relationship Management</a:t>
            </a:r>
            <a:r>
              <a:rPr lang="en-US" altLang="en-US" sz="3200" dirty="0">
                <a:latin typeface="Arial Rounded MT Bold" panose="020F0704030504030204" pitchFamily="34" charset="0"/>
                <a:ea typeface="MS PGothic" panose="020B0600070205080204" pitchFamily="-105" charset="-128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Arial Rounded MT Bold" panose="020F0704030504030204" pitchFamily="34" charset="0"/>
                <a:ea typeface="MS PGothic" panose="020B0600070205080204" pitchFamily="-105" charset="-128"/>
                <a:cs typeface="Times New Roman" panose="02020603050405020304" pitchFamily="18" charset="0"/>
              </a:rPr>
              <a:t>(SRM)</a:t>
            </a:r>
            <a:r>
              <a:rPr lang="en-US" altLang="en-US" sz="3200" dirty="0">
                <a:latin typeface="Arial Rounded MT Bold" panose="020F0704030504030204" pitchFamily="34" charset="0"/>
                <a:ea typeface="MS PGothic" panose="020B0600070205080204" pitchFamily="-105" charset="-128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200" dirty="0">
                <a:latin typeface="Arial Rounded MT Bold" panose="020F0704030504030204" pitchFamily="34" charset="0"/>
                <a:ea typeface="MS PGothic" panose="020B0600070205080204" pitchFamily="-105" charset="-128"/>
                <a:cs typeface="Times New Roman" panose="02020603050405020304" pitchFamily="18" charset="0"/>
              </a:rPr>
              <a:t>	</a:t>
            </a:r>
          </a:p>
          <a:p>
            <a:pPr lvl="1">
              <a:spcBef>
                <a:spcPct val="0"/>
              </a:spcBef>
            </a:pPr>
            <a:r>
              <a:rPr lang="en-US" altLang="en-US" sz="3200" dirty="0">
                <a:latin typeface="Arial Rounded MT Bold" panose="020F0704030504030204" pitchFamily="34" charset="0"/>
                <a:ea typeface="MS PGothic" panose="020B0600070205080204" pitchFamily="-105" charset="-128"/>
                <a:cs typeface="Times New Roman" panose="02020603050405020304" pitchFamily="18" charset="0"/>
              </a:rPr>
              <a:t>Improves profits and reduces costs. </a:t>
            </a:r>
          </a:p>
          <a:p>
            <a:pPr lvl="1">
              <a:spcBef>
                <a:spcPct val="0"/>
              </a:spcBef>
            </a:pPr>
            <a:endParaRPr lang="en-US" altLang="en-US" sz="3200" dirty="0">
              <a:latin typeface="Arial Rounded MT Bold" panose="020F0704030504030204" pitchFamily="34" charset="0"/>
              <a:ea typeface="MS PGothic" panose="020B0600070205080204" pitchFamily="-105" charset="-128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</a:pPr>
            <a:r>
              <a:rPr lang="en-US" altLang="en-US" sz="3200" dirty="0">
                <a:latin typeface="Arial Rounded MT Bold" panose="020F0704030504030204" pitchFamily="34" charset="0"/>
                <a:ea typeface="MS PGothic" panose="020B0600070205080204" pitchFamily="-105" charset="-128"/>
                <a:cs typeface="Times New Roman" panose="02020603050405020304" pitchFamily="18" charset="0"/>
              </a:rPr>
              <a:t>“Refers to extended procurement processes such as sourcing analytics, sourcing execution, procurement execution, payment and settlement, supplier score carding and performance monitoring.”</a:t>
            </a:r>
            <a:endParaRPr lang="en-US" altLang="en-US" sz="3200" dirty="0">
              <a:latin typeface="Arial Rounded MT Bold" panose="020F0704030504030204" pitchFamily="34" charset="0"/>
              <a:ea typeface="MS PGothic" panose="020B0600070205080204" pitchFamily="-105" charset="-128"/>
            </a:endParaRPr>
          </a:p>
          <a:p>
            <a:pPr marL="45720" indent="0">
              <a:buNone/>
            </a:pPr>
            <a:endParaRPr lang="en-MY" sz="3200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7614" y="332656"/>
            <a:ext cx="9701334" cy="1228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  <a:latin typeface="Arial Narrow Bold" pitchFamily="-105" charset="0"/>
                <a:ea typeface="MS PGothic" panose="020B0600070205080204" pitchFamily="-105" charset="-128"/>
                <a:cs typeface="Times New Roman" panose="02020603050405020304" pitchFamily="18" charset="0"/>
              </a:rPr>
              <a:t>Supplier Relationship Management</a:t>
            </a:r>
            <a:endParaRPr lang="en-US" altLang="en-US" dirty="0">
              <a:effectLst/>
              <a:latin typeface="Arial Narrow Bold" pitchFamily="-105" charset="0"/>
              <a:ea typeface="MS PGothic" panose="020B0600070205080204" pitchFamily="-105" charset="-128"/>
              <a:cs typeface="Arial Narrow Bold" pitchFamily="-105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rld country report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C0BBC4F518FD4187320083DD46D12C" ma:contentTypeVersion="4" ma:contentTypeDescription="Create a new document." ma:contentTypeScope="" ma:versionID="730930cb66a3cdab9da90e768e9af2cd">
  <xsd:schema xmlns:xsd="http://www.w3.org/2001/XMLSchema" xmlns:xs="http://www.w3.org/2001/XMLSchema" xmlns:p="http://schemas.microsoft.com/office/2006/metadata/properties" xmlns:ns2="d398f0ec-a163-44ae-a203-316a01e81355" targetNamespace="http://schemas.microsoft.com/office/2006/metadata/properties" ma:root="true" ma:fieldsID="ad60060426956482a67c055c5eb17c4d" ns2:_="">
    <xsd:import namespace="d398f0ec-a163-44ae-a203-316a01e813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8f0ec-a163-44ae-a203-316a01e813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CF5400-B997-422D-BB71-EE3775707E9D}">
  <ds:schemaRefs/>
</ds:datastoreItem>
</file>

<file path=customXml/itemProps2.xml><?xml version="1.0" encoding="utf-8"?>
<ds:datastoreItem xmlns:ds="http://schemas.openxmlformats.org/officeDocument/2006/customXml" ds:itemID="{8000435C-62A9-4191-A93C-7B0333AB0859}">
  <ds:schemaRefs/>
</ds:datastoreItem>
</file>

<file path=customXml/itemProps3.xml><?xml version="1.0" encoding="utf-8"?>
<ds:datastoreItem xmlns:ds="http://schemas.openxmlformats.org/officeDocument/2006/customXml" ds:itemID="{0146D25B-3C5D-4808-A416-4E63108E9FE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country report presentation</Template>
  <TotalTime>3</TotalTime>
  <Words>567</Words>
  <Application>Microsoft Office PowerPoint</Application>
  <PresentationFormat>Custom</PresentationFormat>
  <Paragraphs>50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MS PGothic</vt:lpstr>
      <vt:lpstr>Arial</vt:lpstr>
      <vt:lpstr>Arial Narrow Bold</vt:lpstr>
      <vt:lpstr>Arial Rounded MT Bold</vt:lpstr>
      <vt:lpstr>Century Gothic</vt:lpstr>
      <vt:lpstr>Rockwell</vt:lpstr>
      <vt:lpstr>Rockwell Condensed</vt:lpstr>
      <vt:lpstr>Times New Roman</vt:lpstr>
      <vt:lpstr>Wingdings</vt:lpstr>
      <vt:lpstr>World country report presentation</vt:lpstr>
      <vt:lpstr>Wood Type</vt:lpstr>
      <vt:lpstr>1_Wood Type</vt:lpstr>
      <vt:lpstr> SUPPLIER RELATIONSHIP MANAGEMENT (SRM)</vt:lpstr>
      <vt:lpstr>PowerPoint Presentation</vt:lpstr>
      <vt:lpstr>DEFINE SUPPLIER RELATIONSHIP MANAGEMENT</vt:lpstr>
      <vt:lpstr>PowerPoint Presentation</vt:lpstr>
      <vt:lpstr>Organizations become more involved with their suppliers and customers. </vt:lpstr>
      <vt:lpstr>***What is a Supply Chain? (continued) IN OTHER WAY, WE STUDY THE DIAGRAM OF THE SUPPLY CHAIN FLOW</vt:lpstr>
      <vt:lpstr>DEFINE SUPPLIER RELATIONSHIP MANAGEMENT</vt:lpstr>
      <vt:lpstr>DEFINE SUPPLIER RELATIONSHIP MANAGEMENT</vt:lpstr>
      <vt:lpstr>Supplier Relationship Management</vt:lpstr>
      <vt:lpstr>PowerPoint Presentation</vt:lpstr>
      <vt:lpstr>PowerPoint Presentation</vt:lpstr>
      <vt:lpstr>DEFINITION OF PARTNERSHIP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SUPPLIER RELATIONSHIP MANAGEMENT</dc:title>
  <dc:creator>Fadhilah Mohamad</dc:creator>
  <cp:lastModifiedBy>ULPL</cp:lastModifiedBy>
  <cp:revision>77</cp:revision>
  <cp:lastPrinted>2022-04-14T03:01:00Z</cp:lastPrinted>
  <dcterms:created xsi:type="dcterms:W3CDTF">2019-01-04T00:42:00Z</dcterms:created>
  <dcterms:modified xsi:type="dcterms:W3CDTF">2024-07-23T04:01:07Z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0x01010095C0BBC4F518FD4187320083DD46D12C</vt:lpwstr>
  </property>
  <property fmtid="{D5CDD505-2E9C-101B-9397-08002B2CF9AE}" pid="3" name="Order">
    <vt:r8>74068496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ICV">
    <vt:lpwstr>B5EC973B18D543E1AEDA825869E99B9A_13</vt:lpwstr>
  </property>
  <property fmtid="{D5CDD505-2E9C-101B-9397-08002B2CF9AE}" pid="13" name="KSOProductBuildVer">
    <vt:lpwstr>1033-12.2.0.17119</vt:lpwstr>
  </property>
</Properties>
</file>