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82" r:id="rId7"/>
    <p:sldId id="261" r:id="rId8"/>
    <p:sldId id="292" r:id="rId9"/>
    <p:sldId id="288" r:id="rId10"/>
    <p:sldId id="272" r:id="rId11"/>
    <p:sldId id="273" r:id="rId12"/>
    <p:sldId id="289" r:id="rId13"/>
    <p:sldId id="274" r:id="rId14"/>
    <p:sldId id="275" r:id="rId15"/>
    <p:sldId id="276" r:id="rId16"/>
    <p:sldId id="27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E5B507-1141-43F5-91AA-CE0936DB0D84}" type="datetimeFigureOut">
              <a:rPr lang="en-MY" smtClean="0"/>
              <a:t>23/7/2024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C4D184-449E-4AFA-B03D-50108A4F56D0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0" y="0"/>
            <a:ext cx="12192000" cy="6858000"/>
            <a:chOff x="0" y="0"/>
            <a:chExt cx="9144677" cy="6858000"/>
          </a:xfrm>
        </p:grpSpPr>
        <p:pic>
          <p:nvPicPr>
            <p:cNvPr id="5" name="Picture 13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471863"/>
            <a:ext cx="68177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Wisner3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43418" y="2743201"/>
            <a:ext cx="2118783" cy="8159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Supply Chain Management: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784" y="5054600"/>
            <a:ext cx="897467" cy="279400"/>
          </a:xfrm>
        </p:spPr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1ECBB1-F78C-4FA8-8E69-3619EE478ECE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3284" y="5054600"/>
            <a:ext cx="5418667" cy="279400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Prepared by (name)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duplicated, or posted to a publicly accessible website, in whole or in part.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8967" y="5054600"/>
            <a:ext cx="552451" cy="279400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BDB37E-61D9-4B85-A3E2-287828DF2128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235585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EAF3B9-B45E-4981-A8A8-FC8E8C6BD30E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58EC3B-530B-4E2F-96BF-E3FF8C7DFA9A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35988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269173-DB8C-469F-85F7-B8FD52DE0CA9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A2D7DE-7B97-4A41-8278-49782AC490DA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235585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2340D4-2B78-4FA3-BE7B-A5F5C4C54378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21CB88-5480-43CD-8AAA-1AD766D4D523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3918" y="23542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22521A-9F62-4A57-A601-FC35E9912D11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34DB14-38CE-478E-B161-2360073F7568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03918" y="23542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F8752D-C05B-49D3-BF2E-B69C56B8A196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425A1D-25D1-4569-92DC-6F230B9FC2F6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61CAE5-17CF-44E5-86E3-31B73FE6D3D1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3E3FAA-67D7-49F4-A6ED-A08FBB664F98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2913063"/>
            <a:ext cx="31115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C6C401-805F-47C2-BDFE-A65A4AAB6123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E24833-D8C6-42F3-8D4A-AD9A4EF1D39E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A35EE5-CAF7-4D62-92C3-14EFDCDED08A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59BC86-97CC-4048-9B65-F46F231C5D6C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D8BF56-BBDB-434D-B535-B45500A4712E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4D62AE-C275-4FE7-88B2-F4C3CA797276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4140200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77991C-B814-4BF5-8B12-5808709C867E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7E37-3F6C-4C89-AA27-68C06A586829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132417" y="9048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179051" y="2827339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918" y="414020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3C6703-1A95-43F7-B691-840F603112A1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909EE5-8E9C-40E4-A203-244CD4F95F96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902AD-373F-47BA-8B61-3C52F3AF92F7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9BC778-038D-4B46-A907-35C9AD7B7858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170517" y="8969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00217" y="26082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918" y="342900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4E2FA3-3C47-4361-85E1-FF756C38CD5E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1D44F8-30CD-48A7-B794-87A270BA8868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3429000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6B8030-9487-403F-9EA8-9E71DB8101B7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629FD6-613C-47D9-AA9D-701C3A91D496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2354263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89A0AA-0BE2-4CA0-9CF6-9E018D061488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0DD971-46E3-4B67-A437-C885CA9DEC42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26967" y="906464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BAD6F6-9195-42FB-91F0-6584180CF8BB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F313EF-A09E-4C4E-8FE5-D25C0C3F182A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/>
          <p:nvPr/>
        </p:nvGrpSpPr>
        <p:grpSpPr bwMode="auto">
          <a:xfrm>
            <a:off x="0" y="0"/>
            <a:ext cx="12202584" cy="6858000"/>
            <a:chOff x="0" y="0"/>
            <a:chExt cx="9152467" cy="6858000"/>
          </a:xfrm>
        </p:grpSpPr>
        <p:pic>
          <p:nvPicPr>
            <p:cNvPr id="2057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1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568451" y="915989"/>
            <a:ext cx="906568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8451" y="2490789"/>
            <a:ext cx="906568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133" y="5961063"/>
            <a:ext cx="15324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D109FF-4268-4BFE-99BB-A7446BA30913}" type="datetimeFigureOut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7/23/2024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8451" y="5961063"/>
            <a:ext cx="6807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t>©2012 Cengage Learning. All Rights Reserved. May not be scanned, copied or duplicated, or posted to a publicly accessible website, in whole or in part.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7085" y="5961063"/>
            <a:ext cx="52704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EC4B75-BCD1-4939-9BF3-C8BEF9BEB995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2056" name="Picture 10" descr="Wisner3e2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718" y="1921079"/>
            <a:ext cx="8689976" cy="1959304"/>
          </a:xfrm>
        </p:spPr>
        <p:txBody>
          <a:bodyPr>
            <a:noAutofit/>
          </a:bodyPr>
          <a:lstStyle/>
          <a:p>
            <a:r>
              <a:rPr lang="en-US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34" charset="-128"/>
              </a:rPr>
              <a:t>CUSTOMER RELATIONSHIP MANAGEMENT</a:t>
            </a:r>
            <a:br>
              <a:rPr lang="en-US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34" charset="-128"/>
              </a:rPr>
            </a:br>
            <a:r>
              <a:rPr lang="en-US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34" charset="-128"/>
              </a:rPr>
              <a:t>(CRM)</a:t>
            </a:r>
            <a:br>
              <a:rPr lang="en-US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34" charset="-128"/>
              </a:rPr>
            </a:br>
            <a:endParaRPr lang="en-US" sz="3600" cap="none" dirty="0">
              <a:effectLst>
                <a:outerShdw blurRad="38100" dist="38100" dir="2700000" algn="tl">
                  <a:srgbClr val="C0C0C0"/>
                </a:outerShdw>
              </a:effectLst>
              <a:latin typeface="Arial Narrow Bold" pitchFamily="-105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552" y="616203"/>
            <a:ext cx="9460194" cy="1096962"/>
          </a:xfrm>
        </p:spPr>
        <p:txBody>
          <a:bodyPr/>
          <a:lstStyle/>
          <a:p>
            <a:r>
              <a:rPr lang="en-US" altLang="en-US" sz="3200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 (</a:t>
            </a:r>
            <a:r>
              <a:rPr lang="en-US" altLang="en-US" sz="3200" i="1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Continued</a:t>
            </a:r>
            <a:r>
              <a:rPr lang="en-US" altLang="en-US" sz="3200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)</a:t>
            </a:r>
            <a:br>
              <a:rPr lang="en-US" altLang="en-US" sz="3200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sz="3200" b="1" dirty="0">
                <a:ea typeface="MS PGothic" panose="020B0600070205080204" pitchFamily="34" charset="-128"/>
              </a:rPr>
              <a:t>Step 2 - Involve CRM users from Outset</a:t>
            </a:r>
            <a:endParaRPr lang="en-US" altLang="en-US" sz="3200" dirty="0">
              <a:ln>
                <a:noFill/>
              </a:ln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93862" y="2777382"/>
            <a:ext cx="10408776" cy="325594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Step 2 	- Involve CRM users from Outset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		- </a:t>
            </a:r>
            <a:r>
              <a:rPr lang="en-US" altLang="en-US" dirty="0">
                <a:ea typeface="MS PGothic" panose="020B0600070205080204" pitchFamily="34" charset="-128"/>
              </a:rPr>
              <a:t>Employees should understand how it affects their jobs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Create a project team with members from all affected organizational areas.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Test with a pilot application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128669-6441-47DB-AA5B-5A95062A02BC}" type="slidenum">
              <a:rPr lang="en-US" altLang="en-US" sz="1400">
                <a:solidFill>
                  <a:srgbClr val="404040"/>
                </a:solidFill>
                <a:latin typeface="Arial" panose="020B0604020202020204" pitchFamily="34" charset="0"/>
              </a:rPr>
              <a:t>10</a:t>
            </a:fld>
            <a:endParaRPr lang="en-US" altLang="en-US" sz="14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44" y="5281200"/>
            <a:ext cx="548688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44" y="573474"/>
            <a:ext cx="9178182" cy="1096962"/>
          </a:xfrm>
        </p:spPr>
        <p:txBody>
          <a:bodyPr/>
          <a:lstStyle/>
          <a:p>
            <a:r>
              <a:rPr lang="en-US" altLang="en-US" sz="3200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 (</a:t>
            </a:r>
            <a:r>
              <a:rPr lang="en-US" altLang="en-US" sz="3200" i="1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Continued</a:t>
            </a:r>
            <a:r>
              <a:rPr lang="en-US" altLang="en-US" sz="3200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)</a:t>
            </a:r>
            <a:br>
              <a:rPr lang="en-US" altLang="en-US" sz="3200" dirty="0">
                <a:ln>
                  <a:noFill/>
                </a:ln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sz="3200" b="1" dirty="0">
                <a:ea typeface="MS PGothic" panose="020B0600070205080204" pitchFamily="34" charset="-128"/>
              </a:rPr>
              <a:t>Step 3 - Select the Right Application &amp; Provider</a:t>
            </a:r>
            <a:endParaRPr lang="en-US" altLang="en-US" sz="3200" dirty="0">
              <a:ln>
                <a:noFill/>
              </a:ln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42588" y="2478280"/>
            <a:ext cx="10408776" cy="417969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sz="2000" b="1" dirty="0">
              <a:ea typeface="MS PGothic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Step 3 	- Select the Right Application &amp; Provider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		-</a:t>
            </a:r>
            <a:r>
              <a:rPr lang="en-US" altLang="en-US" dirty="0">
                <a:ea typeface="MS PGothic" panose="020B0600070205080204" pitchFamily="34" charset="-128"/>
              </a:rPr>
              <a:t> Find an appropriate application &amp; determine the extent of customization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Visit trade show, read trade literature, hire consultant, etc.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Compare based on performance, security, reporting capabilities, system availability, etc.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128669-6441-47DB-AA5B-5A95062A02BC}" type="slidenum">
              <a:rPr lang="en-US" altLang="en-US" sz="1400">
                <a:solidFill>
                  <a:srgbClr val="404040"/>
                </a:solidFill>
                <a:latin typeface="Arial" panose="020B0604020202020204" pitchFamily="34" charset="0"/>
              </a:rPr>
              <a:t>11</a:t>
            </a:fld>
            <a:endParaRPr lang="en-US" altLang="en-US" sz="14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49" y="5443571"/>
            <a:ext cx="548688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1965533" y="542089"/>
            <a:ext cx="9938759" cy="1303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 (</a:t>
            </a:r>
            <a:r>
              <a:rPr lang="en-US" alt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Continued</a:t>
            </a: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)</a:t>
            </a:r>
            <a:b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sz="3200" b="1" dirty="0">
                <a:ea typeface="MS PGothic" panose="020B0600070205080204" pitchFamily="34" charset="-128"/>
              </a:rPr>
              <a:t>Step 4 	- Integrate Existing CRM Applications </a:t>
            </a:r>
            <a:br>
              <a:rPr lang="en-US" altLang="en-US" sz="3200" b="1" dirty="0">
                <a:ea typeface="MS PGothic" panose="020B0600070205080204" pitchFamily="34" charset="-128"/>
              </a:rPr>
            </a:br>
            <a:endParaRPr lang="en-US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14563" y="2489703"/>
            <a:ext cx="8159750" cy="38507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Step 4 	- Integrate Existing CRM Applications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		-</a:t>
            </a:r>
            <a:r>
              <a:rPr lang="en-US" altLang="en-US" dirty="0">
                <a:ea typeface="MS PGothic" panose="020B0600070205080204" pitchFamily="34" charset="-128"/>
              </a:rPr>
              <a:t> CRM is a collection of various applications implemented 			over time.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Customer contact mechanisms need to be coordinated so that every CRM user in the firm knows about all of the activity associated with each customer.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Centralized database or </a:t>
            </a:r>
            <a:r>
              <a:rPr lang="en-US" altLang="en-US" dirty="0">
                <a:solidFill>
                  <a:srgbClr val="FF6600"/>
                </a:solidFill>
                <a:ea typeface="MS PGothic" panose="020B0600070205080204" pitchFamily="34" charset="-128"/>
              </a:rPr>
              <a:t>data warehouse</a:t>
            </a:r>
            <a:r>
              <a:rPr lang="en-US" altLang="en-US" b="1" dirty="0">
                <a:ea typeface="MS PGothic" panose="020B0600070205080204" pitchFamily="34" charset="-128"/>
              </a:rPr>
              <a:t> </a:t>
            </a:r>
            <a:r>
              <a:rPr lang="en-US" altLang="en-US" dirty="0">
                <a:ea typeface="MS PGothic" panose="020B0600070205080204" pitchFamily="34" charset="-128"/>
              </a:rPr>
              <a:t>containing all customer information.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949CD5F-3D69-4EC3-85D2-019E06E2BE8A}" type="slidenum">
              <a:rPr lang="en-US" altLang="en-US" sz="1400">
                <a:solidFill>
                  <a:srgbClr val="404040"/>
                </a:solidFill>
                <a:latin typeface="Arial" panose="020B0604020202020204" pitchFamily="34" charset="0"/>
              </a:rPr>
              <a:t>12</a:t>
            </a:fld>
            <a:endParaRPr lang="en-US" altLang="en-US" sz="14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36" y="5631850"/>
            <a:ext cx="548688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36447" y="695577"/>
            <a:ext cx="9528561" cy="1303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 (</a:t>
            </a:r>
            <a:r>
              <a:rPr lang="en-US" alt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Continued</a:t>
            </a: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)</a:t>
            </a:r>
            <a:b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sz="3200" b="1" dirty="0">
                <a:ea typeface="MS PGothic" panose="020B0600070205080204" pitchFamily="34" charset="-128"/>
              </a:rPr>
              <a:t>Step 5 	- Establish Performance Measures </a:t>
            </a:r>
            <a:br>
              <a:rPr lang="en-US" altLang="en-US" sz="3200" b="1" dirty="0">
                <a:ea typeface="MS PGothic" panose="020B0600070205080204" pitchFamily="34" charset="-128"/>
              </a:rPr>
            </a:br>
            <a:endParaRPr lang="en-US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>
          <a:xfrm>
            <a:off x="2210859" y="3025715"/>
            <a:ext cx="8159750" cy="307504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Step 5 	- Establish Performance Measures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		-</a:t>
            </a:r>
            <a:r>
              <a:rPr lang="en-US" altLang="en-US" dirty="0">
                <a:ea typeface="MS PGothic" panose="020B0600070205080204" pitchFamily="34" charset="-128"/>
              </a:rPr>
              <a:t> This allows the firm to –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Determine if objectives have been met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Compare actual to planned variance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5EDBC5-681E-4ECC-B0C5-65DDA0509EF2}" type="slidenum">
              <a:rPr lang="en-US" altLang="en-US" sz="1400">
                <a:solidFill>
                  <a:srgbClr val="404040"/>
                </a:solidFill>
                <a:latin typeface="Arial" panose="020B0604020202020204" pitchFamily="34" charset="0"/>
              </a:rPr>
              <a:t>13</a:t>
            </a:fld>
            <a:endParaRPr lang="en-US" altLang="en-US" sz="14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465" y="5409388"/>
            <a:ext cx="548688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662" y="474739"/>
            <a:ext cx="8148292" cy="1303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 (</a:t>
            </a:r>
            <a:r>
              <a:rPr lang="en-US" alt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Continued</a:t>
            </a: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)</a:t>
            </a:r>
            <a:b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sz="3200" b="1" dirty="0">
                <a:ea typeface="MS PGothic" panose="020B0600070205080204" pitchFamily="34" charset="-128"/>
              </a:rPr>
              <a:t>Step 6 - Providing CRM Training for All Users</a:t>
            </a:r>
            <a:endParaRPr lang="en-US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1277" y="2958493"/>
            <a:ext cx="7713662" cy="300257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Step 6 - Providing CRM Training for All Users  </a:t>
            </a:r>
          </a:p>
          <a:p>
            <a:pPr lvl="1"/>
            <a:r>
              <a:rPr lang="en-US" altLang="en-US" dirty="0">
                <a:ea typeface="MS PGothic" panose="020B0600070205080204" pitchFamily="34" charset="-128"/>
              </a:rPr>
              <a:t>Provide &amp; require training for all of the initial users &amp; then provide training on an ongoing basis as applications are added</a:t>
            </a:r>
          </a:p>
          <a:p>
            <a:pPr lvl="1"/>
            <a:r>
              <a:rPr lang="en-US" altLang="en-US" dirty="0">
                <a:ea typeface="MS PGothic" panose="020B0600070205080204" pitchFamily="34" charset="-128"/>
              </a:rPr>
              <a:t>Training can also help convince key users like sales, call center, &amp; marketing personnel of the benefits &amp; uses of CRM applications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DB365D4-8286-49EA-9F37-36E3CBCC5072}" type="slidenum">
              <a:rPr lang="en-US" altLang="en-US" sz="1400">
                <a:solidFill>
                  <a:srgbClr val="404040"/>
                </a:solidFill>
                <a:latin typeface="Arial" panose="020B0604020202020204" pitchFamily="34" charset="0"/>
              </a:rPr>
              <a:t>14</a:t>
            </a:fld>
            <a:endParaRPr lang="en-US" altLang="en-US" sz="14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64" y="5631850"/>
            <a:ext cx="548688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15968"/>
            <a:ext cx="10364451" cy="979547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Trends in CRM 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897167"/>
            <a:ext cx="10363826" cy="4526421"/>
          </a:xfrm>
        </p:spPr>
        <p:txBody>
          <a:bodyPr>
            <a:noAutofit/>
          </a:bodyPr>
          <a:lstStyle/>
          <a:p>
            <a:pPr>
              <a:buClr>
                <a:srgbClr val="BB7A05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ea typeface="MS PGothic" panose="020B0600070205080204" pitchFamily="34" charset="-128"/>
              </a:rPr>
              <a:t>Customer data privacy</a:t>
            </a:r>
          </a:p>
          <a:p>
            <a:pPr lvl="1"/>
            <a:r>
              <a:rPr lang="en-US" altLang="en-US" sz="2400" cap="none" dirty="0">
                <a:ea typeface="MS PGothic" panose="020B0600070205080204" pitchFamily="34" charset="-128"/>
              </a:rPr>
              <a:t>Rules &amp; laws regarding invasion of privacy include patriot act in the US and internet privacy law in the EU</a:t>
            </a:r>
          </a:p>
          <a:p>
            <a:pPr>
              <a:buClr>
                <a:srgbClr val="BB7A05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ea typeface="MS PGothic" panose="020B0600070205080204" pitchFamily="34" charset="-128"/>
              </a:rPr>
              <a:t>Social Media</a:t>
            </a:r>
          </a:p>
          <a:p>
            <a:pPr lvl="1"/>
            <a:r>
              <a:rPr lang="en-US" altLang="en-US" sz="2400" cap="none" dirty="0">
                <a:ea typeface="MS PGothic" panose="020B0600070205080204" pitchFamily="34" charset="-128"/>
              </a:rPr>
              <a:t>Creating and cultivating virtual communities around product or brand is a powerful way to engage consumers </a:t>
            </a:r>
          </a:p>
          <a:p>
            <a:pPr>
              <a:buClr>
                <a:srgbClr val="BB7A05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ea typeface="MS PGothic" panose="020B0600070205080204" pitchFamily="34" charset="-128"/>
              </a:rPr>
              <a:t>Cloud Computing (Software as a Service)</a:t>
            </a:r>
          </a:p>
          <a:p>
            <a:pPr lvl="1"/>
            <a:r>
              <a:rPr lang="en-US" altLang="en-US" sz="2400" cap="none" dirty="0">
                <a:ea typeface="MS PGothic" panose="020B0600070205080204" pitchFamily="34" charset="-128"/>
              </a:rPr>
              <a:t>Ala carte &amp; on demand offerings accessed via web browser</a:t>
            </a:r>
          </a:p>
          <a:p>
            <a:pPr lvl="1"/>
            <a:r>
              <a:rPr lang="en-US" altLang="en-US" sz="2400" cap="none" dirty="0">
                <a:ea typeface="MS PGothic" panose="020B0600070205080204" pitchFamily="34" charset="-128"/>
              </a:rPr>
              <a:t>Changing the cost structure of CRM applications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57044"/>
            <a:ext cx="10364451" cy="1039367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58781"/>
            <a:ext cx="10363826" cy="528984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charset="0"/>
              <a:buChar char="q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Expose the concept of customer relationship management</a:t>
            </a:r>
          </a:p>
          <a:p>
            <a:pPr marL="589915" indent="-227965">
              <a:buFont typeface="Wingdings" panose="05000000000000000000" charset="0"/>
              <a:buChar char="Ø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Customer relationship management</a:t>
            </a:r>
          </a:p>
          <a:p>
            <a:pPr marL="589915" indent="-227965">
              <a:buFont typeface="Wingdings" panose="05000000000000000000" charset="0"/>
              <a:buChar char="Ø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Roles of customer relationship management in supply chain management</a:t>
            </a:r>
          </a:p>
          <a:p>
            <a:pPr>
              <a:buFont typeface="Wingdings" panose="05000000000000000000" charset="0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and implementation of a successful customer relationship programs</a:t>
            </a:r>
          </a:p>
          <a:p>
            <a:pPr marL="725170" indent="-350520">
              <a:buFont typeface="Wingdings" panose="05000000000000000000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Creating the customer relationship plan</a:t>
            </a:r>
          </a:p>
          <a:p>
            <a:pPr marL="725170" indent="-350520">
              <a:buFont typeface="Wingdings" panose="05000000000000000000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Involving users from the outset</a:t>
            </a:r>
          </a:p>
          <a:p>
            <a:pPr marL="725170" indent="-350520">
              <a:buFont typeface="Wingdings" panose="05000000000000000000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Selecting the right application and provider</a:t>
            </a:r>
          </a:p>
          <a:p>
            <a:pPr marL="725170" indent="-350520">
              <a:buFont typeface="Wingdings" panose="05000000000000000000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Integrating existing applications</a:t>
            </a:r>
          </a:p>
          <a:p>
            <a:pPr marL="725170" indent="-350520">
              <a:buFont typeface="Wingdings" panose="05000000000000000000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 Establish performance measures</a:t>
            </a:r>
          </a:p>
          <a:p>
            <a:pPr marL="725170" indent="-350520">
              <a:buFont typeface="Wingdings" panose="05000000000000000000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f. Training for users</a:t>
            </a:r>
          </a:p>
          <a:p>
            <a:pPr marL="361950" indent="0">
              <a:buNone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66" y="302323"/>
            <a:ext cx="10364451" cy="808631"/>
          </a:xfrm>
        </p:spPr>
        <p:txBody>
          <a:bodyPr/>
          <a:lstStyle/>
          <a:p>
            <a:r>
              <a:rPr lang="en-US" altLang="en-US" dirty="0">
                <a:latin typeface="Arial Narrow Bold" pitchFamily="-105" charset="0"/>
                <a:ea typeface="MS PGothic" panose="020B0600070205080204" pitchFamily="34" charset="-128"/>
                <a:cs typeface="Times New Roman" panose="02020603050405020304" pitchFamily="18" charset="0"/>
              </a:rPr>
              <a:t>Introduction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3953" y="1239140"/>
            <a:ext cx="10363826" cy="3911125"/>
          </a:xfrm>
        </p:spPr>
        <p:txBody>
          <a:bodyPr>
            <a:noAutofit/>
          </a:bodyPr>
          <a:lstStyle/>
          <a:p>
            <a:r>
              <a:rPr lang="en-US" altLang="en-US" sz="2800" b="1" i="1" cap="none" dirty="0">
                <a:solidFill>
                  <a:schemeClr val="accent2"/>
                </a:solidFill>
              </a:rPr>
              <a:t>“Finding a </a:t>
            </a:r>
            <a:r>
              <a:rPr lang="en-US" altLang="en-US" sz="2800" b="1" i="1" u="sng" cap="none" dirty="0">
                <a:solidFill>
                  <a:schemeClr val="accent2"/>
                </a:solidFill>
              </a:rPr>
              <a:t>new customer costs five times </a:t>
            </a:r>
            <a:r>
              <a:rPr lang="en-US" altLang="en-US" sz="2800" b="1" i="1" cap="none" dirty="0">
                <a:solidFill>
                  <a:schemeClr val="accent2"/>
                </a:solidFill>
              </a:rPr>
              <a:t>as much as </a:t>
            </a:r>
            <a:r>
              <a:rPr lang="en-US" altLang="en-US" sz="2800" b="1" i="1" u="sng" cap="none" dirty="0">
                <a:solidFill>
                  <a:schemeClr val="accent2"/>
                </a:solidFill>
              </a:rPr>
              <a:t>keeping an old customer”</a:t>
            </a:r>
            <a:r>
              <a:rPr lang="en-US" altLang="en-US" sz="2800" u="sng" cap="none" dirty="0"/>
              <a:t> </a:t>
            </a:r>
          </a:p>
          <a:p>
            <a:pPr marL="571500" lvl="1" indent="-342900">
              <a:lnSpc>
                <a:spcPct val="90000"/>
              </a:lnSpc>
            </a:pPr>
            <a:r>
              <a:rPr lang="en-US" altLang="en-US" sz="2800" cap="none" dirty="0">
                <a:ea typeface="MS PGothic" panose="020B0600070205080204" pitchFamily="34" charset="-128"/>
              </a:rPr>
              <a:t>CRM means </a:t>
            </a:r>
            <a:r>
              <a:rPr lang="en-US" altLang="en-US" sz="2800" u="sng" cap="none" dirty="0">
                <a:solidFill>
                  <a:srgbClr val="C00000"/>
                </a:solidFill>
                <a:ea typeface="MS PGothic" panose="020B0600070205080204" pitchFamily="34" charset="-128"/>
              </a:rPr>
              <a:t>focusing on customer requirements</a:t>
            </a:r>
            <a:r>
              <a:rPr lang="en-US" altLang="en-US" sz="2800" cap="none" dirty="0">
                <a:ea typeface="MS PGothic" panose="020B0600070205080204" pitchFamily="34" charset="-128"/>
              </a:rPr>
              <a:t>, then delivering products and services in a manner resulting in </a:t>
            </a:r>
            <a:r>
              <a:rPr lang="en-US" altLang="en-US" sz="2800" u="sng" cap="none" dirty="0">
                <a:solidFill>
                  <a:srgbClr val="C00000"/>
                </a:solidFill>
                <a:ea typeface="MS PGothic" panose="020B0600070205080204" pitchFamily="34" charset="-128"/>
              </a:rPr>
              <a:t>high levels of customer satisfaction</a:t>
            </a:r>
          </a:p>
          <a:p>
            <a:pPr marL="571500" lvl="1" indent="-342900">
              <a:lnSpc>
                <a:spcPct val="90000"/>
              </a:lnSpc>
            </a:pPr>
            <a:endParaRPr lang="en-US" altLang="en-US" sz="2800" cap="none" dirty="0">
              <a:ea typeface="MS PGothic" panose="020B0600070205080204" pitchFamily="34" charset="-128"/>
            </a:endParaRPr>
          </a:p>
          <a:p>
            <a:pPr marL="571500" lvl="1" indent="-342900">
              <a:lnSpc>
                <a:spcPct val="90000"/>
              </a:lnSpc>
            </a:pPr>
            <a:r>
              <a:rPr lang="en-US" altLang="en-US" sz="2800" cap="none" dirty="0">
                <a:ea typeface="MS PGothic" panose="020B0600070205080204" pitchFamily="34" charset="-128"/>
              </a:rPr>
              <a:t>Also refers to </a:t>
            </a:r>
            <a:r>
              <a:rPr lang="en-US" altLang="en-US" sz="2800" u="sng" cap="none" dirty="0">
                <a:solidFill>
                  <a:srgbClr val="C00000"/>
                </a:solidFill>
                <a:ea typeface="MS PGothic" panose="020B0600070205080204" pitchFamily="34" charset="-128"/>
              </a:rPr>
              <a:t>automated transaction and communication applications</a:t>
            </a:r>
            <a:r>
              <a:rPr lang="en-US" altLang="en-US" sz="2800" cap="none" dirty="0">
                <a:ea typeface="MS PGothic" panose="020B0600070205080204" pitchFamily="34" charset="-128"/>
              </a:rPr>
              <a:t>, however this can cause </a:t>
            </a:r>
            <a:r>
              <a:rPr lang="en-US" altLang="en-US" sz="2800" u="sng" cap="none" dirty="0">
                <a:ea typeface="MS PGothic" panose="020B0600070205080204" pitchFamily="34" charset="-128"/>
              </a:rPr>
              <a:t>problems for some firms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altLang="en-US" sz="2800" u="sng" cap="none" dirty="0">
              <a:ea typeface="MS PGothic" panose="020B0600070205080204" pitchFamily="34" charset="-128"/>
            </a:endParaRPr>
          </a:p>
          <a:p>
            <a:pPr marL="571500" lvl="1" indent="-342900">
              <a:lnSpc>
                <a:spcPct val="90000"/>
              </a:lnSpc>
            </a:pPr>
            <a:r>
              <a:rPr lang="en-US" altLang="en-US" sz="2800" cap="none" dirty="0">
                <a:ea typeface="MS PGothic" panose="020B0600070205080204" pitchFamily="34" charset="-128"/>
              </a:rPr>
              <a:t>CRM must still include </a:t>
            </a:r>
            <a:r>
              <a:rPr lang="en-US" altLang="en-US" sz="2800" u="sng" cap="none" dirty="0">
                <a:solidFill>
                  <a:srgbClr val="C00000"/>
                </a:solidFill>
                <a:ea typeface="MS PGothic" panose="020B0600070205080204" pitchFamily="34" charset="-128"/>
              </a:rPr>
              <a:t>talking to customers</a:t>
            </a:r>
            <a:r>
              <a:rPr lang="en-US" altLang="en-US" sz="2800" cap="none" dirty="0">
                <a:ea typeface="MS PGothic" panose="020B0600070205080204" pitchFamily="34" charset="-128"/>
              </a:rPr>
              <a:t>, </a:t>
            </a:r>
            <a:r>
              <a:rPr lang="en-US" altLang="en-US" sz="2800" u="sng" cap="none" dirty="0">
                <a:solidFill>
                  <a:srgbClr val="C00000"/>
                </a:solidFill>
                <a:ea typeface="MS PGothic" panose="020B0600070205080204" pitchFamily="34" charset="-128"/>
              </a:rPr>
              <a:t>understanding their behavior and their requirements</a:t>
            </a:r>
            <a:r>
              <a:rPr lang="en-US" altLang="en-US" sz="2800" cap="none" dirty="0">
                <a:ea typeface="MS PGothic" panose="020B0600070205080204" pitchFamily="34" charset="-128"/>
              </a:rPr>
              <a:t>, and then building a system to satisfy those requirements</a:t>
            </a:r>
          </a:p>
          <a:p>
            <a:pPr marL="0" indent="0">
              <a:buNone/>
            </a:pPr>
            <a:endParaRPr lang="en-MY" sz="2800" cap="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45052"/>
            <a:ext cx="10364451" cy="1210283"/>
          </a:xfrm>
        </p:spPr>
        <p:txBody>
          <a:bodyPr/>
          <a:lstStyle/>
          <a:p>
            <a:r>
              <a:rPr lang="en-US" altLang="en-US" dirty="0"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Customer Relationship Management (CRM) Defined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55336"/>
            <a:ext cx="10363826" cy="423586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2400" cap="none" dirty="0">
                <a:ea typeface="MS PGothic" panose="020B0600070205080204" pitchFamily="34" charset="-128"/>
              </a:rPr>
              <a:t>“</a:t>
            </a:r>
            <a:r>
              <a:rPr lang="en-US" altLang="en-US" sz="2400" u="sng" cap="none" dirty="0">
                <a:ea typeface="MS PGothic" panose="020B0600070205080204" pitchFamily="34" charset="-128"/>
              </a:rPr>
              <a:t>The infrastructure </a:t>
            </a:r>
            <a:r>
              <a:rPr lang="en-US" altLang="en-US" sz="2400" cap="none" dirty="0">
                <a:ea typeface="MS PGothic" panose="020B0600070205080204" pitchFamily="34" charset="-128"/>
              </a:rPr>
              <a:t>that enables the delineation of and </a:t>
            </a:r>
            <a:r>
              <a:rPr lang="en-US" altLang="en-US" sz="2400" u="sng" cap="none" dirty="0">
                <a:ea typeface="MS PGothic" panose="020B0600070205080204" pitchFamily="34" charset="-128"/>
              </a:rPr>
              <a:t>increase in customer value</a:t>
            </a:r>
            <a:r>
              <a:rPr lang="en-US" altLang="en-US" sz="2400" cap="none" dirty="0">
                <a:ea typeface="MS PGothic" panose="020B0600070205080204" pitchFamily="34" charset="-128"/>
              </a:rPr>
              <a:t>, </a:t>
            </a:r>
            <a:r>
              <a:rPr lang="en-US" altLang="en-US" sz="2400" u="sng" cap="none" dirty="0">
                <a:ea typeface="MS PGothic" panose="020B0600070205080204" pitchFamily="34" charset="-128"/>
              </a:rPr>
              <a:t>and</a:t>
            </a:r>
            <a:r>
              <a:rPr lang="en-US" altLang="en-US" sz="2400" cap="none" dirty="0">
                <a:ea typeface="MS PGothic" panose="020B0600070205080204" pitchFamily="34" charset="-128"/>
              </a:rPr>
              <a:t> the correct means by which </a:t>
            </a:r>
            <a:r>
              <a:rPr lang="en-US" altLang="en-US" sz="2400" u="sng" cap="none" dirty="0">
                <a:ea typeface="MS PGothic" panose="020B0600070205080204" pitchFamily="34" charset="-128"/>
              </a:rPr>
              <a:t>to motivate valuable </a:t>
            </a:r>
            <a:r>
              <a:rPr lang="en-US" altLang="en-US" sz="2400" u="sng" cap="none" dirty="0">
                <a:solidFill>
                  <a:srgbClr val="FF0000"/>
                </a:solidFill>
                <a:ea typeface="MS PGothic" panose="020B0600070205080204" pitchFamily="34" charset="-128"/>
              </a:rPr>
              <a:t>customers to remain loyal</a:t>
            </a:r>
            <a:r>
              <a:rPr lang="en-US" altLang="en-US" sz="2400" cap="none" dirty="0">
                <a:ea typeface="MS PGothic" panose="020B0600070205080204" pitchFamily="34" charset="-128"/>
              </a:rPr>
              <a:t>—indeed to buy again.” </a:t>
            </a:r>
          </a:p>
          <a:p>
            <a:pPr>
              <a:buFontTx/>
              <a:buNone/>
            </a:pPr>
            <a:r>
              <a:rPr lang="en-US" altLang="en-US" sz="2400" cap="none" dirty="0">
                <a:ea typeface="MS PGothic" panose="020B0600070205080204" pitchFamily="34" charset="-128"/>
              </a:rPr>
              <a:t>“…</a:t>
            </a:r>
            <a:r>
              <a:rPr lang="en-US" altLang="en-US" sz="2400" u="sng" cap="none" dirty="0">
                <a:ea typeface="MS PGothic" panose="020B0600070205080204" pitchFamily="34" charset="-128"/>
              </a:rPr>
              <a:t>Managing the relationships among people within an organization and between customers and </a:t>
            </a:r>
            <a:r>
              <a:rPr lang="en-US" altLang="en-US" sz="2400" cap="none" dirty="0">
                <a:ea typeface="MS PGothic" panose="020B0600070205080204" pitchFamily="34" charset="-128"/>
              </a:rPr>
              <a:t>the </a:t>
            </a:r>
            <a:r>
              <a:rPr lang="en-US" altLang="en-US" sz="2400" u="sng" cap="none" dirty="0">
                <a:ea typeface="MS PGothic" panose="020B0600070205080204" pitchFamily="34" charset="-128"/>
              </a:rPr>
              <a:t>company’s customer service representatives in order to improve the bottom line.</a:t>
            </a:r>
            <a:r>
              <a:rPr lang="en-US" altLang="en-US" sz="2400" cap="none" dirty="0">
                <a:ea typeface="MS PGothic" panose="020B0600070205080204" pitchFamily="34" charset="-128"/>
              </a:rPr>
              <a:t>” </a:t>
            </a:r>
          </a:p>
          <a:p>
            <a:pPr>
              <a:buFontTx/>
              <a:buNone/>
            </a:pPr>
            <a:r>
              <a:rPr lang="en-US" altLang="en-US" sz="2400" cap="none" dirty="0">
                <a:ea typeface="MS PGothic" panose="020B0600070205080204" pitchFamily="34" charset="-128"/>
              </a:rPr>
              <a:t>“… To keep track of customers, learning about each one’s likes and dislikes from various sources like transaction records, call-center logs, web site clicks, and search engine queries.” 	 </a:t>
            </a:r>
          </a:p>
          <a:p>
            <a:pPr algn="ctr">
              <a:buFontTx/>
              <a:buNone/>
            </a:pPr>
            <a:r>
              <a:rPr lang="en-US" altLang="en-US" sz="2400" i="1" cap="none" dirty="0">
                <a:solidFill>
                  <a:srgbClr val="CC3300"/>
                </a:solidFill>
                <a:ea typeface="MS PGothic" panose="020B0600070205080204" pitchFamily="34" charset="-128"/>
              </a:rPr>
              <a:t>More simply – building &amp; maintaining profitable long-term customer relationships</a:t>
            </a:r>
          </a:p>
          <a:p>
            <a:endParaRPr lang="en-MY" sz="2400" cap="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95262"/>
            <a:ext cx="11763375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15968"/>
            <a:ext cx="10364451" cy="979547"/>
          </a:xfrm>
        </p:spPr>
        <p:txBody>
          <a:bodyPr/>
          <a:lstStyle/>
          <a:p>
            <a:r>
              <a:rPr lang="en-US" altLang="en-US" dirty="0"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CRM’s Role in Supply Chain Management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897167"/>
            <a:ext cx="10363826" cy="452642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MS PGothic" panose="020B0600070205080204" pitchFamily="34" charset="-128"/>
              </a:rPr>
              <a:t>The firm seeks position as a value-enhancing supplier to its customers.</a:t>
            </a:r>
          </a:p>
          <a:p>
            <a:pPr marL="0" indent="0">
              <a:buNone/>
            </a:pPr>
            <a:endParaRPr lang="en-US" altLang="en-US" dirty="0">
              <a:ea typeface="MS PGothic" panose="020B0600070205080204" pitchFamily="34" charset="-128"/>
            </a:endParaRPr>
          </a:p>
          <a:p>
            <a:pPr lvl="1"/>
            <a:r>
              <a:rPr lang="en-US" altLang="en-US" sz="2800" cap="none" dirty="0">
                <a:ea typeface="MS PGothic" panose="020B0600070205080204" pitchFamily="34" charset="-128"/>
              </a:rPr>
              <a:t>(1) </a:t>
            </a:r>
            <a:r>
              <a:rPr lang="en-US" altLang="en-US" sz="2800" u="sng" cap="none" dirty="0">
                <a:ea typeface="MS PGothic" panose="020B0600070205080204" pitchFamily="34" charset="-128"/>
              </a:rPr>
              <a:t>Firms must create methods for finding and developing </a:t>
            </a:r>
            <a:r>
              <a:rPr lang="en-US" altLang="en-US" sz="2800" cap="none" dirty="0">
                <a:ea typeface="MS PGothic" panose="020B0600070205080204" pitchFamily="34" charset="-128"/>
              </a:rPr>
              <a:t>good suppliers </a:t>
            </a:r>
          </a:p>
          <a:p>
            <a:pPr lvl="1"/>
            <a:r>
              <a:rPr lang="en-US" altLang="en-US" sz="2800" cap="none" dirty="0">
                <a:ea typeface="MS PGothic" panose="020B0600070205080204" pitchFamily="34" charset="-128"/>
              </a:rPr>
              <a:t>(2) </a:t>
            </a:r>
            <a:r>
              <a:rPr lang="en-US" altLang="en-US" sz="2800" u="sng" cap="none" dirty="0">
                <a:ea typeface="MS PGothic" panose="020B0600070205080204" pitchFamily="34" charset="-128"/>
              </a:rPr>
              <a:t>Firms must create methods for becoming and staying </a:t>
            </a:r>
            <a:r>
              <a:rPr lang="en-US" altLang="en-US" sz="2800" cap="none" dirty="0">
                <a:ea typeface="MS PGothic" panose="020B0600070205080204" pitchFamily="34" charset="-128"/>
              </a:rPr>
              <a:t>good suppliers themselves. </a:t>
            </a:r>
            <a:r>
              <a:rPr lang="en-US" altLang="en-US" sz="2800" u="sng" cap="none" dirty="0">
                <a:ea typeface="MS PGothic" panose="020B0600070205080204" pitchFamily="34" charset="-128"/>
              </a:rPr>
              <a:t>To include 1</a:t>
            </a:r>
            <a:r>
              <a:rPr lang="en-US" altLang="en-US" sz="2800" u="sng" cap="none" baseline="30000" dirty="0">
                <a:ea typeface="MS PGothic" panose="020B0600070205080204" pitchFamily="34" charset="-128"/>
              </a:rPr>
              <a:t>st</a:t>
            </a:r>
            <a:r>
              <a:rPr lang="en-US" altLang="en-US" sz="2800" u="sng" cap="none" dirty="0">
                <a:ea typeface="MS PGothic" panose="020B0600070205080204" pitchFamily="34" charset="-128"/>
              </a:rPr>
              <a:t> tier customer training and education to ensure proper use of purchased products,</a:t>
            </a:r>
            <a:r>
              <a:rPr lang="en-US" altLang="en-US" sz="2800" cap="none" dirty="0">
                <a:ea typeface="MS PGothic" panose="020B0600070205080204" pitchFamily="34" charset="-128"/>
              </a:rPr>
              <a:t> and consequently, maximum end-customer benefits.</a:t>
            </a:r>
          </a:p>
          <a:p>
            <a:pPr lvl="1"/>
            <a:r>
              <a:rPr lang="en-US" altLang="en-US" sz="2800" cap="none" dirty="0">
                <a:ea typeface="MS PGothic" panose="020B0600070205080204" pitchFamily="34" charset="-128"/>
              </a:rPr>
              <a:t>(3) It may be </a:t>
            </a:r>
            <a:r>
              <a:rPr lang="en-US" altLang="en-US" sz="2800" u="sng" cap="none" dirty="0">
                <a:ea typeface="MS PGothic" panose="020B0600070205080204" pitchFamily="34" charset="-128"/>
              </a:rPr>
              <a:t>necessary for a firm to certify its </a:t>
            </a:r>
            <a:r>
              <a:rPr lang="en-US" altLang="en-US" sz="2800" u="sng" cap="none" dirty="0">
                <a:solidFill>
                  <a:srgbClr val="FF0000"/>
                </a:solidFill>
                <a:ea typeface="MS PGothic" panose="020B0600070205080204" pitchFamily="34" charset="-128"/>
              </a:rPr>
              <a:t>intermediate customers</a:t>
            </a:r>
            <a:r>
              <a:rPr lang="en-US" altLang="en-US" sz="2800" cap="none" dirty="0">
                <a:ea typeface="MS PGothic" panose="020B0600070205080204" pitchFamily="34" charset="-128"/>
              </a:rPr>
              <a:t> as to their ability to adequately </a:t>
            </a:r>
            <a:r>
              <a:rPr lang="en-US" altLang="en-US" sz="2800" u="sng" cap="none" dirty="0">
                <a:solidFill>
                  <a:srgbClr val="FF0000"/>
                </a:solidFill>
                <a:ea typeface="MS PGothic" panose="020B0600070205080204" pitchFamily="34" charset="-128"/>
              </a:rPr>
              <a:t>represent their firm’s products.</a:t>
            </a:r>
          </a:p>
          <a:p>
            <a:endParaRPr lang="en-M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1" y="254001"/>
            <a:ext cx="9065683" cy="196532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Customer Relationship Management (CRM) Application Providers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789"/>
            <a:ext cx="10388599" cy="34448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Finding the best application and supplier can be accomplished several ways, including: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a CRM consulting firm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Visiting a CRM-oriented tradeshow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Searching the many CRM supplier directories and websites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the knowledge of internal IT personnel, who already know the market,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Searching CRM or business publications such as Call Center Magazine, Call Center News, and Inside Supply Management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58EC3B-530B-4E2F-96BF-E3FF8C7DFA9A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t>7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75" y="369887"/>
            <a:ext cx="9065683" cy="130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 </a:t>
            </a:r>
            <a:br>
              <a:rPr lang="en-US" altLang="en-US" dirty="0"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dirty="0"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* * * * * </a:t>
            </a:r>
            <a:endParaRPr lang="en-US" altLang="en-US" sz="1400" dirty="0"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33713" y="2633663"/>
            <a:ext cx="1752600" cy="1274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45720" rIns="4572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2"/>
                </a:solidFill>
                <a:hlinkClick r:id="rId2" action="ppaction://hlinksldjump"/>
              </a:rPr>
              <a:t>Step 1. Creating the CRM Plan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95913" y="2633663"/>
            <a:ext cx="1905000" cy="1274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45720" rIns="4572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2"/>
                </a:solidFill>
                <a:hlinkClick r:id="rId3" action="ppaction://hlinksldjump"/>
              </a:rPr>
              <a:t>Step 2 - Involve CRM Users from Outset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910513" y="2633663"/>
            <a:ext cx="1752600" cy="1274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45720" rIns="4572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2"/>
                </a:solidFill>
                <a:hlinkClick r:id="rId4" action="ppaction://hlinksldjump"/>
              </a:rPr>
              <a:t>Step 3 - Select the Right Application &amp; Provider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033713" y="4233863"/>
            <a:ext cx="1752600" cy="1274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45720" rIns="4572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2"/>
                </a:solidFill>
                <a:hlinkClick r:id="rId5" action="ppaction://hlinksldjump"/>
              </a:rPr>
              <a:t>Step 4 - Integrate Existing CRM Applications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95913" y="4233863"/>
            <a:ext cx="1905000" cy="1274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45720" rIns="4572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2"/>
                </a:solidFill>
                <a:hlinkClick r:id="rId6" action="ppaction://hlinksldjump"/>
              </a:rPr>
              <a:t>Step 5 - Establish Performance Measures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910513" y="4233863"/>
            <a:ext cx="1758950" cy="1274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45720" rIns="4572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2"/>
                </a:solidFill>
                <a:hlinkClick r:id="rId7" action="ppaction://hlinksldjump"/>
              </a:rPr>
              <a:t>Step 6 - Providing CRM Training for All Users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4786313" y="3243263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7300913" y="3243263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786313" y="4919663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7300913" y="4919663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>
              <a:solidFill>
                <a:prstClr val="black"/>
              </a:solidFill>
            </a:endParaRPr>
          </a:p>
        </p:txBody>
      </p:sp>
      <p:cxnSp>
        <p:nvCxnSpPr>
          <p:cNvPr id="32782" name="AutoShape 14"/>
          <p:cNvCxnSpPr>
            <a:cxnSpLocks noChangeShapeType="1"/>
            <a:stCxn id="32774" idx="2"/>
            <a:endCxn id="32775" idx="0"/>
          </p:cNvCxnSpPr>
          <p:nvPr/>
        </p:nvCxnSpPr>
        <p:spPr bwMode="auto">
          <a:xfrm rot="5400000">
            <a:off x="6185694" y="1632744"/>
            <a:ext cx="325438" cy="4876800"/>
          </a:xfrm>
          <a:prstGeom prst="bentConnector3">
            <a:avLst>
              <a:gd name="adj1" fmla="val 49755"/>
            </a:avLst>
          </a:prstGeom>
          <a:noFill/>
          <a:ln w="38100">
            <a:solidFill>
              <a:schemeClr val="tx2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4" name="Slide Number Placeholder 4"/>
          <p:cNvSpPr txBox="1">
            <a:spLocks noGrp="1"/>
          </p:cNvSpPr>
          <p:nvPr/>
        </p:nvSpPr>
        <p:spPr bwMode="auto">
          <a:xfrm>
            <a:off x="9659938" y="6469064"/>
            <a:ext cx="609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A53EBB2-4BB2-49BE-8544-6E5C53E44BB6}" type="slidenum">
              <a:rPr lang="en-US" altLang="en-US" sz="1400">
                <a:solidFill>
                  <a:srgbClr val="404040"/>
                </a:solidFill>
              </a:rPr>
              <a:t>8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33660" y="5717136"/>
            <a:ext cx="1016949" cy="521294"/>
            <a:chOff x="9733660" y="5717136"/>
            <a:chExt cx="1016949" cy="521294"/>
          </a:xfrm>
          <a:solidFill>
            <a:srgbClr val="7030A0"/>
          </a:solidFill>
        </p:grpSpPr>
        <p:sp>
          <p:nvSpPr>
            <p:cNvPr id="2" name="Pentagon 1">
              <a:hlinkClick r:id="rId8" action="ppaction://hlinksldjump"/>
            </p:cNvPr>
            <p:cNvSpPr/>
            <p:nvPr/>
          </p:nvSpPr>
          <p:spPr>
            <a:xfrm>
              <a:off x="9733660" y="5717136"/>
              <a:ext cx="1016949" cy="521294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33660" y="5800623"/>
              <a:ext cx="76912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000" b="1" dirty="0">
                  <a:latin typeface="Arial Narrow" panose="020B0606020202030204" pitchFamily="34" charset="0"/>
                  <a:cs typeface="Arial" panose="020B0604020202020204" pitchFamily="34" charset="0"/>
                  <a:hlinkClick r:id="rId8" action="ppaction://hlinksldjump"/>
                </a:rPr>
                <a:t>TREND IN CRM</a:t>
              </a:r>
              <a:endParaRPr lang="en-MY" sz="10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90273" y="476261"/>
            <a:ext cx="9545652" cy="1303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Designing &amp; Implementing a Successful CRM Program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  <a:t> </a:t>
            </a:r>
            <a:b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 Bold" pitchFamily="-105" charset="0"/>
                <a:ea typeface="MS PGothic" panose="020B0600070205080204" pitchFamily="34" charset="-128"/>
                <a:cs typeface="Arial Narrow Bold" pitchFamily="-105" charset="0"/>
              </a:rPr>
            </a:br>
            <a:r>
              <a:rPr lang="en-US" altLang="en-US" sz="2800" b="1" dirty="0">
                <a:ea typeface="MS PGothic" panose="020B0600070205080204" pitchFamily="34" charset="-128"/>
              </a:rPr>
              <a:t>Step 1. Creating the CRM Plan</a:t>
            </a:r>
            <a:r>
              <a:rPr lang="en-US" altLang="en-US" sz="2800" dirty="0">
                <a:ea typeface="MS PGothic" panose="020B0600070205080204" pitchFamily="34" charset="-128"/>
              </a:rPr>
              <a:t>: </a:t>
            </a:r>
            <a:br>
              <a:rPr lang="en-US" altLang="en-US" sz="2800" dirty="0">
                <a:ea typeface="MS PGothic" panose="020B0600070205080204" pitchFamily="34" charset="-128"/>
              </a:rPr>
            </a:b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 Narrow Bold" pitchFamily="-105" charset="0"/>
              <a:ea typeface="MS PGothic" panose="020B0600070205080204" pitchFamily="34" charset="-128"/>
              <a:cs typeface="Arial Narrow Bold" pitchFamily="-105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615155" y="2492375"/>
            <a:ext cx="9109817" cy="43656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Step 1. Creating the CRM Plan</a:t>
            </a:r>
            <a:r>
              <a:rPr lang="en-US" altLang="en-US" dirty="0">
                <a:ea typeface="MS PGothic" panose="020B0600070205080204" pitchFamily="34" charset="-128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Objectives of the CRM program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CRM’s fit with corporate strategy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New applications to be purchased or developed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Integration or replacement of existing legacy systems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Personnel Requirements- personnel, training, policies, Upgrades, &amp; maintenance &amp;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MS PGothic" panose="020B0600070205080204" pitchFamily="34" charset="-128"/>
              </a:rPr>
              <a:t>The costs &amp; time frame for implementation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75D9BE-A24D-4C9A-848C-0E651F0CF060}" type="slidenum">
              <a:rPr lang="en-US" altLang="en-US" sz="1400">
                <a:solidFill>
                  <a:srgbClr val="404040"/>
                </a:solidFill>
                <a:latin typeface="Arial" panose="020B0604020202020204" pitchFamily="34" charset="0"/>
              </a:rPr>
              <a:t>9</a:t>
            </a:fld>
            <a:endParaRPr lang="en-US" altLang="en-US" sz="14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3" name="Circular Arrow 2">
            <a:hlinkClick r:id="rId2" action="ppaction://hlinksldjump"/>
          </p:cNvPr>
          <p:cNvSpPr/>
          <p:nvPr/>
        </p:nvSpPr>
        <p:spPr>
          <a:xfrm>
            <a:off x="5700045" y="5619231"/>
            <a:ext cx="564022" cy="683664"/>
          </a:xfrm>
          <a:prstGeom prst="circularArrow">
            <a:avLst>
              <a:gd name="adj1" fmla="val 12500"/>
              <a:gd name="adj2" fmla="val 1008878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</TotalTime>
  <Words>970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Arial Narrow</vt:lpstr>
      <vt:lpstr>Arial Narrow Bold</vt:lpstr>
      <vt:lpstr>Calibri</vt:lpstr>
      <vt:lpstr>Garamond</vt:lpstr>
      <vt:lpstr>Times New Roman</vt:lpstr>
      <vt:lpstr>Tw Cen MT</vt:lpstr>
      <vt:lpstr>Wingdings</vt:lpstr>
      <vt:lpstr>Droplet</vt:lpstr>
      <vt:lpstr>Organic</vt:lpstr>
      <vt:lpstr>CUSTOMER RELATIONSHIP MANAGEMENT (CRM) </vt:lpstr>
      <vt:lpstr>PowerPoint Presentation</vt:lpstr>
      <vt:lpstr>Introduction</vt:lpstr>
      <vt:lpstr>Customer Relationship Management (CRM) Defined</vt:lpstr>
      <vt:lpstr>PowerPoint Presentation</vt:lpstr>
      <vt:lpstr>CRM’s Role in Supply Chain Management </vt:lpstr>
      <vt:lpstr>The Customer Relationship Management (CRM) Application Providers</vt:lpstr>
      <vt:lpstr>Designing &amp; Implementing a Successful CRM Program  * * * * * </vt:lpstr>
      <vt:lpstr>Designing &amp; Implementing a Successful CRM Program  Step 1. Creating the CRM Plan:  </vt:lpstr>
      <vt:lpstr>Designing &amp; Implementing a Successful CRM Program (Continued) Step 2 - Involve CRM users from Outset</vt:lpstr>
      <vt:lpstr>Designing &amp; Implementing a Successful CRM Program (Continued) Step 3 - Select the Right Application &amp; Provider</vt:lpstr>
      <vt:lpstr>Designing &amp; Implementing a Successful CRM Program (Continued) Step 4  - Integrate Existing CRM Applications  </vt:lpstr>
      <vt:lpstr>Designing &amp; Implementing a Successful CRM Program (Continued) Step 5  - Establish Performance Measures  </vt:lpstr>
      <vt:lpstr>Designing &amp; Implementing a Successful CRM Program (Continued) Step 6 - Providing CRM Training for All Users</vt:lpstr>
      <vt:lpstr>Trends in CRM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CUSTOMER RELATIONSHIP MANAGEMENT</dc:title>
  <dc:creator>Windows User</dc:creator>
  <cp:lastModifiedBy>ULPL</cp:lastModifiedBy>
  <cp:revision>30</cp:revision>
  <cp:lastPrinted>2021-04-26T00:04:00Z</cp:lastPrinted>
  <dcterms:created xsi:type="dcterms:W3CDTF">2021-03-16T09:43:00Z</dcterms:created>
  <dcterms:modified xsi:type="dcterms:W3CDTF">2024-07-23T06:41:59Z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377EB9315BF84C79BCE3936879E90D29_12</vt:lpwstr>
  </property>
  <property fmtid="{D5CDD505-2E9C-101B-9397-08002B2CF9AE}" pid="3" name="KSOProductBuildVer">
    <vt:lpwstr>1033-12.2.0.17119</vt:lpwstr>
  </property>
</Properties>
</file>