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3" r:id="rId5"/>
    <p:sldMasterId id="214748372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Lato"/>
      <p:regular r:id="rId22"/>
      <p:bold r:id="rId23"/>
      <p:italic r:id="rId24"/>
      <p:boldItalic r:id="rId25"/>
    </p:embeddedFont>
    <p:embeddedFont>
      <p:font typeface="Lato Light"/>
      <p:regular r:id="rId26"/>
      <p:bold r:id="rId27"/>
      <p:italic r:id="rId28"/>
      <p:boldItalic r:id="rId29"/>
    </p:embeddedFont>
    <p:embeddedFont>
      <p:font typeface="Lato Black"/>
      <p:bold r:id="rId30"/>
      <p:boldItalic r:id="rId31"/>
    </p:embeddedFont>
    <p:embeddedFont>
      <p:font typeface="Arial Black"/>
      <p:regular r:id="rId32"/>
    </p:embeddedFont>
    <p:embeddedFont>
      <p:font typeface="Open Sans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AFB1A3-7E76-4F15-B907-31FF231C64D8}">
  <a:tblStyle styleId="{26AFB1A3-7E76-4F15-B907-31FF231C64D8}" styleName="Table_0">
    <a:wholeTbl>
      <a:tcTxStyle b="off" i="off">
        <a:font>
          <a:latin typeface="Lato Light"/>
          <a:ea typeface="Lato Light"/>
          <a:cs typeface="Lato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F4E7"/>
          </a:solidFill>
        </a:fill>
      </a:tcStyle>
    </a:wholeTbl>
    <a:band1H>
      <a:tcTxStyle/>
      <a:tcStyle>
        <a:fill>
          <a:solidFill>
            <a:srgbClr val="F8E7CD"/>
          </a:solidFill>
        </a:fill>
      </a:tcStyle>
    </a:band1H>
    <a:band2H>
      <a:tcTxStyle/>
    </a:band2H>
    <a:band1V>
      <a:tcTxStyle/>
      <a:tcStyle>
        <a:fill>
          <a:solidFill>
            <a:srgbClr val="F8E7CD"/>
          </a:solidFill>
        </a:fill>
      </a:tcStyle>
    </a:band1V>
    <a:band2V>
      <a:tcTxStyle/>
    </a:band2V>
    <a:lastCol>
      <a:tcTxStyle b="on" i="off">
        <a:font>
          <a:latin typeface="Lato Light"/>
          <a:ea typeface="Lato Light"/>
          <a:cs typeface="Lato Light"/>
        </a:font>
        <a:schemeClr val="lt1"/>
      </a:tcTxStyle>
      <a:tcStyle>
        <a:fill>
          <a:solidFill>
            <a:schemeClr val="accent3"/>
          </a:solidFill>
        </a:fill>
      </a:tcStyle>
    </a:lastCol>
    <a:firstCol>
      <a:tcTxStyle b="on" i="off">
        <a:font>
          <a:latin typeface="Lato Light"/>
          <a:ea typeface="Lato Light"/>
          <a:cs typeface="Lato Light"/>
        </a:font>
        <a:schemeClr val="lt1"/>
      </a:tcTxStyle>
      <a:tcStyle>
        <a:fill>
          <a:solidFill>
            <a:schemeClr val="accent3"/>
          </a:solidFill>
        </a:fill>
      </a:tcStyle>
    </a:firstCol>
    <a:lastRow>
      <a:tcTxStyle b="on" i="off">
        <a:font>
          <a:latin typeface="Lato Light"/>
          <a:ea typeface="Lato Light"/>
          <a:cs typeface="Lato Light"/>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Lato Light"/>
          <a:ea typeface="Lato Light"/>
          <a:cs typeface="Lato Light"/>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D8101AC4-020E-4BD2-AE09-DF560EB39F75}" styleName="Table_1">
    <a:wholeTbl>
      <a:tcTxStyle b="off" i="off">
        <a:font>
          <a:latin typeface="Lato Light"/>
          <a:ea typeface="Lato Light"/>
          <a:cs typeface="Lato Ligh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2DD2F49D-7BDA-4ABA-B4BD-B7CA05EFEF3A}" styleName="Table_2">
    <a:wholeTbl>
      <a:tcTxStyle b="off" i="off">
        <a:font>
          <a:latin typeface="Lato Light"/>
          <a:ea typeface="Lato Light"/>
          <a:cs typeface="Lato Ligh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127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E6EF92A5-66FA-479F-8964-D6C67443E657}" styleName="Table_3">
    <a:wholeTbl>
      <a:tcTxStyle b="off" i="off">
        <a:font>
          <a:latin typeface="Lato Light"/>
          <a:ea typeface="Lato Light"/>
          <a:cs typeface="Lato Light"/>
        </a:font>
        <a:schemeClr val="dk1"/>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tcBdr>
      </a:tcStyle>
    </a:band1H>
    <a:band2H>
      <a:tcTxStyle/>
    </a:band2H>
    <a:band1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1V>
    <a:band2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tcStyle>
    </a:lastRow>
    <a:seCell>
      <a:tcTxStyle/>
    </a:seCell>
    <a:swCell>
      <a:tcTxStyle/>
    </a:swCell>
    <a:firstRow>
      <a:tcTxStyle b="on" i="off">
        <a:font>
          <a:latin typeface="Lato Light"/>
          <a:ea typeface="Lato Light"/>
          <a:cs typeface="Lato Light"/>
        </a:font>
        <a:schemeClr val="lt1"/>
      </a:tcTxStyle>
      <a:tcStyle>
        <a:fill>
          <a:solidFill>
            <a:schemeClr val="dk1"/>
          </a:solidFill>
        </a:fill>
      </a:tcStyle>
    </a:firstRow>
    <a:neCell>
      <a:tcTxStyle/>
    </a:neCell>
    <a:nwCell>
      <a:tcTxStyle/>
    </a:nwCell>
  </a:tblStyle>
  <a:tblStyle styleId="{CBC98386-7448-419F-BD7D-0F035BEA92B8}" styleName="Table_4">
    <a:wholeTbl>
      <a:tcTxStyle b="off" i="off">
        <a:font>
          <a:latin typeface="Lato Light"/>
          <a:ea typeface="Lato Light"/>
          <a:cs typeface="Lato Ligh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E8E9EA"/>
          </a:solidFill>
        </a:fill>
      </a:tcStyle>
    </a:wholeTbl>
    <a:band1H>
      <a:tcTxStyle/>
      <a:tcStyle>
        <a:fill>
          <a:solidFill>
            <a:srgbClr val="CDCFD3"/>
          </a:solidFill>
        </a:fill>
      </a:tcStyle>
    </a:band1H>
    <a:band2H>
      <a:tcTxStyle/>
    </a:band2H>
    <a:band1V>
      <a:tcTxStyle/>
      <a:tcStyle>
        <a:fill>
          <a:solidFill>
            <a:srgbClr val="CDCFD3"/>
          </a:solidFill>
        </a:fill>
      </a:tcStyle>
    </a:band1V>
    <a:band2V>
      <a:tcTxStyle/>
    </a:band2V>
    <a:lastCol>
      <a:tcTxStyle b="on" i="off"/>
    </a:lastCol>
    <a:firstCol>
      <a:tcTxStyle b="on" i="off"/>
    </a:firstCol>
    <a:lastRow>
      <a:tcTxStyle b="on" i="off"/>
      <a:tcStyle>
        <a:tcBdr>
          <a:top>
            <a:ln cap="flat" cmpd="sng" w="25400">
              <a:solidFill>
                <a:schemeClr val="dk1"/>
              </a:solidFill>
              <a:prstDash val="solid"/>
              <a:round/>
              <a:headEnd len="sm" w="sm" type="none"/>
              <a:tailEnd len="sm" w="sm" type="none"/>
            </a:ln>
          </a:top>
        </a:tcBdr>
        <a:fill>
          <a:solidFill>
            <a:srgbClr val="E8E9EA"/>
          </a:solidFill>
        </a:fill>
      </a:tcStyle>
    </a:lastRow>
    <a:seCell>
      <a:tcTxStyle/>
    </a:seCell>
    <a:swCell>
      <a:tcTxStyle/>
    </a:swCell>
    <a:firstRow>
      <a:tcTxStyle b="on" i="off"/>
      <a:tcStyle>
        <a:fill>
          <a:solidFill>
            <a:srgbClr val="E8E9EA"/>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Lato-regular.fntdata"/><Relationship Id="rId21" Type="http://schemas.openxmlformats.org/officeDocument/2006/relationships/slide" Target="slides/slide14.xml"/><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LatoLight-regular.fntdata"/><Relationship Id="rId25" Type="http://schemas.openxmlformats.org/officeDocument/2006/relationships/font" Target="fonts/Lato-boldItalic.fntdata"/><Relationship Id="rId28" Type="http://schemas.openxmlformats.org/officeDocument/2006/relationships/font" Target="fonts/LatoLight-italic.fntdata"/><Relationship Id="rId27" Type="http://schemas.openxmlformats.org/officeDocument/2006/relationships/font" Target="fonts/LatoLigh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Light-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lack-boldItalic.fntdata"/><Relationship Id="rId30" Type="http://schemas.openxmlformats.org/officeDocument/2006/relationships/font" Target="fonts/LatoBlack-bold.fntdata"/><Relationship Id="rId11" Type="http://schemas.openxmlformats.org/officeDocument/2006/relationships/slide" Target="slides/slide4.xml"/><Relationship Id="rId33" Type="http://schemas.openxmlformats.org/officeDocument/2006/relationships/font" Target="fonts/OpenSansLight-regular.fntdata"/><Relationship Id="rId10" Type="http://schemas.openxmlformats.org/officeDocument/2006/relationships/slide" Target="slides/slide3.xml"/><Relationship Id="rId32" Type="http://schemas.openxmlformats.org/officeDocument/2006/relationships/font" Target="fonts/ArialBlack-regular.fntdata"/><Relationship Id="rId13" Type="http://schemas.openxmlformats.org/officeDocument/2006/relationships/slide" Target="slides/slide6.xml"/><Relationship Id="rId35" Type="http://schemas.openxmlformats.org/officeDocument/2006/relationships/font" Target="fonts/OpenSansLight-italic.fntdata"/><Relationship Id="rId12" Type="http://schemas.openxmlformats.org/officeDocument/2006/relationships/slide" Target="slides/slide5.xml"/><Relationship Id="rId34" Type="http://schemas.openxmlformats.org/officeDocument/2006/relationships/font" Target="fonts/OpenSansLight-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OpenSansLigh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ms-MY"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ms-MY"/>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56"/>
            <a:ext cx="10515600" cy="1325659"/>
          </a:xfrm>
          <a:prstGeom prst="rect">
            <a:avLst/>
          </a:prstGeom>
          <a:noFill/>
          <a:ln>
            <a:noFill/>
          </a:ln>
        </p:spPr>
        <p:txBody>
          <a:bodyPr anchorCtr="0" anchor="ctr" bIns="91400" lIns="182825" spcFirstLastPara="1" rIns="182825" wrap="square" tIns="91400">
            <a:normAutofit/>
          </a:bodyPr>
          <a:lstStyle>
            <a:lvl1pPr lvl="0" algn="l">
              <a:lnSpc>
                <a:spcPct val="90000"/>
              </a:lnSpc>
              <a:spcBef>
                <a:spcPts val="0"/>
              </a:spcBef>
              <a:spcAft>
                <a:spcPts val="0"/>
              </a:spcAft>
              <a:buClr>
                <a:schemeClr val="dk1"/>
              </a:buClr>
              <a:buSzPts val="3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757"/>
            <a:ext cx="10515600" cy="4351652"/>
          </a:xfrm>
          <a:prstGeom prst="rect">
            <a:avLst/>
          </a:prstGeom>
          <a:noFill/>
          <a:ln>
            <a:noFill/>
          </a:ln>
        </p:spPr>
        <p:txBody>
          <a:bodyPr anchorCtr="0" anchor="t" bIns="91400" lIns="182825" spcFirstLastPara="1" rIns="182825" wrap="square" tIns="914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813"/>
            <a:ext cx="2743200" cy="365152"/>
          </a:xfrm>
          <a:prstGeom prst="rect">
            <a:avLst/>
          </a:prstGeom>
          <a:noFill/>
          <a:ln>
            <a:noFill/>
          </a:ln>
        </p:spPr>
        <p:txBody>
          <a:bodyPr anchorCtr="0" anchor="ctr" bIns="91400" lIns="182825" spcFirstLastPara="1" rIns="182825" wrap="square" tIns="914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813"/>
            <a:ext cx="4114800" cy="365152"/>
          </a:xfrm>
          <a:prstGeom prst="rect">
            <a:avLst/>
          </a:prstGeom>
          <a:noFill/>
          <a:ln>
            <a:noFill/>
          </a:ln>
        </p:spPr>
        <p:txBody>
          <a:bodyPr anchorCtr="0" anchor="ctr" bIns="91400" lIns="182825" spcFirstLastPara="1" rIns="182825" wrap="square" tIns="914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813"/>
            <a:ext cx="2743200" cy="365152"/>
          </a:xfrm>
          <a:prstGeom prst="rect">
            <a:avLst/>
          </a:prstGeom>
          <a:noFill/>
          <a:ln>
            <a:noFill/>
          </a:ln>
        </p:spPr>
        <p:txBody>
          <a:bodyPr anchorCtr="0" anchor="ctr" bIns="91400" lIns="182825" spcFirstLastPara="1" rIns="182825"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Clients">
  <p:cSld name="Our Clients">
    <p:spTree>
      <p:nvGrpSpPr>
        <p:cNvPr id="48" name="Shape 48"/>
        <p:cNvGrpSpPr/>
        <p:nvPr/>
      </p:nvGrpSpPr>
      <p:grpSpPr>
        <a:xfrm>
          <a:off x="0" y="0"/>
          <a:ext cx="0" cy="0"/>
          <a:chOff x="0" y="0"/>
          <a:chExt cx="0" cy="0"/>
        </a:xfrm>
      </p:grpSpPr>
      <p:sp>
        <p:nvSpPr>
          <p:cNvPr id="49" name="Google Shape;49;p11"/>
          <p:cNvSpPr/>
          <p:nvPr>
            <p:ph idx="2" type="pic"/>
          </p:nvPr>
        </p:nvSpPr>
        <p:spPr>
          <a:xfrm>
            <a:off x="11545" y="2195816"/>
            <a:ext cx="12192000" cy="212524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pp Design 04">
  <p:cSld name="2_App Design 04">
    <p:spTree>
      <p:nvGrpSpPr>
        <p:cNvPr id="50" name="Shape 50"/>
        <p:cNvGrpSpPr/>
        <p:nvPr/>
      </p:nvGrpSpPr>
      <p:grpSpPr>
        <a:xfrm>
          <a:off x="0" y="0"/>
          <a:ext cx="0" cy="0"/>
          <a:chOff x="0" y="0"/>
          <a:chExt cx="0" cy="0"/>
        </a:xfrm>
      </p:grpSpPr>
      <p:sp>
        <p:nvSpPr>
          <p:cNvPr id="51" name="Google Shape;51;p12"/>
          <p:cNvSpPr/>
          <p:nvPr>
            <p:ph idx="2" type="pic"/>
          </p:nvPr>
        </p:nvSpPr>
        <p:spPr>
          <a:xfrm>
            <a:off x="1733764" y="2716713"/>
            <a:ext cx="740857" cy="2122336"/>
          </a:xfrm>
          <a:prstGeom prst="rect">
            <a:avLst/>
          </a:prstGeom>
          <a:noFill/>
          <a:ln>
            <a:noFill/>
          </a:ln>
        </p:spPr>
      </p:sp>
      <p:sp>
        <p:nvSpPr>
          <p:cNvPr id="52" name="Google Shape;52;p12"/>
          <p:cNvSpPr/>
          <p:nvPr>
            <p:ph idx="3" type="pic"/>
          </p:nvPr>
        </p:nvSpPr>
        <p:spPr>
          <a:xfrm>
            <a:off x="4303918" y="2716713"/>
            <a:ext cx="783757" cy="2122336"/>
          </a:xfrm>
          <a:prstGeom prst="rect">
            <a:avLst/>
          </a:prstGeom>
          <a:noFill/>
          <a:ln>
            <a:noFill/>
          </a:ln>
        </p:spPr>
      </p:sp>
      <p:sp>
        <p:nvSpPr>
          <p:cNvPr id="53" name="Google Shape;53;p12"/>
          <p:cNvSpPr/>
          <p:nvPr>
            <p:ph idx="4" type="pic"/>
          </p:nvPr>
        </p:nvSpPr>
        <p:spPr>
          <a:xfrm>
            <a:off x="2645976" y="2485936"/>
            <a:ext cx="1512829" cy="274049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3_iPhones_vs">
  <p:cSld name="Devices_3_iPhones_vs">
    <p:spTree>
      <p:nvGrpSpPr>
        <p:cNvPr id="54" name="Shape 54"/>
        <p:cNvGrpSpPr/>
        <p:nvPr/>
      </p:nvGrpSpPr>
      <p:grpSpPr>
        <a:xfrm>
          <a:off x="0" y="0"/>
          <a:ext cx="0" cy="0"/>
          <a:chOff x="0" y="0"/>
          <a:chExt cx="0" cy="0"/>
        </a:xfrm>
      </p:grpSpPr>
      <p:sp>
        <p:nvSpPr>
          <p:cNvPr id="55" name="Google Shape;55;p13"/>
          <p:cNvSpPr/>
          <p:nvPr>
            <p:ph idx="2" type="pic"/>
          </p:nvPr>
        </p:nvSpPr>
        <p:spPr>
          <a:xfrm>
            <a:off x="1203461" y="2504529"/>
            <a:ext cx="1381750" cy="2453083"/>
          </a:xfrm>
          <a:prstGeom prst="rect">
            <a:avLst/>
          </a:prstGeom>
          <a:noFill/>
          <a:ln>
            <a:noFill/>
          </a:ln>
        </p:spPr>
      </p:sp>
      <p:sp>
        <p:nvSpPr>
          <p:cNvPr id="56" name="Google Shape;56;p13"/>
          <p:cNvSpPr/>
          <p:nvPr>
            <p:ph idx="3" type="pic"/>
          </p:nvPr>
        </p:nvSpPr>
        <p:spPr>
          <a:xfrm>
            <a:off x="4834346" y="2504529"/>
            <a:ext cx="1381750" cy="2453083"/>
          </a:xfrm>
          <a:prstGeom prst="rect">
            <a:avLst/>
          </a:prstGeom>
          <a:noFill/>
          <a:ln>
            <a:noFill/>
          </a:ln>
        </p:spPr>
      </p:sp>
      <p:sp>
        <p:nvSpPr>
          <p:cNvPr id="57" name="Google Shape;57;p13"/>
          <p:cNvSpPr/>
          <p:nvPr>
            <p:ph idx="4" type="pic"/>
          </p:nvPr>
        </p:nvSpPr>
        <p:spPr>
          <a:xfrm>
            <a:off x="8520947" y="2504529"/>
            <a:ext cx="1381750" cy="245308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_features">
  <p:cSld name="app_features">
    <p:spTree>
      <p:nvGrpSpPr>
        <p:cNvPr id="58" name="Shape 58"/>
        <p:cNvGrpSpPr/>
        <p:nvPr/>
      </p:nvGrpSpPr>
      <p:grpSpPr>
        <a:xfrm>
          <a:off x="0" y="0"/>
          <a:ext cx="0" cy="0"/>
          <a:chOff x="0" y="0"/>
          <a:chExt cx="0" cy="0"/>
        </a:xfrm>
      </p:grpSpPr>
      <p:sp>
        <p:nvSpPr>
          <p:cNvPr id="59" name="Google Shape;59;p14"/>
          <p:cNvSpPr/>
          <p:nvPr>
            <p:ph idx="2" type="pic"/>
          </p:nvPr>
        </p:nvSpPr>
        <p:spPr>
          <a:xfrm>
            <a:off x="-3" y="0"/>
            <a:ext cx="12192003" cy="3230451"/>
          </a:xfrm>
          <a:prstGeom prst="rect">
            <a:avLst/>
          </a:prstGeom>
          <a:noFill/>
          <a:ln>
            <a:noFill/>
          </a:ln>
        </p:spPr>
      </p:sp>
      <p:sp>
        <p:nvSpPr>
          <p:cNvPr id="60" name="Google Shape;60;p14"/>
          <p:cNvSpPr/>
          <p:nvPr>
            <p:ph idx="3" type="pic"/>
          </p:nvPr>
        </p:nvSpPr>
        <p:spPr>
          <a:xfrm>
            <a:off x="1535889" y="1233466"/>
            <a:ext cx="2360858" cy="4225477"/>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2">
  <p:cSld name="Portfolio-2">
    <p:spTree>
      <p:nvGrpSpPr>
        <p:cNvPr id="61" name="Shape 61"/>
        <p:cNvGrpSpPr/>
        <p:nvPr/>
      </p:nvGrpSpPr>
      <p:grpSpPr>
        <a:xfrm>
          <a:off x="0" y="0"/>
          <a:ext cx="0" cy="0"/>
          <a:chOff x="0" y="0"/>
          <a:chExt cx="0" cy="0"/>
        </a:xfrm>
      </p:grpSpPr>
      <p:sp>
        <p:nvSpPr>
          <p:cNvPr id="62" name="Google Shape;62;p15"/>
          <p:cNvSpPr/>
          <p:nvPr>
            <p:ph idx="2" type="pic"/>
          </p:nvPr>
        </p:nvSpPr>
        <p:spPr>
          <a:xfrm>
            <a:off x="3785657" y="1625516"/>
            <a:ext cx="2317411" cy="2315460"/>
          </a:xfrm>
          <a:prstGeom prst="rect">
            <a:avLst/>
          </a:prstGeom>
          <a:noFill/>
          <a:ln>
            <a:noFill/>
          </a:ln>
        </p:spPr>
      </p:sp>
      <p:sp>
        <p:nvSpPr>
          <p:cNvPr id="63" name="Google Shape;63;p15"/>
          <p:cNvSpPr/>
          <p:nvPr>
            <p:ph idx="3" type="pic"/>
          </p:nvPr>
        </p:nvSpPr>
        <p:spPr>
          <a:xfrm>
            <a:off x="6169719" y="1614376"/>
            <a:ext cx="4695167" cy="4634633"/>
          </a:xfrm>
          <a:prstGeom prst="rect">
            <a:avLst/>
          </a:prstGeom>
          <a:noFill/>
          <a:ln>
            <a:noFill/>
          </a:ln>
        </p:spPr>
      </p:sp>
      <p:sp>
        <p:nvSpPr>
          <p:cNvPr id="64" name="Google Shape;64;p15"/>
          <p:cNvSpPr/>
          <p:nvPr>
            <p:ph idx="4" type="pic"/>
          </p:nvPr>
        </p:nvSpPr>
        <p:spPr>
          <a:xfrm>
            <a:off x="1397693" y="3933550"/>
            <a:ext cx="2317411" cy="2315462"/>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7">
  <p:cSld name="portfolio-7">
    <p:spTree>
      <p:nvGrpSpPr>
        <p:cNvPr id="65" name="Shape 65"/>
        <p:cNvGrpSpPr/>
        <p:nvPr/>
      </p:nvGrpSpPr>
      <p:grpSpPr>
        <a:xfrm>
          <a:off x="0" y="0"/>
          <a:ext cx="0" cy="0"/>
          <a:chOff x="0" y="0"/>
          <a:chExt cx="0" cy="0"/>
        </a:xfrm>
      </p:grpSpPr>
      <p:sp>
        <p:nvSpPr>
          <p:cNvPr id="66" name="Google Shape;66;p16"/>
          <p:cNvSpPr/>
          <p:nvPr>
            <p:ph idx="2" type="pic"/>
          </p:nvPr>
        </p:nvSpPr>
        <p:spPr>
          <a:xfrm>
            <a:off x="837774" y="2440871"/>
            <a:ext cx="4064678" cy="3824912"/>
          </a:xfrm>
          <a:prstGeom prst="rect">
            <a:avLst/>
          </a:prstGeom>
          <a:noFill/>
          <a:ln>
            <a:noFill/>
          </a:ln>
        </p:spPr>
      </p:sp>
      <p:sp>
        <p:nvSpPr>
          <p:cNvPr id="67" name="Google Shape;67;p16"/>
          <p:cNvSpPr/>
          <p:nvPr>
            <p:ph idx="3" type="pic"/>
          </p:nvPr>
        </p:nvSpPr>
        <p:spPr>
          <a:xfrm>
            <a:off x="4898177" y="4353327"/>
            <a:ext cx="2144481" cy="1912457"/>
          </a:xfrm>
          <a:prstGeom prst="rect">
            <a:avLst/>
          </a:prstGeom>
          <a:noFill/>
          <a:ln>
            <a:noFill/>
          </a:ln>
        </p:spPr>
      </p:sp>
      <p:sp>
        <p:nvSpPr>
          <p:cNvPr id="68" name="Google Shape;68;p16"/>
          <p:cNvSpPr/>
          <p:nvPr>
            <p:ph idx="4" type="pic"/>
          </p:nvPr>
        </p:nvSpPr>
        <p:spPr>
          <a:xfrm>
            <a:off x="7033110" y="4353327"/>
            <a:ext cx="2144481" cy="1912457"/>
          </a:xfrm>
          <a:prstGeom prst="rect">
            <a:avLst/>
          </a:prstGeom>
          <a:noFill/>
          <a:ln>
            <a:noFill/>
          </a:ln>
        </p:spPr>
      </p:sp>
      <p:sp>
        <p:nvSpPr>
          <p:cNvPr id="69" name="Google Shape;69;p16"/>
          <p:cNvSpPr/>
          <p:nvPr>
            <p:ph idx="5" type="pic"/>
          </p:nvPr>
        </p:nvSpPr>
        <p:spPr>
          <a:xfrm>
            <a:off x="9161771" y="4353327"/>
            <a:ext cx="2144481" cy="1912457"/>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ission_2">
  <p:cSld name="3_Mission_2">
    <p:spTree>
      <p:nvGrpSpPr>
        <p:cNvPr id="70" name="Shape 70"/>
        <p:cNvGrpSpPr/>
        <p:nvPr/>
      </p:nvGrpSpPr>
      <p:grpSpPr>
        <a:xfrm>
          <a:off x="0" y="0"/>
          <a:ext cx="0" cy="0"/>
          <a:chOff x="0" y="0"/>
          <a:chExt cx="0" cy="0"/>
        </a:xfrm>
      </p:grpSpPr>
      <p:sp>
        <p:nvSpPr>
          <p:cNvPr id="71" name="Google Shape;71;p17"/>
          <p:cNvSpPr/>
          <p:nvPr>
            <p:ph idx="2" type="pic"/>
          </p:nvPr>
        </p:nvSpPr>
        <p:spPr>
          <a:xfrm>
            <a:off x="1" y="1993390"/>
            <a:ext cx="4058337" cy="2635506"/>
          </a:xfrm>
          <a:prstGeom prst="rect">
            <a:avLst/>
          </a:prstGeom>
          <a:noFill/>
          <a:ln>
            <a:noFill/>
          </a:ln>
        </p:spPr>
      </p:sp>
      <p:sp>
        <p:nvSpPr>
          <p:cNvPr id="72" name="Google Shape;72;p17"/>
          <p:cNvSpPr/>
          <p:nvPr>
            <p:ph idx="3" type="pic"/>
          </p:nvPr>
        </p:nvSpPr>
        <p:spPr>
          <a:xfrm>
            <a:off x="8116673" y="1993390"/>
            <a:ext cx="4059266" cy="2635506"/>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s">
  <p:cSld name="Closing Slides">
    <p:bg>
      <p:bgPr>
        <a:solidFill>
          <a:srgbClr val="19232E"/>
        </a:solidFill>
      </p:bgPr>
    </p:bg>
    <p:spTree>
      <p:nvGrpSpPr>
        <p:cNvPr id="73" name="Shape 7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_vs_app">
  <p:cSld name="phone_vs_app">
    <p:spTree>
      <p:nvGrpSpPr>
        <p:cNvPr id="74" name="Shape 74"/>
        <p:cNvGrpSpPr/>
        <p:nvPr/>
      </p:nvGrpSpPr>
      <p:grpSpPr>
        <a:xfrm>
          <a:off x="0" y="0"/>
          <a:ext cx="0" cy="0"/>
          <a:chOff x="0" y="0"/>
          <a:chExt cx="0" cy="0"/>
        </a:xfrm>
      </p:grpSpPr>
      <p:sp>
        <p:nvSpPr>
          <p:cNvPr id="75" name="Google Shape;75;p19"/>
          <p:cNvSpPr/>
          <p:nvPr>
            <p:ph idx="2" type="pic"/>
          </p:nvPr>
        </p:nvSpPr>
        <p:spPr>
          <a:xfrm>
            <a:off x="3998930" y="2029138"/>
            <a:ext cx="1405499" cy="2482846"/>
          </a:xfrm>
          <a:prstGeom prst="rect">
            <a:avLst/>
          </a:prstGeom>
          <a:noFill/>
          <a:ln>
            <a:noFill/>
          </a:ln>
        </p:spPr>
      </p:sp>
      <p:sp>
        <p:nvSpPr>
          <p:cNvPr id="76" name="Google Shape;76;p19"/>
          <p:cNvSpPr/>
          <p:nvPr>
            <p:ph idx="3" type="pic"/>
          </p:nvPr>
        </p:nvSpPr>
        <p:spPr>
          <a:xfrm>
            <a:off x="6818151" y="2051420"/>
            <a:ext cx="1405499" cy="2482846"/>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 Design">
  <p:cSld name="App Design">
    <p:spTree>
      <p:nvGrpSpPr>
        <p:cNvPr id="77" name="Shape 77"/>
        <p:cNvGrpSpPr/>
        <p:nvPr/>
      </p:nvGrpSpPr>
      <p:grpSpPr>
        <a:xfrm>
          <a:off x="0" y="0"/>
          <a:ext cx="0" cy="0"/>
          <a:chOff x="0" y="0"/>
          <a:chExt cx="0" cy="0"/>
        </a:xfrm>
      </p:grpSpPr>
      <p:sp>
        <p:nvSpPr>
          <p:cNvPr id="78" name="Google Shape;78;p20"/>
          <p:cNvSpPr/>
          <p:nvPr>
            <p:ph idx="2" type="pic"/>
          </p:nvPr>
        </p:nvSpPr>
        <p:spPr>
          <a:xfrm>
            <a:off x="5269249" y="2328407"/>
            <a:ext cx="1669402" cy="297456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_clients">
  <p:cSld name="Sta_clients">
    <p:spTree>
      <p:nvGrpSpPr>
        <p:cNvPr id="21" name="Shape 21"/>
        <p:cNvGrpSpPr/>
        <p:nvPr/>
      </p:nvGrpSpPr>
      <p:grpSpPr>
        <a:xfrm>
          <a:off x="0" y="0"/>
          <a:ext cx="0" cy="0"/>
          <a:chOff x="0" y="0"/>
          <a:chExt cx="0" cy="0"/>
        </a:xfrm>
      </p:grpSpPr>
      <p:sp>
        <p:nvSpPr>
          <p:cNvPr id="22" name="Google Shape;22;p3"/>
          <p:cNvSpPr/>
          <p:nvPr>
            <p:ph idx="2" type="pic"/>
          </p:nvPr>
        </p:nvSpPr>
        <p:spPr>
          <a:xfrm>
            <a:off x="-3" y="0"/>
            <a:ext cx="12192003" cy="4953357"/>
          </a:xfrm>
          <a:prstGeom prst="rect">
            <a:avLst/>
          </a:prstGeom>
          <a:noFill/>
          <a:ln>
            <a:noFill/>
          </a:ln>
        </p:spPr>
      </p:sp>
      <p:sp>
        <p:nvSpPr>
          <p:cNvPr id="23" name="Google Shape;23;p3"/>
          <p:cNvSpPr/>
          <p:nvPr/>
        </p:nvSpPr>
        <p:spPr>
          <a:xfrm>
            <a:off x="10931083" y="6481801"/>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24" name="Google Shape;24;p3"/>
          <p:cNvSpPr/>
          <p:nvPr/>
        </p:nvSpPr>
        <p:spPr>
          <a:xfrm>
            <a:off x="10981568" y="6519903"/>
            <a:ext cx="62548"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25" name="Google Shape;25;p3"/>
          <p:cNvSpPr/>
          <p:nvPr/>
        </p:nvSpPr>
        <p:spPr>
          <a:xfrm>
            <a:off x="11139160" y="6481582"/>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26" name="Google Shape;26;p3"/>
          <p:cNvSpPr/>
          <p:nvPr/>
        </p:nvSpPr>
        <p:spPr>
          <a:xfrm flipH="1">
            <a:off x="11185500" y="6519684"/>
            <a:ext cx="62219"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27" name="Google Shape;27;p3"/>
          <p:cNvSpPr txBox="1"/>
          <p:nvPr/>
        </p:nvSpPr>
        <p:spPr>
          <a:xfrm>
            <a:off x="812902" y="6417673"/>
            <a:ext cx="1828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9"/>
              </a:buClr>
              <a:buSzPts val="1200"/>
              <a:buFont typeface="Lato"/>
              <a:buNone/>
            </a:pPr>
            <a:r>
              <a:rPr b="1" i="0" lang="ms-MY" sz="1200" u="none" cap="none" strike="noStrike">
                <a:solidFill>
                  <a:srgbClr val="445469"/>
                </a:solidFill>
                <a:latin typeface="Lato"/>
                <a:ea typeface="Lato"/>
                <a:cs typeface="Lato"/>
                <a:sym typeface="Lato"/>
              </a:rPr>
              <a:t>Capitalist </a:t>
            </a:r>
            <a:r>
              <a:rPr b="0" i="0" lang="ms-MY" sz="1200" u="none" cap="none" strike="noStrike">
                <a:solidFill>
                  <a:srgbClr val="445469"/>
                </a:solidFill>
                <a:latin typeface="Calibri"/>
                <a:ea typeface="Calibri"/>
                <a:cs typeface="Calibri"/>
                <a:sym typeface="Calibri"/>
              </a:rPr>
              <a:t>Slides</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Two">
  <p:cSld name="Portfolio Two">
    <p:spTree>
      <p:nvGrpSpPr>
        <p:cNvPr id="79" name="Shape 79"/>
        <p:cNvGrpSpPr/>
        <p:nvPr/>
      </p:nvGrpSpPr>
      <p:grpSpPr>
        <a:xfrm>
          <a:off x="0" y="0"/>
          <a:ext cx="0" cy="0"/>
          <a:chOff x="0" y="0"/>
          <a:chExt cx="0" cy="0"/>
        </a:xfrm>
      </p:grpSpPr>
      <p:sp>
        <p:nvSpPr>
          <p:cNvPr id="80" name="Google Shape;80;p21"/>
          <p:cNvSpPr/>
          <p:nvPr>
            <p:ph idx="2" type="pic"/>
          </p:nvPr>
        </p:nvSpPr>
        <p:spPr>
          <a:xfrm>
            <a:off x="1159821" y="1524110"/>
            <a:ext cx="1146153" cy="1145189"/>
          </a:xfrm>
          <a:prstGeom prst="rect">
            <a:avLst/>
          </a:prstGeom>
          <a:noFill/>
          <a:ln>
            <a:noFill/>
          </a:ln>
        </p:spPr>
      </p:sp>
      <p:sp>
        <p:nvSpPr>
          <p:cNvPr id="81" name="Google Shape;81;p21"/>
          <p:cNvSpPr/>
          <p:nvPr>
            <p:ph idx="3" type="pic"/>
          </p:nvPr>
        </p:nvSpPr>
        <p:spPr>
          <a:xfrm>
            <a:off x="2322101" y="1524110"/>
            <a:ext cx="1146153" cy="1145189"/>
          </a:xfrm>
          <a:prstGeom prst="rect">
            <a:avLst/>
          </a:prstGeom>
          <a:noFill/>
          <a:ln>
            <a:noFill/>
          </a:ln>
        </p:spPr>
      </p:sp>
      <p:sp>
        <p:nvSpPr>
          <p:cNvPr id="82" name="Google Shape;82;p21"/>
          <p:cNvSpPr/>
          <p:nvPr>
            <p:ph idx="4" type="pic"/>
          </p:nvPr>
        </p:nvSpPr>
        <p:spPr>
          <a:xfrm>
            <a:off x="1159821" y="2685428"/>
            <a:ext cx="1146153" cy="1145189"/>
          </a:xfrm>
          <a:prstGeom prst="rect">
            <a:avLst/>
          </a:prstGeom>
          <a:noFill/>
          <a:ln>
            <a:noFill/>
          </a:ln>
        </p:spPr>
      </p:sp>
      <p:sp>
        <p:nvSpPr>
          <p:cNvPr id="83" name="Google Shape;83;p21"/>
          <p:cNvSpPr/>
          <p:nvPr>
            <p:ph idx="5" type="pic"/>
          </p:nvPr>
        </p:nvSpPr>
        <p:spPr>
          <a:xfrm>
            <a:off x="2322101" y="2685428"/>
            <a:ext cx="1146153" cy="1145189"/>
          </a:xfrm>
          <a:prstGeom prst="rect">
            <a:avLst/>
          </a:prstGeom>
          <a:noFill/>
          <a:ln>
            <a:noFill/>
          </a:ln>
        </p:spPr>
      </p:sp>
      <p:sp>
        <p:nvSpPr>
          <p:cNvPr id="84" name="Google Shape;84;p21"/>
          <p:cNvSpPr/>
          <p:nvPr>
            <p:ph idx="6" type="pic"/>
          </p:nvPr>
        </p:nvSpPr>
        <p:spPr>
          <a:xfrm>
            <a:off x="1155467" y="3853598"/>
            <a:ext cx="1146153" cy="1145189"/>
          </a:xfrm>
          <a:prstGeom prst="rect">
            <a:avLst/>
          </a:prstGeom>
          <a:noFill/>
          <a:ln>
            <a:noFill/>
          </a:ln>
        </p:spPr>
      </p:sp>
      <p:sp>
        <p:nvSpPr>
          <p:cNvPr id="85" name="Google Shape;85;p21"/>
          <p:cNvSpPr/>
          <p:nvPr>
            <p:ph idx="7" type="pic"/>
          </p:nvPr>
        </p:nvSpPr>
        <p:spPr>
          <a:xfrm>
            <a:off x="2322101" y="3853598"/>
            <a:ext cx="1146153" cy="1145189"/>
          </a:xfrm>
          <a:prstGeom prst="rect">
            <a:avLst/>
          </a:prstGeom>
          <a:noFill/>
          <a:ln>
            <a:noFill/>
          </a:ln>
        </p:spPr>
      </p:sp>
      <p:sp>
        <p:nvSpPr>
          <p:cNvPr id="86" name="Google Shape;86;p21"/>
          <p:cNvSpPr/>
          <p:nvPr>
            <p:ph idx="8" type="pic"/>
          </p:nvPr>
        </p:nvSpPr>
        <p:spPr>
          <a:xfrm>
            <a:off x="3484381" y="3853598"/>
            <a:ext cx="1146153" cy="1145189"/>
          </a:xfrm>
          <a:prstGeom prst="rect">
            <a:avLst/>
          </a:prstGeom>
          <a:noFill/>
          <a:ln>
            <a:noFill/>
          </a:ln>
        </p:spPr>
      </p:sp>
      <p:sp>
        <p:nvSpPr>
          <p:cNvPr id="87" name="Google Shape;87;p21"/>
          <p:cNvSpPr/>
          <p:nvPr>
            <p:ph idx="9" type="pic"/>
          </p:nvPr>
        </p:nvSpPr>
        <p:spPr>
          <a:xfrm>
            <a:off x="1155467" y="5014916"/>
            <a:ext cx="1146153" cy="1145189"/>
          </a:xfrm>
          <a:prstGeom prst="rect">
            <a:avLst/>
          </a:prstGeom>
          <a:noFill/>
          <a:ln>
            <a:noFill/>
          </a:ln>
        </p:spPr>
      </p:sp>
      <p:sp>
        <p:nvSpPr>
          <p:cNvPr id="88" name="Google Shape;88;p21"/>
          <p:cNvSpPr/>
          <p:nvPr>
            <p:ph idx="13" type="pic"/>
          </p:nvPr>
        </p:nvSpPr>
        <p:spPr>
          <a:xfrm>
            <a:off x="2322101" y="5014916"/>
            <a:ext cx="1146153" cy="1145189"/>
          </a:xfrm>
          <a:prstGeom prst="rect">
            <a:avLst/>
          </a:prstGeom>
          <a:noFill/>
          <a:ln>
            <a:noFill/>
          </a:ln>
        </p:spPr>
      </p:sp>
      <p:sp>
        <p:nvSpPr>
          <p:cNvPr id="89" name="Google Shape;89;p21"/>
          <p:cNvSpPr/>
          <p:nvPr>
            <p:ph idx="14" type="pic"/>
          </p:nvPr>
        </p:nvSpPr>
        <p:spPr>
          <a:xfrm>
            <a:off x="3484381" y="5014916"/>
            <a:ext cx="1146153" cy="1145189"/>
          </a:xfrm>
          <a:prstGeom prst="rect">
            <a:avLst/>
          </a:prstGeom>
          <a:noFill/>
          <a:ln>
            <a:noFill/>
          </a:ln>
        </p:spPr>
      </p:sp>
      <p:sp>
        <p:nvSpPr>
          <p:cNvPr id="90" name="Google Shape;90;p21"/>
          <p:cNvSpPr/>
          <p:nvPr>
            <p:ph idx="15" type="pic"/>
          </p:nvPr>
        </p:nvSpPr>
        <p:spPr>
          <a:xfrm>
            <a:off x="3482768" y="1524110"/>
            <a:ext cx="1146153" cy="1145189"/>
          </a:xfrm>
          <a:prstGeom prst="rect">
            <a:avLst/>
          </a:prstGeom>
          <a:noFill/>
          <a:ln>
            <a:noFill/>
          </a:ln>
        </p:spPr>
      </p:sp>
      <p:sp>
        <p:nvSpPr>
          <p:cNvPr id="91" name="Google Shape;91;p21"/>
          <p:cNvSpPr/>
          <p:nvPr>
            <p:ph idx="16" type="pic"/>
          </p:nvPr>
        </p:nvSpPr>
        <p:spPr>
          <a:xfrm>
            <a:off x="4649402" y="1524110"/>
            <a:ext cx="1146153" cy="1145189"/>
          </a:xfrm>
          <a:prstGeom prst="rect">
            <a:avLst/>
          </a:prstGeom>
          <a:noFill/>
          <a:ln>
            <a:noFill/>
          </a:ln>
        </p:spPr>
      </p:sp>
      <p:sp>
        <p:nvSpPr>
          <p:cNvPr id="92" name="Google Shape;92;p21"/>
          <p:cNvSpPr/>
          <p:nvPr>
            <p:ph idx="17" type="pic"/>
          </p:nvPr>
        </p:nvSpPr>
        <p:spPr>
          <a:xfrm>
            <a:off x="3482768" y="2685428"/>
            <a:ext cx="1146153" cy="1145189"/>
          </a:xfrm>
          <a:prstGeom prst="rect">
            <a:avLst/>
          </a:prstGeom>
          <a:noFill/>
          <a:ln>
            <a:noFill/>
          </a:ln>
        </p:spPr>
      </p:sp>
      <p:sp>
        <p:nvSpPr>
          <p:cNvPr id="93" name="Google Shape;93;p21"/>
          <p:cNvSpPr/>
          <p:nvPr>
            <p:ph idx="18" type="pic"/>
          </p:nvPr>
        </p:nvSpPr>
        <p:spPr>
          <a:xfrm>
            <a:off x="4649402" y="2685428"/>
            <a:ext cx="1146153" cy="1145189"/>
          </a:xfrm>
          <a:prstGeom prst="rect">
            <a:avLst/>
          </a:prstGeom>
          <a:noFill/>
          <a:ln>
            <a:noFill/>
          </a:ln>
        </p:spPr>
      </p:sp>
      <p:sp>
        <p:nvSpPr>
          <p:cNvPr id="94" name="Google Shape;94;p21"/>
          <p:cNvSpPr/>
          <p:nvPr>
            <p:ph idx="19" type="pic"/>
          </p:nvPr>
        </p:nvSpPr>
        <p:spPr>
          <a:xfrm>
            <a:off x="4645048" y="3853598"/>
            <a:ext cx="1146153" cy="1145189"/>
          </a:xfrm>
          <a:prstGeom prst="rect">
            <a:avLst/>
          </a:prstGeom>
          <a:noFill/>
          <a:ln>
            <a:noFill/>
          </a:ln>
        </p:spPr>
      </p:sp>
      <p:sp>
        <p:nvSpPr>
          <p:cNvPr id="95" name="Google Shape;95;p21"/>
          <p:cNvSpPr/>
          <p:nvPr>
            <p:ph idx="20" type="pic"/>
          </p:nvPr>
        </p:nvSpPr>
        <p:spPr>
          <a:xfrm>
            <a:off x="4645048" y="5014916"/>
            <a:ext cx="1146153" cy="1145189"/>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Service Sample">
  <p:cSld name="One Service Sample">
    <p:spTree>
      <p:nvGrpSpPr>
        <p:cNvPr id="96" name="Shape 96"/>
        <p:cNvGrpSpPr/>
        <p:nvPr/>
      </p:nvGrpSpPr>
      <p:grpSpPr>
        <a:xfrm>
          <a:off x="0" y="0"/>
          <a:ext cx="0" cy="0"/>
          <a:chOff x="0" y="0"/>
          <a:chExt cx="0" cy="0"/>
        </a:xfrm>
      </p:grpSpPr>
      <p:sp>
        <p:nvSpPr>
          <p:cNvPr id="97" name="Google Shape;97;p22"/>
          <p:cNvSpPr/>
          <p:nvPr>
            <p:ph idx="2" type="pic"/>
          </p:nvPr>
        </p:nvSpPr>
        <p:spPr>
          <a:xfrm>
            <a:off x="4779434" y="4165002"/>
            <a:ext cx="1693333" cy="1693455"/>
          </a:xfrm>
          <a:prstGeom prst="rect">
            <a:avLst/>
          </a:prstGeom>
          <a:noFill/>
          <a:ln>
            <a:noFill/>
          </a:ln>
        </p:spPr>
      </p:sp>
      <p:sp>
        <p:nvSpPr>
          <p:cNvPr id="98" name="Google Shape;98;p22"/>
          <p:cNvSpPr/>
          <p:nvPr>
            <p:ph idx="3" type="pic"/>
          </p:nvPr>
        </p:nvSpPr>
        <p:spPr>
          <a:xfrm>
            <a:off x="6622815" y="4165002"/>
            <a:ext cx="1693333" cy="1693455"/>
          </a:xfrm>
          <a:prstGeom prst="rect">
            <a:avLst/>
          </a:prstGeom>
          <a:noFill/>
          <a:ln>
            <a:noFill/>
          </a:ln>
        </p:spPr>
      </p:sp>
      <p:sp>
        <p:nvSpPr>
          <p:cNvPr id="99" name="Google Shape;99;p22"/>
          <p:cNvSpPr/>
          <p:nvPr>
            <p:ph idx="4" type="pic"/>
          </p:nvPr>
        </p:nvSpPr>
        <p:spPr>
          <a:xfrm>
            <a:off x="8458039" y="4165002"/>
            <a:ext cx="2680333" cy="169345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pp Design 01">
  <p:cSld name="1_App Design 01">
    <p:spTree>
      <p:nvGrpSpPr>
        <p:cNvPr id="100" name="Shape 100"/>
        <p:cNvGrpSpPr/>
        <p:nvPr/>
      </p:nvGrpSpPr>
      <p:grpSpPr>
        <a:xfrm>
          <a:off x="0" y="0"/>
          <a:ext cx="0" cy="0"/>
          <a:chOff x="0" y="0"/>
          <a:chExt cx="0" cy="0"/>
        </a:xfrm>
      </p:grpSpPr>
      <p:sp>
        <p:nvSpPr>
          <p:cNvPr id="101" name="Google Shape;101;p23"/>
          <p:cNvSpPr/>
          <p:nvPr>
            <p:ph idx="2" type="pic"/>
          </p:nvPr>
        </p:nvSpPr>
        <p:spPr>
          <a:xfrm>
            <a:off x="1813397" y="1961498"/>
            <a:ext cx="2681192" cy="360309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Tablet_H">
  <p:cSld name="Devices_Tablet_H">
    <p:spTree>
      <p:nvGrpSpPr>
        <p:cNvPr id="102" name="Shape 102"/>
        <p:cNvGrpSpPr/>
        <p:nvPr/>
      </p:nvGrpSpPr>
      <p:grpSpPr>
        <a:xfrm>
          <a:off x="0" y="0"/>
          <a:ext cx="0" cy="0"/>
          <a:chOff x="0" y="0"/>
          <a:chExt cx="0" cy="0"/>
        </a:xfrm>
      </p:grpSpPr>
      <p:sp>
        <p:nvSpPr>
          <p:cNvPr id="103" name="Google Shape;103;p24"/>
          <p:cNvSpPr/>
          <p:nvPr>
            <p:ph idx="2" type="pic"/>
          </p:nvPr>
        </p:nvSpPr>
        <p:spPr>
          <a:xfrm>
            <a:off x="3979370" y="2813714"/>
            <a:ext cx="4179945" cy="3114395"/>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laptop_project">
  <p:cSld name="Devices_laptop_project">
    <p:spTree>
      <p:nvGrpSpPr>
        <p:cNvPr id="104" name="Shape 104"/>
        <p:cNvGrpSpPr/>
        <p:nvPr/>
      </p:nvGrpSpPr>
      <p:grpSpPr>
        <a:xfrm>
          <a:off x="0" y="0"/>
          <a:ext cx="0" cy="0"/>
          <a:chOff x="0" y="0"/>
          <a:chExt cx="0" cy="0"/>
        </a:xfrm>
      </p:grpSpPr>
      <p:sp>
        <p:nvSpPr>
          <p:cNvPr id="105" name="Google Shape;105;p25"/>
          <p:cNvSpPr/>
          <p:nvPr>
            <p:ph idx="2" type="pic"/>
          </p:nvPr>
        </p:nvSpPr>
        <p:spPr>
          <a:xfrm>
            <a:off x="1093775" y="2490060"/>
            <a:ext cx="2996028" cy="1855138"/>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vices_laptop2_project">
  <p:cSld name="1_Devices_laptop2_project">
    <p:spTree>
      <p:nvGrpSpPr>
        <p:cNvPr id="106" name="Shape 106"/>
        <p:cNvGrpSpPr/>
        <p:nvPr/>
      </p:nvGrpSpPr>
      <p:grpSpPr>
        <a:xfrm>
          <a:off x="0" y="0"/>
          <a:ext cx="0" cy="0"/>
          <a:chOff x="0" y="0"/>
          <a:chExt cx="0" cy="0"/>
        </a:xfrm>
      </p:grpSpPr>
      <p:sp>
        <p:nvSpPr>
          <p:cNvPr id="107" name="Google Shape;107;p26"/>
          <p:cNvSpPr/>
          <p:nvPr>
            <p:ph idx="2" type="pic"/>
          </p:nvPr>
        </p:nvSpPr>
        <p:spPr>
          <a:xfrm>
            <a:off x="4548154" y="3103063"/>
            <a:ext cx="2996028" cy="1855138"/>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laceholder to table products">
  <p:cSld name="4_placeholder to table products">
    <p:spTree>
      <p:nvGrpSpPr>
        <p:cNvPr id="108" name="Shape 108"/>
        <p:cNvGrpSpPr/>
        <p:nvPr/>
      </p:nvGrpSpPr>
      <p:grpSpPr>
        <a:xfrm>
          <a:off x="0" y="0"/>
          <a:ext cx="0" cy="0"/>
          <a:chOff x="0" y="0"/>
          <a:chExt cx="0" cy="0"/>
        </a:xfrm>
      </p:grpSpPr>
      <p:sp>
        <p:nvSpPr>
          <p:cNvPr id="109" name="Google Shape;109;p27"/>
          <p:cNvSpPr/>
          <p:nvPr>
            <p:ph idx="2" type="pic"/>
          </p:nvPr>
        </p:nvSpPr>
        <p:spPr>
          <a:xfrm>
            <a:off x="3499716" y="1552076"/>
            <a:ext cx="631101" cy="630981"/>
          </a:xfrm>
          <a:prstGeom prst="rect">
            <a:avLst/>
          </a:prstGeom>
          <a:noFill/>
          <a:ln>
            <a:noFill/>
          </a:ln>
        </p:spPr>
      </p:sp>
      <p:sp>
        <p:nvSpPr>
          <p:cNvPr id="110" name="Google Shape;110;p27"/>
          <p:cNvSpPr/>
          <p:nvPr>
            <p:ph idx="3" type="pic"/>
          </p:nvPr>
        </p:nvSpPr>
        <p:spPr>
          <a:xfrm>
            <a:off x="5294137" y="1549772"/>
            <a:ext cx="631101" cy="630981"/>
          </a:xfrm>
          <a:prstGeom prst="rect">
            <a:avLst/>
          </a:prstGeom>
          <a:noFill/>
          <a:ln>
            <a:noFill/>
          </a:ln>
        </p:spPr>
      </p:sp>
      <p:sp>
        <p:nvSpPr>
          <p:cNvPr id="111" name="Google Shape;111;p27"/>
          <p:cNvSpPr/>
          <p:nvPr>
            <p:ph idx="4" type="pic"/>
          </p:nvPr>
        </p:nvSpPr>
        <p:spPr>
          <a:xfrm>
            <a:off x="6890926" y="1552076"/>
            <a:ext cx="631101" cy="630981"/>
          </a:xfrm>
          <a:prstGeom prst="rect">
            <a:avLst/>
          </a:prstGeom>
          <a:noFill/>
          <a:ln>
            <a:noFill/>
          </a:ln>
        </p:spPr>
      </p:sp>
      <p:sp>
        <p:nvSpPr>
          <p:cNvPr id="112" name="Google Shape;112;p27"/>
          <p:cNvSpPr/>
          <p:nvPr>
            <p:ph idx="5" type="pic"/>
          </p:nvPr>
        </p:nvSpPr>
        <p:spPr>
          <a:xfrm>
            <a:off x="8446508" y="1549772"/>
            <a:ext cx="631101" cy="630981"/>
          </a:xfrm>
          <a:prstGeom prst="rect">
            <a:avLst/>
          </a:prstGeom>
          <a:noFill/>
          <a:ln>
            <a:noFill/>
          </a:ln>
        </p:spPr>
      </p:sp>
      <p:sp>
        <p:nvSpPr>
          <p:cNvPr id="113" name="Google Shape;113;p27"/>
          <p:cNvSpPr/>
          <p:nvPr>
            <p:ph idx="6" type="pic"/>
          </p:nvPr>
        </p:nvSpPr>
        <p:spPr>
          <a:xfrm>
            <a:off x="9899558" y="1552076"/>
            <a:ext cx="631101" cy="630981"/>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aptop">
  <p:cSld name="4_laptop">
    <p:spTree>
      <p:nvGrpSpPr>
        <p:cNvPr id="114" name="Shape 114"/>
        <p:cNvGrpSpPr/>
        <p:nvPr/>
      </p:nvGrpSpPr>
      <p:grpSpPr>
        <a:xfrm>
          <a:off x="0" y="0"/>
          <a:ext cx="0" cy="0"/>
          <a:chOff x="0" y="0"/>
          <a:chExt cx="0" cy="0"/>
        </a:xfrm>
      </p:grpSpPr>
      <p:sp>
        <p:nvSpPr>
          <p:cNvPr id="115" name="Google Shape;115;p28"/>
          <p:cNvSpPr/>
          <p:nvPr>
            <p:ph idx="2" type="pic"/>
          </p:nvPr>
        </p:nvSpPr>
        <p:spPr>
          <a:xfrm>
            <a:off x="-3" y="-1"/>
            <a:ext cx="12192003" cy="3674534"/>
          </a:xfrm>
          <a:prstGeom prst="rect">
            <a:avLst/>
          </a:prstGeom>
          <a:noFill/>
          <a:ln>
            <a:noFill/>
          </a:ln>
        </p:spPr>
      </p:sp>
      <p:sp>
        <p:nvSpPr>
          <p:cNvPr id="116" name="Google Shape;116;p28"/>
          <p:cNvSpPr/>
          <p:nvPr>
            <p:ph idx="3" type="pic"/>
          </p:nvPr>
        </p:nvSpPr>
        <p:spPr>
          <a:xfrm>
            <a:off x="4192613" y="936515"/>
            <a:ext cx="3836073" cy="2391945"/>
          </a:xfrm>
          <a:prstGeom prst="rect">
            <a:avLst/>
          </a:prstGeom>
          <a:noFill/>
          <a:ln>
            <a:noFill/>
          </a:ln>
        </p:spPr>
      </p:sp>
      <p:sp>
        <p:nvSpPr>
          <p:cNvPr id="117" name="Google Shape;117;p28"/>
          <p:cNvSpPr/>
          <p:nvPr>
            <p:ph idx="4" type="pic"/>
          </p:nvPr>
        </p:nvSpPr>
        <p:spPr>
          <a:xfrm>
            <a:off x="2512991" y="1122002"/>
            <a:ext cx="1570387" cy="1882553"/>
          </a:xfrm>
          <a:prstGeom prst="rect">
            <a:avLst/>
          </a:prstGeom>
          <a:noFill/>
          <a:ln>
            <a:noFill/>
          </a:ln>
        </p:spPr>
      </p:sp>
      <p:sp>
        <p:nvSpPr>
          <p:cNvPr id="118" name="Google Shape;118;p28"/>
          <p:cNvSpPr/>
          <p:nvPr>
            <p:ph idx="5" type="pic"/>
          </p:nvPr>
        </p:nvSpPr>
        <p:spPr>
          <a:xfrm>
            <a:off x="8195316" y="1110661"/>
            <a:ext cx="1604415" cy="1882553"/>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with-picture">
  <p:cSld name="Text-with-picture">
    <p:spTree>
      <p:nvGrpSpPr>
        <p:cNvPr id="119" name="Shape 119"/>
        <p:cNvGrpSpPr/>
        <p:nvPr/>
      </p:nvGrpSpPr>
      <p:grpSpPr>
        <a:xfrm>
          <a:off x="0" y="0"/>
          <a:ext cx="0" cy="0"/>
          <a:chOff x="0" y="0"/>
          <a:chExt cx="0" cy="0"/>
        </a:xfrm>
      </p:grpSpPr>
      <p:sp>
        <p:nvSpPr>
          <p:cNvPr id="120" name="Google Shape;120;p29"/>
          <p:cNvSpPr/>
          <p:nvPr>
            <p:ph idx="2" type="pic"/>
          </p:nvPr>
        </p:nvSpPr>
        <p:spPr>
          <a:xfrm>
            <a:off x="864160" y="1968182"/>
            <a:ext cx="5050818" cy="3609775"/>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ig_Picture_team-skills">
  <p:cSld name="2_Big_Picture_team-skills">
    <p:spTree>
      <p:nvGrpSpPr>
        <p:cNvPr id="121" name="Shape 121"/>
        <p:cNvGrpSpPr/>
        <p:nvPr/>
      </p:nvGrpSpPr>
      <p:grpSpPr>
        <a:xfrm>
          <a:off x="0" y="0"/>
          <a:ext cx="0" cy="0"/>
          <a:chOff x="0" y="0"/>
          <a:chExt cx="0" cy="0"/>
        </a:xfrm>
      </p:grpSpPr>
      <p:sp>
        <p:nvSpPr>
          <p:cNvPr id="122" name="Google Shape;122;p30"/>
          <p:cNvSpPr/>
          <p:nvPr>
            <p:ph idx="2" type="pic"/>
          </p:nvPr>
        </p:nvSpPr>
        <p:spPr>
          <a:xfrm>
            <a:off x="0" y="-1"/>
            <a:ext cx="12203143" cy="6858495"/>
          </a:xfrm>
          <a:prstGeom prst="rect">
            <a:avLst/>
          </a:prstGeom>
          <a:noFill/>
          <a:ln>
            <a:noFill/>
          </a:ln>
        </p:spPr>
      </p:sp>
      <p:sp>
        <p:nvSpPr>
          <p:cNvPr id="123" name="Google Shape;123;p30"/>
          <p:cNvSpPr/>
          <p:nvPr>
            <p:ph idx="3" type="pic"/>
          </p:nvPr>
        </p:nvSpPr>
        <p:spPr>
          <a:xfrm>
            <a:off x="1573819" y="2261563"/>
            <a:ext cx="1641347" cy="1775241"/>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lState Cat 1">
  <p:cSld name="RealState Cat 1">
    <p:spTree>
      <p:nvGrpSpPr>
        <p:cNvPr id="28" name="Shape 28"/>
        <p:cNvGrpSpPr/>
        <p:nvPr/>
      </p:nvGrpSpPr>
      <p:grpSpPr>
        <a:xfrm>
          <a:off x="0" y="0"/>
          <a:ext cx="0" cy="0"/>
          <a:chOff x="0" y="0"/>
          <a:chExt cx="0" cy="0"/>
        </a:xfrm>
      </p:grpSpPr>
      <p:sp>
        <p:nvSpPr>
          <p:cNvPr id="29" name="Google Shape;29;p4"/>
          <p:cNvSpPr/>
          <p:nvPr>
            <p:ph idx="2" type="pic"/>
          </p:nvPr>
        </p:nvSpPr>
        <p:spPr>
          <a:xfrm>
            <a:off x="1595339" y="4035332"/>
            <a:ext cx="2986294" cy="2065518"/>
          </a:xfrm>
          <a:prstGeom prst="rect">
            <a:avLst/>
          </a:prstGeom>
          <a:noFill/>
          <a:ln>
            <a:noFill/>
          </a:ln>
        </p:spPr>
      </p:sp>
      <p:sp>
        <p:nvSpPr>
          <p:cNvPr id="30" name="Google Shape;30;p4"/>
          <p:cNvSpPr/>
          <p:nvPr>
            <p:ph idx="3" type="pic"/>
          </p:nvPr>
        </p:nvSpPr>
        <p:spPr>
          <a:xfrm>
            <a:off x="4604300" y="1405667"/>
            <a:ext cx="2984501" cy="2065518"/>
          </a:xfrm>
          <a:prstGeom prst="rect">
            <a:avLst/>
          </a:prstGeom>
          <a:noFill/>
          <a:ln>
            <a:noFill/>
          </a:ln>
        </p:spPr>
      </p:sp>
      <p:sp>
        <p:nvSpPr>
          <p:cNvPr id="31" name="Google Shape;31;p4"/>
          <p:cNvSpPr/>
          <p:nvPr>
            <p:ph idx="4" type="pic"/>
          </p:nvPr>
        </p:nvSpPr>
        <p:spPr>
          <a:xfrm>
            <a:off x="7601740" y="4035332"/>
            <a:ext cx="2986294" cy="2065518"/>
          </a:xfrm>
          <a:prstGeom prst="rect">
            <a:avLst/>
          </a:prstGeom>
          <a:noFill/>
          <a:ln>
            <a:noFill/>
          </a:ln>
        </p:spPr>
      </p:sp>
      <p:sp>
        <p:nvSpPr>
          <p:cNvPr id="32" name="Google Shape;32;p4"/>
          <p:cNvSpPr/>
          <p:nvPr/>
        </p:nvSpPr>
        <p:spPr>
          <a:xfrm>
            <a:off x="10931083" y="6481801"/>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33" name="Google Shape;33;p4"/>
          <p:cNvSpPr/>
          <p:nvPr/>
        </p:nvSpPr>
        <p:spPr>
          <a:xfrm>
            <a:off x="10981568" y="6519903"/>
            <a:ext cx="62548"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34" name="Google Shape;34;p4"/>
          <p:cNvSpPr/>
          <p:nvPr/>
        </p:nvSpPr>
        <p:spPr>
          <a:xfrm>
            <a:off x="11139160" y="6481582"/>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35" name="Google Shape;35;p4"/>
          <p:cNvSpPr/>
          <p:nvPr/>
        </p:nvSpPr>
        <p:spPr>
          <a:xfrm flipH="1">
            <a:off x="11185500" y="6519684"/>
            <a:ext cx="62219"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36" name="Google Shape;36;p4"/>
          <p:cNvSpPr/>
          <p:nvPr/>
        </p:nvSpPr>
        <p:spPr>
          <a:xfrm>
            <a:off x="11541411" y="405728"/>
            <a:ext cx="356581" cy="356503"/>
          </a:xfrm>
          <a:prstGeom prst="teardrop">
            <a:avLst>
              <a:gd fmla="val 10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Light"/>
              <a:buNone/>
            </a:pPr>
            <a:r>
              <a:t/>
            </a:r>
            <a:endParaRPr b="0" i="0" sz="1800" u="none" cap="none" strike="noStrike">
              <a:solidFill>
                <a:srgbClr val="FFFFFF"/>
              </a:solidFill>
              <a:latin typeface="Calibri"/>
              <a:ea typeface="Calibri"/>
              <a:cs typeface="Calibri"/>
              <a:sym typeface="Calibri"/>
            </a:endParaRPr>
          </a:p>
        </p:txBody>
      </p:sp>
      <p:sp>
        <p:nvSpPr>
          <p:cNvPr id="37" name="Google Shape;37;p4"/>
          <p:cNvSpPr txBox="1"/>
          <p:nvPr/>
        </p:nvSpPr>
        <p:spPr>
          <a:xfrm>
            <a:off x="11533693" y="409869"/>
            <a:ext cx="391419" cy="30776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FFFFFF"/>
              </a:buClr>
              <a:buSzPts val="1400"/>
              <a:buFont typeface="Calibri"/>
              <a:buNone/>
            </a:pPr>
            <a:fld id="{00000000-1234-1234-1234-123412341234}" type="slidenum">
              <a:rPr b="1" i="0" lang="ms-MY"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
        <p:nvSpPr>
          <p:cNvPr id="38" name="Google Shape;38;p4"/>
          <p:cNvSpPr txBox="1"/>
          <p:nvPr/>
        </p:nvSpPr>
        <p:spPr>
          <a:xfrm>
            <a:off x="812902" y="6417673"/>
            <a:ext cx="1828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9"/>
              </a:buClr>
              <a:buSzPts val="1200"/>
              <a:buFont typeface="Lato"/>
              <a:buNone/>
            </a:pPr>
            <a:r>
              <a:rPr b="1" i="0" lang="ms-MY" sz="1200" u="none" cap="none" strike="noStrike">
                <a:solidFill>
                  <a:srgbClr val="445469"/>
                </a:solidFill>
                <a:latin typeface="Lato"/>
                <a:ea typeface="Lato"/>
                <a:cs typeface="Lato"/>
                <a:sym typeface="Lato"/>
              </a:rPr>
              <a:t>Capitalist </a:t>
            </a:r>
            <a:r>
              <a:rPr b="0" i="0" lang="ms-MY" sz="1200" u="none" cap="none" strike="noStrike">
                <a:solidFill>
                  <a:srgbClr val="445469"/>
                </a:solidFill>
                <a:latin typeface="Calibri"/>
                <a:ea typeface="Calibri"/>
                <a:cs typeface="Calibri"/>
                <a:sym typeface="Calibri"/>
              </a:rPr>
              <a:t>Slides</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phones Mockup">
  <p:cSld name="3 Iphones Mockup">
    <p:spTree>
      <p:nvGrpSpPr>
        <p:cNvPr id="124" name="Shape 124"/>
        <p:cNvGrpSpPr/>
        <p:nvPr/>
      </p:nvGrpSpPr>
      <p:grpSpPr>
        <a:xfrm>
          <a:off x="0" y="0"/>
          <a:ext cx="0" cy="0"/>
          <a:chOff x="0" y="0"/>
          <a:chExt cx="0" cy="0"/>
        </a:xfrm>
      </p:grpSpPr>
      <p:sp>
        <p:nvSpPr>
          <p:cNvPr id="125" name="Google Shape;125;p31"/>
          <p:cNvSpPr/>
          <p:nvPr>
            <p:ph idx="2" type="pic"/>
          </p:nvPr>
        </p:nvSpPr>
        <p:spPr>
          <a:xfrm>
            <a:off x="-3" y="-1"/>
            <a:ext cx="12192003" cy="4248407"/>
          </a:xfrm>
          <a:prstGeom prst="rect">
            <a:avLst/>
          </a:prstGeom>
          <a:noFill/>
          <a:ln>
            <a:noFill/>
          </a:ln>
        </p:spPr>
      </p:sp>
      <p:sp>
        <p:nvSpPr>
          <p:cNvPr id="126" name="Google Shape;126;p31"/>
          <p:cNvSpPr/>
          <p:nvPr>
            <p:ph idx="3" type="pic"/>
          </p:nvPr>
        </p:nvSpPr>
        <p:spPr>
          <a:xfrm>
            <a:off x="744845" y="1784946"/>
            <a:ext cx="752671" cy="2140104"/>
          </a:xfrm>
          <a:prstGeom prst="rect">
            <a:avLst/>
          </a:prstGeom>
          <a:noFill/>
          <a:ln>
            <a:noFill/>
          </a:ln>
        </p:spPr>
      </p:sp>
      <p:sp>
        <p:nvSpPr>
          <p:cNvPr id="127" name="Google Shape;127;p31"/>
          <p:cNvSpPr/>
          <p:nvPr>
            <p:ph idx="4" type="pic"/>
          </p:nvPr>
        </p:nvSpPr>
        <p:spPr>
          <a:xfrm>
            <a:off x="3320754" y="1784946"/>
            <a:ext cx="751281" cy="2133754"/>
          </a:xfrm>
          <a:prstGeom prst="rect">
            <a:avLst/>
          </a:prstGeom>
          <a:noFill/>
          <a:ln>
            <a:noFill/>
          </a:ln>
        </p:spPr>
      </p:sp>
      <p:sp>
        <p:nvSpPr>
          <p:cNvPr id="128" name="Google Shape;128;p31"/>
          <p:cNvSpPr/>
          <p:nvPr>
            <p:ph idx="5" type="pic"/>
          </p:nvPr>
        </p:nvSpPr>
        <p:spPr>
          <a:xfrm>
            <a:off x="1651059" y="1553723"/>
            <a:ext cx="1524901" cy="2744284"/>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app">
  <p:cSld name="03_app">
    <p:spTree>
      <p:nvGrpSpPr>
        <p:cNvPr id="129" name="Shape 129"/>
        <p:cNvGrpSpPr/>
        <p:nvPr/>
      </p:nvGrpSpPr>
      <p:grpSpPr>
        <a:xfrm>
          <a:off x="0" y="0"/>
          <a:ext cx="0" cy="0"/>
          <a:chOff x="0" y="0"/>
          <a:chExt cx="0" cy="0"/>
        </a:xfrm>
      </p:grpSpPr>
      <p:sp>
        <p:nvSpPr>
          <p:cNvPr id="130" name="Google Shape;130;p32"/>
          <p:cNvSpPr/>
          <p:nvPr>
            <p:ph idx="2" type="pic"/>
          </p:nvPr>
        </p:nvSpPr>
        <p:spPr>
          <a:xfrm>
            <a:off x="-3" y="0"/>
            <a:ext cx="12192003" cy="3230451"/>
          </a:xfrm>
          <a:prstGeom prst="rect">
            <a:avLst/>
          </a:prstGeom>
          <a:noFill/>
          <a:ln>
            <a:noFill/>
          </a:ln>
        </p:spPr>
      </p:sp>
      <p:sp>
        <p:nvSpPr>
          <p:cNvPr id="131" name="Google Shape;131;p32"/>
          <p:cNvSpPr/>
          <p:nvPr>
            <p:ph idx="3" type="pic"/>
          </p:nvPr>
        </p:nvSpPr>
        <p:spPr>
          <a:xfrm>
            <a:off x="997399" y="1188356"/>
            <a:ext cx="752671" cy="2140104"/>
          </a:xfrm>
          <a:prstGeom prst="rect">
            <a:avLst/>
          </a:prstGeom>
          <a:noFill/>
          <a:ln>
            <a:noFill/>
          </a:ln>
        </p:spPr>
      </p:sp>
      <p:sp>
        <p:nvSpPr>
          <p:cNvPr id="132" name="Google Shape;132;p32"/>
          <p:cNvSpPr/>
          <p:nvPr>
            <p:ph idx="4" type="pic"/>
          </p:nvPr>
        </p:nvSpPr>
        <p:spPr>
          <a:xfrm>
            <a:off x="3573307" y="1188356"/>
            <a:ext cx="803171" cy="2133754"/>
          </a:xfrm>
          <a:prstGeom prst="rect">
            <a:avLst/>
          </a:prstGeom>
          <a:noFill/>
          <a:ln>
            <a:noFill/>
          </a:ln>
        </p:spPr>
      </p:sp>
      <p:sp>
        <p:nvSpPr>
          <p:cNvPr id="133" name="Google Shape;133;p32"/>
          <p:cNvSpPr/>
          <p:nvPr>
            <p:ph idx="5" type="pic"/>
          </p:nvPr>
        </p:nvSpPr>
        <p:spPr>
          <a:xfrm>
            <a:off x="1903613" y="966089"/>
            <a:ext cx="1558227" cy="2756099"/>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Support">
  <p:cSld name="Team-Support">
    <p:spTree>
      <p:nvGrpSpPr>
        <p:cNvPr id="134" name="Shape 134"/>
        <p:cNvGrpSpPr/>
        <p:nvPr/>
      </p:nvGrpSpPr>
      <p:grpSpPr>
        <a:xfrm>
          <a:off x="0" y="0"/>
          <a:ext cx="0" cy="0"/>
          <a:chOff x="0" y="0"/>
          <a:chExt cx="0" cy="0"/>
        </a:xfrm>
      </p:grpSpPr>
      <p:sp>
        <p:nvSpPr>
          <p:cNvPr id="135" name="Google Shape;135;p33"/>
          <p:cNvSpPr/>
          <p:nvPr>
            <p:ph idx="2" type="pic"/>
          </p:nvPr>
        </p:nvSpPr>
        <p:spPr>
          <a:xfrm>
            <a:off x="1368165" y="1603130"/>
            <a:ext cx="1259942" cy="1258902"/>
          </a:xfrm>
          <a:prstGeom prst="ellipse">
            <a:avLst/>
          </a:prstGeom>
          <a:noFill/>
          <a:ln>
            <a:noFill/>
          </a:ln>
        </p:spPr>
      </p:sp>
      <p:sp>
        <p:nvSpPr>
          <p:cNvPr id="136" name="Google Shape;136;p33"/>
          <p:cNvSpPr/>
          <p:nvPr>
            <p:ph idx="3" type="pic"/>
          </p:nvPr>
        </p:nvSpPr>
        <p:spPr>
          <a:xfrm>
            <a:off x="4134531" y="1592668"/>
            <a:ext cx="1259942" cy="1258902"/>
          </a:xfrm>
          <a:prstGeom prst="ellipse">
            <a:avLst/>
          </a:prstGeom>
          <a:noFill/>
          <a:ln>
            <a:noFill/>
          </a:ln>
        </p:spPr>
      </p:sp>
      <p:sp>
        <p:nvSpPr>
          <p:cNvPr id="137" name="Google Shape;137;p33"/>
          <p:cNvSpPr/>
          <p:nvPr>
            <p:ph idx="4" type="pic"/>
          </p:nvPr>
        </p:nvSpPr>
        <p:spPr>
          <a:xfrm>
            <a:off x="6839987" y="1609122"/>
            <a:ext cx="1259942" cy="1258902"/>
          </a:xfrm>
          <a:prstGeom prst="ellipse">
            <a:avLst/>
          </a:prstGeom>
          <a:noFill/>
          <a:ln>
            <a:noFill/>
          </a:ln>
        </p:spPr>
      </p:sp>
      <p:sp>
        <p:nvSpPr>
          <p:cNvPr id="138" name="Google Shape;138;p33"/>
          <p:cNvSpPr/>
          <p:nvPr>
            <p:ph idx="5" type="pic"/>
          </p:nvPr>
        </p:nvSpPr>
        <p:spPr>
          <a:xfrm>
            <a:off x="9564327" y="1609122"/>
            <a:ext cx="1259942" cy="1258902"/>
          </a:xfrm>
          <a:prstGeom prst="ellipse">
            <a:avLst/>
          </a:prstGeom>
          <a:noFill/>
          <a:ln>
            <a:noFill/>
          </a:ln>
        </p:spPr>
      </p:sp>
      <p:sp>
        <p:nvSpPr>
          <p:cNvPr id="139" name="Google Shape;139;p33"/>
          <p:cNvSpPr/>
          <p:nvPr>
            <p:ph idx="6" type="pic"/>
          </p:nvPr>
        </p:nvSpPr>
        <p:spPr>
          <a:xfrm>
            <a:off x="8214258" y="4054549"/>
            <a:ext cx="1259942" cy="1258902"/>
          </a:xfrm>
          <a:prstGeom prst="ellipse">
            <a:avLst/>
          </a:prstGeom>
          <a:noFill/>
          <a:ln>
            <a:noFill/>
          </a:ln>
        </p:spPr>
      </p:sp>
      <p:sp>
        <p:nvSpPr>
          <p:cNvPr id="140" name="Google Shape;140;p33"/>
          <p:cNvSpPr/>
          <p:nvPr>
            <p:ph idx="7" type="pic"/>
          </p:nvPr>
        </p:nvSpPr>
        <p:spPr>
          <a:xfrm>
            <a:off x="5499536" y="4054549"/>
            <a:ext cx="1259942" cy="1258902"/>
          </a:xfrm>
          <a:prstGeom prst="ellipse">
            <a:avLst/>
          </a:prstGeom>
          <a:noFill/>
          <a:ln>
            <a:noFill/>
          </a:ln>
        </p:spPr>
      </p:sp>
      <p:sp>
        <p:nvSpPr>
          <p:cNvPr id="141" name="Google Shape;141;p33"/>
          <p:cNvSpPr/>
          <p:nvPr>
            <p:ph idx="8" type="pic"/>
          </p:nvPr>
        </p:nvSpPr>
        <p:spPr>
          <a:xfrm>
            <a:off x="2756072" y="4040337"/>
            <a:ext cx="1259942" cy="1258902"/>
          </a:xfrm>
          <a:prstGeom prst="ellipse">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fault Slide">
  <p:cSld name="1_Default Slide">
    <p:spTree>
      <p:nvGrpSpPr>
        <p:cNvPr id="142" name="Shape 142"/>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fault_layout">
  <p:cSld name="1_Default_layout">
    <p:spTree>
      <p:nvGrpSpPr>
        <p:cNvPr id="143" name="Shape 143"/>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Us">
  <p:cSld name="Contact-Us">
    <p:spTree>
      <p:nvGrpSpPr>
        <p:cNvPr id="144" name="Shape 144"/>
        <p:cNvGrpSpPr/>
        <p:nvPr/>
      </p:nvGrpSpPr>
      <p:grpSpPr>
        <a:xfrm>
          <a:off x="0" y="0"/>
          <a:ext cx="0" cy="0"/>
          <a:chOff x="0" y="0"/>
          <a:chExt cx="0" cy="0"/>
        </a:xfrm>
      </p:grpSpPr>
      <p:sp>
        <p:nvSpPr>
          <p:cNvPr id="145" name="Google Shape;145;p36"/>
          <p:cNvSpPr/>
          <p:nvPr>
            <p:ph idx="2" type="pic"/>
          </p:nvPr>
        </p:nvSpPr>
        <p:spPr>
          <a:xfrm>
            <a:off x="-1" y="1"/>
            <a:ext cx="12192001" cy="3910294"/>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Pad_mockup">
  <p:cSld name="iPad_mockup">
    <p:spTree>
      <p:nvGrpSpPr>
        <p:cNvPr id="146" name="Shape 146"/>
        <p:cNvGrpSpPr/>
        <p:nvPr/>
      </p:nvGrpSpPr>
      <p:grpSpPr>
        <a:xfrm>
          <a:off x="0" y="0"/>
          <a:ext cx="0" cy="0"/>
          <a:chOff x="0" y="0"/>
          <a:chExt cx="0" cy="0"/>
        </a:xfrm>
      </p:grpSpPr>
      <p:sp>
        <p:nvSpPr>
          <p:cNvPr id="147" name="Google Shape;147;p37"/>
          <p:cNvSpPr/>
          <p:nvPr>
            <p:ph idx="2" type="pic"/>
          </p:nvPr>
        </p:nvSpPr>
        <p:spPr>
          <a:xfrm>
            <a:off x="-3" y="0"/>
            <a:ext cx="12192003" cy="3230451"/>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eet_the_team1">
  <p:cSld name="4_Meet_the_team1">
    <p:spTree>
      <p:nvGrpSpPr>
        <p:cNvPr id="148" name="Shape 148"/>
        <p:cNvGrpSpPr/>
        <p:nvPr/>
      </p:nvGrpSpPr>
      <p:grpSpPr>
        <a:xfrm>
          <a:off x="0" y="0"/>
          <a:ext cx="0" cy="0"/>
          <a:chOff x="0" y="0"/>
          <a:chExt cx="0" cy="0"/>
        </a:xfrm>
      </p:grpSpPr>
      <p:sp>
        <p:nvSpPr>
          <p:cNvPr id="149" name="Google Shape;149;p38"/>
          <p:cNvSpPr/>
          <p:nvPr>
            <p:ph idx="2" type="pic"/>
          </p:nvPr>
        </p:nvSpPr>
        <p:spPr>
          <a:xfrm>
            <a:off x="1290293" y="2133107"/>
            <a:ext cx="1822449" cy="1824698"/>
          </a:xfrm>
          <a:prstGeom prst="rect">
            <a:avLst/>
          </a:prstGeom>
          <a:noFill/>
          <a:ln>
            <a:noFill/>
          </a:ln>
        </p:spPr>
      </p:sp>
      <p:sp>
        <p:nvSpPr>
          <p:cNvPr id="150" name="Google Shape;150;p38"/>
          <p:cNvSpPr/>
          <p:nvPr>
            <p:ph idx="3" type="pic"/>
          </p:nvPr>
        </p:nvSpPr>
        <p:spPr>
          <a:xfrm>
            <a:off x="3896748" y="2133107"/>
            <a:ext cx="1822449" cy="1824698"/>
          </a:xfrm>
          <a:prstGeom prst="rect">
            <a:avLst/>
          </a:prstGeom>
          <a:noFill/>
          <a:ln>
            <a:noFill/>
          </a:ln>
        </p:spPr>
      </p:sp>
      <p:sp>
        <p:nvSpPr>
          <p:cNvPr id="151" name="Google Shape;151;p38"/>
          <p:cNvSpPr/>
          <p:nvPr>
            <p:ph idx="4" type="pic"/>
          </p:nvPr>
        </p:nvSpPr>
        <p:spPr>
          <a:xfrm>
            <a:off x="6549860" y="2133107"/>
            <a:ext cx="1822449" cy="1824698"/>
          </a:xfrm>
          <a:prstGeom prst="rect">
            <a:avLst/>
          </a:prstGeom>
          <a:noFill/>
          <a:ln>
            <a:noFill/>
          </a:ln>
        </p:spPr>
      </p:sp>
      <p:sp>
        <p:nvSpPr>
          <p:cNvPr id="152" name="Google Shape;152;p38"/>
          <p:cNvSpPr/>
          <p:nvPr>
            <p:ph idx="5" type="pic"/>
          </p:nvPr>
        </p:nvSpPr>
        <p:spPr>
          <a:xfrm>
            <a:off x="9135072" y="2133107"/>
            <a:ext cx="1822449" cy="1824698"/>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159" name="Shape 159"/>
        <p:cNvGrpSpPr/>
        <p:nvPr/>
      </p:nvGrpSpPr>
      <p:grpSpPr>
        <a:xfrm>
          <a:off x="0" y="0"/>
          <a:ext cx="0" cy="0"/>
          <a:chOff x="0" y="0"/>
          <a:chExt cx="0" cy="0"/>
        </a:xfrm>
      </p:grpSpPr>
      <p:sp>
        <p:nvSpPr>
          <p:cNvPr id="160" name="Google Shape;160;p40"/>
          <p:cNvSpPr txBox="1"/>
          <p:nvPr>
            <p:ph idx="1" type="body"/>
          </p:nvPr>
        </p:nvSpPr>
        <p:spPr>
          <a:xfrm>
            <a:off x="507226" y="382630"/>
            <a:ext cx="11009271" cy="642938"/>
          </a:xfrm>
          <a:prstGeom prst="rect">
            <a:avLst/>
          </a:prstGeom>
          <a:noFill/>
          <a:ln>
            <a:noFill/>
          </a:ln>
        </p:spPr>
        <p:txBody>
          <a:bodyPr anchorCtr="0" anchor="t" bIns="91400" lIns="182825" spcFirstLastPara="1" rIns="182825" wrap="square" tIns="91400">
            <a:normAutofit/>
          </a:bodyPr>
          <a:lstStyle>
            <a:lvl1pPr indent="-228600" lvl="0" marL="457200" algn="l">
              <a:lnSpc>
                <a:spcPct val="90000"/>
              </a:lnSpc>
              <a:spcBef>
                <a:spcPts val="1000"/>
              </a:spcBef>
              <a:spcAft>
                <a:spcPts val="0"/>
              </a:spcAft>
              <a:buClr>
                <a:srgbClr val="566C87"/>
              </a:buClr>
              <a:buSzPts val="4400"/>
              <a:buNone/>
              <a:defRPr sz="4400">
                <a:solidFill>
                  <a:srgbClr val="566C87"/>
                </a:solidFill>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40"/>
          <p:cNvSpPr txBox="1"/>
          <p:nvPr>
            <p:ph idx="2" type="body"/>
          </p:nvPr>
        </p:nvSpPr>
        <p:spPr>
          <a:xfrm>
            <a:off x="531940" y="942806"/>
            <a:ext cx="10984557" cy="305229"/>
          </a:xfrm>
          <a:prstGeom prst="rect">
            <a:avLst/>
          </a:prstGeom>
          <a:noFill/>
          <a:ln>
            <a:noFill/>
          </a:ln>
        </p:spPr>
        <p:txBody>
          <a:bodyPr anchorCtr="0" anchor="t" bIns="91400" lIns="182825" spcFirstLastPara="1" rIns="182825" wrap="square" tIns="91400">
            <a:normAutofit/>
          </a:bodyPr>
          <a:lstStyle>
            <a:lvl1pPr indent="-228600" lvl="0" marL="457200" algn="l">
              <a:lnSpc>
                <a:spcPct val="90000"/>
              </a:lnSpc>
              <a:spcBef>
                <a:spcPts val="1000"/>
              </a:spcBef>
              <a:spcAft>
                <a:spcPts val="0"/>
              </a:spcAft>
              <a:buClr>
                <a:srgbClr val="7F7F7F"/>
              </a:buClr>
              <a:buSzPts val="1400"/>
              <a:buNone/>
              <a:defRPr sz="1400">
                <a:solidFill>
                  <a:srgbClr val="7F7F7F"/>
                </a:solidFill>
                <a:latin typeface="Lato Light"/>
                <a:ea typeface="Lato Light"/>
                <a:cs typeface="Lato Light"/>
                <a:sym typeface="Lato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Slide 1">
  <p:cSld name="Master Slide 1">
    <p:spTree>
      <p:nvGrpSpPr>
        <p:cNvPr id="162" name="Shape 16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Slide 1">
  <p:cSld name="Master Slide 1">
    <p:spTree>
      <p:nvGrpSpPr>
        <p:cNvPr id="39" name="Shape 3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Company">
  <p:cSld name="Start-Company">
    <p:spTree>
      <p:nvGrpSpPr>
        <p:cNvPr id="163" name="Shape 163"/>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Placeholder">
  <p:cSld name="Big Image Placeholder">
    <p:spTree>
      <p:nvGrpSpPr>
        <p:cNvPr id="164" name="Shape 164"/>
        <p:cNvGrpSpPr/>
        <p:nvPr/>
      </p:nvGrpSpPr>
      <p:grpSpPr>
        <a:xfrm>
          <a:off x="0" y="0"/>
          <a:ext cx="0" cy="0"/>
          <a:chOff x="0" y="0"/>
          <a:chExt cx="0" cy="0"/>
        </a:xfrm>
      </p:grpSpPr>
      <p:sp>
        <p:nvSpPr>
          <p:cNvPr id="165" name="Google Shape;165;p43"/>
          <p:cNvSpPr/>
          <p:nvPr>
            <p:ph idx="2" type="pic"/>
          </p:nvPr>
        </p:nvSpPr>
        <p:spPr>
          <a:xfrm>
            <a:off x="-1589" y="0"/>
            <a:ext cx="12192001" cy="6858494"/>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ส่วนหัวของส่วน">
  <p:cSld name="10_ส่วนหัวของส่วน">
    <p:spTree>
      <p:nvGrpSpPr>
        <p:cNvPr id="166" name="Shape 166"/>
        <p:cNvGrpSpPr/>
        <p:nvPr/>
      </p:nvGrpSpPr>
      <p:grpSpPr>
        <a:xfrm>
          <a:off x="0" y="0"/>
          <a:ext cx="0" cy="0"/>
          <a:chOff x="0" y="0"/>
          <a:chExt cx="0" cy="0"/>
        </a:xfrm>
      </p:grpSpPr>
      <p:sp>
        <p:nvSpPr>
          <p:cNvPr id="167" name="Google Shape;167;p44"/>
          <p:cNvSpPr/>
          <p:nvPr>
            <p:ph idx="2" type="pic"/>
          </p:nvPr>
        </p:nvSpPr>
        <p:spPr>
          <a:xfrm>
            <a:off x="3916216" y="0"/>
            <a:ext cx="8176318" cy="5724595"/>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_clients">
  <p:cSld name="Sta_clients">
    <p:spTree>
      <p:nvGrpSpPr>
        <p:cNvPr id="168" name="Shape 168"/>
        <p:cNvGrpSpPr/>
        <p:nvPr/>
      </p:nvGrpSpPr>
      <p:grpSpPr>
        <a:xfrm>
          <a:off x="0" y="0"/>
          <a:ext cx="0" cy="0"/>
          <a:chOff x="0" y="0"/>
          <a:chExt cx="0" cy="0"/>
        </a:xfrm>
      </p:grpSpPr>
      <p:sp>
        <p:nvSpPr>
          <p:cNvPr id="169" name="Google Shape;169;p45"/>
          <p:cNvSpPr/>
          <p:nvPr>
            <p:ph idx="2" type="pic"/>
          </p:nvPr>
        </p:nvSpPr>
        <p:spPr>
          <a:xfrm>
            <a:off x="-3" y="0"/>
            <a:ext cx="12192003" cy="4953357"/>
          </a:xfrm>
          <a:prstGeom prst="rect">
            <a:avLst/>
          </a:prstGeom>
          <a:noFill/>
          <a:ln>
            <a:noFill/>
          </a:ln>
        </p:spPr>
      </p:sp>
      <p:sp>
        <p:nvSpPr>
          <p:cNvPr id="170" name="Google Shape;170;p45"/>
          <p:cNvSpPr/>
          <p:nvPr/>
        </p:nvSpPr>
        <p:spPr>
          <a:xfrm>
            <a:off x="10931083" y="6481801"/>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71" name="Google Shape;171;p45"/>
          <p:cNvSpPr/>
          <p:nvPr/>
        </p:nvSpPr>
        <p:spPr>
          <a:xfrm>
            <a:off x="10981568" y="6519903"/>
            <a:ext cx="62548"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72" name="Google Shape;172;p45"/>
          <p:cNvSpPr/>
          <p:nvPr/>
        </p:nvSpPr>
        <p:spPr>
          <a:xfrm>
            <a:off x="11139160" y="6481582"/>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73" name="Google Shape;173;p45"/>
          <p:cNvSpPr/>
          <p:nvPr/>
        </p:nvSpPr>
        <p:spPr>
          <a:xfrm flipH="1">
            <a:off x="11185500" y="6519684"/>
            <a:ext cx="62219"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74" name="Google Shape;174;p45"/>
          <p:cNvSpPr txBox="1"/>
          <p:nvPr/>
        </p:nvSpPr>
        <p:spPr>
          <a:xfrm>
            <a:off x="812902" y="6417673"/>
            <a:ext cx="1828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9"/>
              </a:buClr>
              <a:buSzPts val="1200"/>
              <a:buFont typeface="Lato"/>
              <a:buNone/>
            </a:pPr>
            <a:r>
              <a:rPr b="1" i="0" lang="ms-MY" sz="1200" u="none" cap="none" strike="noStrike">
                <a:solidFill>
                  <a:srgbClr val="445469"/>
                </a:solidFill>
                <a:latin typeface="Lato"/>
                <a:ea typeface="Lato"/>
                <a:cs typeface="Lato"/>
                <a:sym typeface="Lato"/>
              </a:rPr>
              <a:t>Capitalist </a:t>
            </a:r>
            <a:r>
              <a:rPr b="0" i="0" lang="ms-MY" sz="1200" u="none" cap="none" strike="noStrike">
                <a:solidFill>
                  <a:srgbClr val="445469"/>
                </a:solidFill>
                <a:latin typeface="Calibri"/>
                <a:ea typeface="Calibri"/>
                <a:cs typeface="Calibri"/>
                <a:sym typeface="Calibri"/>
              </a:rPr>
              <a:t>Slides</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lState Cat 1">
  <p:cSld name="RealState Cat 1">
    <p:spTree>
      <p:nvGrpSpPr>
        <p:cNvPr id="175" name="Shape 175"/>
        <p:cNvGrpSpPr/>
        <p:nvPr/>
      </p:nvGrpSpPr>
      <p:grpSpPr>
        <a:xfrm>
          <a:off x="0" y="0"/>
          <a:ext cx="0" cy="0"/>
          <a:chOff x="0" y="0"/>
          <a:chExt cx="0" cy="0"/>
        </a:xfrm>
      </p:grpSpPr>
      <p:sp>
        <p:nvSpPr>
          <p:cNvPr id="176" name="Google Shape;176;p46"/>
          <p:cNvSpPr/>
          <p:nvPr>
            <p:ph idx="2" type="pic"/>
          </p:nvPr>
        </p:nvSpPr>
        <p:spPr>
          <a:xfrm>
            <a:off x="1595339" y="4035332"/>
            <a:ext cx="2986294" cy="2065518"/>
          </a:xfrm>
          <a:prstGeom prst="rect">
            <a:avLst/>
          </a:prstGeom>
          <a:noFill/>
          <a:ln>
            <a:noFill/>
          </a:ln>
        </p:spPr>
      </p:sp>
      <p:sp>
        <p:nvSpPr>
          <p:cNvPr id="177" name="Google Shape;177;p46"/>
          <p:cNvSpPr/>
          <p:nvPr>
            <p:ph idx="3" type="pic"/>
          </p:nvPr>
        </p:nvSpPr>
        <p:spPr>
          <a:xfrm>
            <a:off x="4604300" y="1405667"/>
            <a:ext cx="2984501" cy="2065518"/>
          </a:xfrm>
          <a:prstGeom prst="rect">
            <a:avLst/>
          </a:prstGeom>
          <a:noFill/>
          <a:ln>
            <a:noFill/>
          </a:ln>
        </p:spPr>
      </p:sp>
      <p:sp>
        <p:nvSpPr>
          <p:cNvPr id="178" name="Google Shape;178;p46"/>
          <p:cNvSpPr/>
          <p:nvPr>
            <p:ph idx="4" type="pic"/>
          </p:nvPr>
        </p:nvSpPr>
        <p:spPr>
          <a:xfrm>
            <a:off x="7601740" y="4035332"/>
            <a:ext cx="2986294" cy="2065518"/>
          </a:xfrm>
          <a:prstGeom prst="rect">
            <a:avLst/>
          </a:prstGeom>
          <a:noFill/>
          <a:ln>
            <a:noFill/>
          </a:ln>
        </p:spPr>
      </p:sp>
      <p:sp>
        <p:nvSpPr>
          <p:cNvPr id="179" name="Google Shape;179;p46"/>
          <p:cNvSpPr/>
          <p:nvPr/>
        </p:nvSpPr>
        <p:spPr>
          <a:xfrm>
            <a:off x="10931083" y="6481801"/>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80" name="Google Shape;180;p46"/>
          <p:cNvSpPr/>
          <p:nvPr/>
        </p:nvSpPr>
        <p:spPr>
          <a:xfrm>
            <a:off x="10981568" y="6519903"/>
            <a:ext cx="62548"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81" name="Google Shape;181;p46"/>
          <p:cNvSpPr/>
          <p:nvPr/>
        </p:nvSpPr>
        <p:spPr>
          <a:xfrm>
            <a:off x="11139160" y="6481582"/>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82" name="Google Shape;182;p46"/>
          <p:cNvSpPr/>
          <p:nvPr/>
        </p:nvSpPr>
        <p:spPr>
          <a:xfrm flipH="1">
            <a:off x="11185500" y="6519684"/>
            <a:ext cx="62219"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83" name="Google Shape;183;p46"/>
          <p:cNvSpPr/>
          <p:nvPr/>
        </p:nvSpPr>
        <p:spPr>
          <a:xfrm>
            <a:off x="11541411" y="405728"/>
            <a:ext cx="356581" cy="356503"/>
          </a:xfrm>
          <a:prstGeom prst="teardrop">
            <a:avLst>
              <a:gd fmla="val 10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Light"/>
              <a:buNone/>
            </a:pPr>
            <a:r>
              <a:t/>
            </a:r>
            <a:endParaRPr b="0" i="0" sz="1800" u="none" cap="none" strike="noStrike">
              <a:solidFill>
                <a:srgbClr val="FFFFFF"/>
              </a:solidFill>
              <a:latin typeface="Calibri"/>
              <a:ea typeface="Calibri"/>
              <a:cs typeface="Calibri"/>
              <a:sym typeface="Calibri"/>
            </a:endParaRPr>
          </a:p>
        </p:txBody>
      </p:sp>
      <p:sp>
        <p:nvSpPr>
          <p:cNvPr id="184" name="Google Shape;184;p46"/>
          <p:cNvSpPr txBox="1"/>
          <p:nvPr/>
        </p:nvSpPr>
        <p:spPr>
          <a:xfrm>
            <a:off x="11533693" y="409869"/>
            <a:ext cx="391419" cy="30776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FFFFFF"/>
              </a:buClr>
              <a:buSzPts val="1400"/>
              <a:buFont typeface="Calibri"/>
              <a:buNone/>
            </a:pPr>
            <a:fld id="{00000000-1234-1234-1234-123412341234}" type="slidenum">
              <a:rPr b="1" i="0" lang="ms-MY"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
        <p:nvSpPr>
          <p:cNvPr id="185" name="Google Shape;185;p46"/>
          <p:cNvSpPr txBox="1"/>
          <p:nvPr/>
        </p:nvSpPr>
        <p:spPr>
          <a:xfrm>
            <a:off x="812902" y="6417673"/>
            <a:ext cx="1828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9"/>
              </a:buClr>
              <a:buSzPts val="1200"/>
              <a:buFont typeface="Lato"/>
              <a:buNone/>
            </a:pPr>
            <a:r>
              <a:rPr b="1" i="0" lang="ms-MY" sz="1200" u="none" cap="none" strike="noStrike">
                <a:solidFill>
                  <a:srgbClr val="445469"/>
                </a:solidFill>
                <a:latin typeface="Lato"/>
                <a:ea typeface="Lato"/>
                <a:cs typeface="Lato"/>
                <a:sym typeface="Lato"/>
              </a:rPr>
              <a:t>Capitalist </a:t>
            </a:r>
            <a:r>
              <a:rPr b="0" i="0" lang="ms-MY" sz="1200" u="none" cap="none" strike="noStrike">
                <a:solidFill>
                  <a:srgbClr val="445469"/>
                </a:solidFill>
                <a:latin typeface="Calibri"/>
                <a:ea typeface="Calibri"/>
                <a:cs typeface="Calibri"/>
                <a:sym typeface="Calibri"/>
              </a:rPr>
              <a:t>Slides</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86" name="Shape 186"/>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overview">
  <p:cSld name="schedule overview">
    <p:spTree>
      <p:nvGrpSpPr>
        <p:cNvPr id="187" name="Shape 187"/>
        <p:cNvGrpSpPr/>
        <p:nvPr/>
      </p:nvGrpSpPr>
      <p:grpSpPr>
        <a:xfrm>
          <a:off x="0" y="0"/>
          <a:ext cx="0" cy="0"/>
          <a:chOff x="0" y="0"/>
          <a:chExt cx="0" cy="0"/>
        </a:xfrm>
      </p:grpSpPr>
      <p:sp>
        <p:nvSpPr>
          <p:cNvPr id="188" name="Google Shape;188;p48"/>
          <p:cNvSpPr/>
          <p:nvPr>
            <p:ph idx="2" type="pic"/>
          </p:nvPr>
        </p:nvSpPr>
        <p:spPr>
          <a:xfrm>
            <a:off x="-1589" y="1704529"/>
            <a:ext cx="12192001" cy="4021792"/>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ptop Project">
  <p:cSld name="1_Laptop Project">
    <p:spTree>
      <p:nvGrpSpPr>
        <p:cNvPr id="189" name="Shape 189"/>
        <p:cNvGrpSpPr/>
        <p:nvPr/>
      </p:nvGrpSpPr>
      <p:grpSpPr>
        <a:xfrm>
          <a:off x="0" y="0"/>
          <a:ext cx="0" cy="0"/>
          <a:chOff x="0" y="0"/>
          <a:chExt cx="0" cy="0"/>
        </a:xfrm>
      </p:grpSpPr>
      <p:sp>
        <p:nvSpPr>
          <p:cNvPr id="190" name="Google Shape;190;p49"/>
          <p:cNvSpPr/>
          <p:nvPr>
            <p:ph idx="2" type="pic"/>
          </p:nvPr>
        </p:nvSpPr>
        <p:spPr>
          <a:xfrm>
            <a:off x="7284557" y="2501404"/>
            <a:ext cx="3349748" cy="2085302"/>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Clients">
  <p:cSld name="Our Clients">
    <p:spTree>
      <p:nvGrpSpPr>
        <p:cNvPr id="191" name="Shape 191"/>
        <p:cNvGrpSpPr/>
        <p:nvPr/>
      </p:nvGrpSpPr>
      <p:grpSpPr>
        <a:xfrm>
          <a:off x="0" y="0"/>
          <a:ext cx="0" cy="0"/>
          <a:chOff x="0" y="0"/>
          <a:chExt cx="0" cy="0"/>
        </a:xfrm>
      </p:grpSpPr>
      <p:sp>
        <p:nvSpPr>
          <p:cNvPr id="192" name="Google Shape;192;p50"/>
          <p:cNvSpPr/>
          <p:nvPr>
            <p:ph idx="2" type="pic"/>
          </p:nvPr>
        </p:nvSpPr>
        <p:spPr>
          <a:xfrm>
            <a:off x="11545" y="2195816"/>
            <a:ext cx="12192000" cy="212524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pp Design 04">
  <p:cSld name="2_App Design 04">
    <p:spTree>
      <p:nvGrpSpPr>
        <p:cNvPr id="193" name="Shape 193"/>
        <p:cNvGrpSpPr/>
        <p:nvPr/>
      </p:nvGrpSpPr>
      <p:grpSpPr>
        <a:xfrm>
          <a:off x="0" y="0"/>
          <a:ext cx="0" cy="0"/>
          <a:chOff x="0" y="0"/>
          <a:chExt cx="0" cy="0"/>
        </a:xfrm>
      </p:grpSpPr>
      <p:sp>
        <p:nvSpPr>
          <p:cNvPr id="194" name="Google Shape;194;p51"/>
          <p:cNvSpPr/>
          <p:nvPr>
            <p:ph idx="2" type="pic"/>
          </p:nvPr>
        </p:nvSpPr>
        <p:spPr>
          <a:xfrm>
            <a:off x="1733764" y="2716713"/>
            <a:ext cx="740857" cy="2122336"/>
          </a:xfrm>
          <a:prstGeom prst="rect">
            <a:avLst/>
          </a:prstGeom>
          <a:noFill/>
          <a:ln>
            <a:noFill/>
          </a:ln>
        </p:spPr>
      </p:sp>
      <p:sp>
        <p:nvSpPr>
          <p:cNvPr id="195" name="Google Shape;195;p51"/>
          <p:cNvSpPr/>
          <p:nvPr>
            <p:ph idx="3" type="pic"/>
          </p:nvPr>
        </p:nvSpPr>
        <p:spPr>
          <a:xfrm>
            <a:off x="4303918" y="2716713"/>
            <a:ext cx="783757" cy="2122336"/>
          </a:xfrm>
          <a:prstGeom prst="rect">
            <a:avLst/>
          </a:prstGeom>
          <a:noFill/>
          <a:ln>
            <a:noFill/>
          </a:ln>
        </p:spPr>
      </p:sp>
      <p:sp>
        <p:nvSpPr>
          <p:cNvPr id="196" name="Google Shape;196;p51"/>
          <p:cNvSpPr/>
          <p:nvPr>
            <p:ph idx="4" type="pic"/>
          </p:nvPr>
        </p:nvSpPr>
        <p:spPr>
          <a:xfrm>
            <a:off x="2645976" y="2485936"/>
            <a:ext cx="1512829" cy="27404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Company">
  <p:cSld name="Start-Company">
    <p:spTree>
      <p:nvGrpSpPr>
        <p:cNvPr id="40" name="Shape 40"/>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3_iPhones_vs">
  <p:cSld name="Devices_3_iPhones_vs">
    <p:spTree>
      <p:nvGrpSpPr>
        <p:cNvPr id="197" name="Shape 197"/>
        <p:cNvGrpSpPr/>
        <p:nvPr/>
      </p:nvGrpSpPr>
      <p:grpSpPr>
        <a:xfrm>
          <a:off x="0" y="0"/>
          <a:ext cx="0" cy="0"/>
          <a:chOff x="0" y="0"/>
          <a:chExt cx="0" cy="0"/>
        </a:xfrm>
      </p:grpSpPr>
      <p:sp>
        <p:nvSpPr>
          <p:cNvPr id="198" name="Google Shape;198;p52"/>
          <p:cNvSpPr/>
          <p:nvPr>
            <p:ph idx="2" type="pic"/>
          </p:nvPr>
        </p:nvSpPr>
        <p:spPr>
          <a:xfrm>
            <a:off x="1203461" y="2504529"/>
            <a:ext cx="1381750" cy="2453083"/>
          </a:xfrm>
          <a:prstGeom prst="rect">
            <a:avLst/>
          </a:prstGeom>
          <a:noFill/>
          <a:ln>
            <a:noFill/>
          </a:ln>
        </p:spPr>
      </p:sp>
      <p:sp>
        <p:nvSpPr>
          <p:cNvPr id="199" name="Google Shape;199;p52"/>
          <p:cNvSpPr/>
          <p:nvPr>
            <p:ph idx="3" type="pic"/>
          </p:nvPr>
        </p:nvSpPr>
        <p:spPr>
          <a:xfrm>
            <a:off x="4834346" y="2504529"/>
            <a:ext cx="1381750" cy="2453083"/>
          </a:xfrm>
          <a:prstGeom prst="rect">
            <a:avLst/>
          </a:prstGeom>
          <a:noFill/>
          <a:ln>
            <a:noFill/>
          </a:ln>
        </p:spPr>
      </p:sp>
      <p:sp>
        <p:nvSpPr>
          <p:cNvPr id="200" name="Google Shape;200;p52"/>
          <p:cNvSpPr/>
          <p:nvPr>
            <p:ph idx="4" type="pic"/>
          </p:nvPr>
        </p:nvSpPr>
        <p:spPr>
          <a:xfrm>
            <a:off x="8520947" y="2504529"/>
            <a:ext cx="1381750" cy="2453083"/>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g_Picture_place-holder">
  <p:cSld name="1_Big_Picture_place-holder">
    <p:spTree>
      <p:nvGrpSpPr>
        <p:cNvPr id="201" name="Shape 201"/>
        <p:cNvGrpSpPr/>
        <p:nvPr/>
      </p:nvGrpSpPr>
      <p:grpSpPr>
        <a:xfrm>
          <a:off x="0" y="0"/>
          <a:ext cx="0" cy="0"/>
          <a:chOff x="0" y="0"/>
          <a:chExt cx="0" cy="0"/>
        </a:xfrm>
      </p:grpSpPr>
      <p:sp>
        <p:nvSpPr>
          <p:cNvPr id="202" name="Google Shape;202;p53"/>
          <p:cNvSpPr/>
          <p:nvPr>
            <p:ph idx="2" type="pic"/>
          </p:nvPr>
        </p:nvSpPr>
        <p:spPr>
          <a:xfrm>
            <a:off x="0" y="-1"/>
            <a:ext cx="12203143" cy="6858495"/>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_features">
  <p:cSld name="app_features">
    <p:spTree>
      <p:nvGrpSpPr>
        <p:cNvPr id="203" name="Shape 203"/>
        <p:cNvGrpSpPr/>
        <p:nvPr/>
      </p:nvGrpSpPr>
      <p:grpSpPr>
        <a:xfrm>
          <a:off x="0" y="0"/>
          <a:ext cx="0" cy="0"/>
          <a:chOff x="0" y="0"/>
          <a:chExt cx="0" cy="0"/>
        </a:xfrm>
      </p:grpSpPr>
      <p:sp>
        <p:nvSpPr>
          <p:cNvPr id="204" name="Google Shape;204;p54"/>
          <p:cNvSpPr/>
          <p:nvPr>
            <p:ph idx="2" type="pic"/>
          </p:nvPr>
        </p:nvSpPr>
        <p:spPr>
          <a:xfrm>
            <a:off x="-3" y="0"/>
            <a:ext cx="12192003" cy="3230451"/>
          </a:xfrm>
          <a:prstGeom prst="rect">
            <a:avLst/>
          </a:prstGeom>
          <a:noFill/>
          <a:ln>
            <a:noFill/>
          </a:ln>
        </p:spPr>
      </p:sp>
      <p:sp>
        <p:nvSpPr>
          <p:cNvPr id="205" name="Google Shape;205;p54"/>
          <p:cNvSpPr/>
          <p:nvPr>
            <p:ph idx="3" type="pic"/>
          </p:nvPr>
        </p:nvSpPr>
        <p:spPr>
          <a:xfrm>
            <a:off x="1535889" y="1233466"/>
            <a:ext cx="2360858" cy="4225477"/>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2">
  <p:cSld name="Portfolio-2">
    <p:spTree>
      <p:nvGrpSpPr>
        <p:cNvPr id="206" name="Shape 206"/>
        <p:cNvGrpSpPr/>
        <p:nvPr/>
      </p:nvGrpSpPr>
      <p:grpSpPr>
        <a:xfrm>
          <a:off x="0" y="0"/>
          <a:ext cx="0" cy="0"/>
          <a:chOff x="0" y="0"/>
          <a:chExt cx="0" cy="0"/>
        </a:xfrm>
      </p:grpSpPr>
      <p:sp>
        <p:nvSpPr>
          <p:cNvPr id="207" name="Google Shape;207;p55"/>
          <p:cNvSpPr/>
          <p:nvPr>
            <p:ph idx="2" type="pic"/>
          </p:nvPr>
        </p:nvSpPr>
        <p:spPr>
          <a:xfrm>
            <a:off x="3785657" y="1625516"/>
            <a:ext cx="2317411" cy="2315460"/>
          </a:xfrm>
          <a:prstGeom prst="rect">
            <a:avLst/>
          </a:prstGeom>
          <a:noFill/>
          <a:ln>
            <a:noFill/>
          </a:ln>
        </p:spPr>
      </p:sp>
      <p:sp>
        <p:nvSpPr>
          <p:cNvPr id="208" name="Google Shape;208;p55"/>
          <p:cNvSpPr/>
          <p:nvPr>
            <p:ph idx="3" type="pic"/>
          </p:nvPr>
        </p:nvSpPr>
        <p:spPr>
          <a:xfrm>
            <a:off x="6169719" y="1614376"/>
            <a:ext cx="4695167" cy="4634633"/>
          </a:xfrm>
          <a:prstGeom prst="rect">
            <a:avLst/>
          </a:prstGeom>
          <a:noFill/>
          <a:ln>
            <a:noFill/>
          </a:ln>
        </p:spPr>
      </p:sp>
      <p:sp>
        <p:nvSpPr>
          <p:cNvPr id="209" name="Google Shape;209;p55"/>
          <p:cNvSpPr/>
          <p:nvPr>
            <p:ph idx="4" type="pic"/>
          </p:nvPr>
        </p:nvSpPr>
        <p:spPr>
          <a:xfrm>
            <a:off x="1397693" y="3933550"/>
            <a:ext cx="2317411" cy="2315462"/>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7">
  <p:cSld name="portfolio-7">
    <p:spTree>
      <p:nvGrpSpPr>
        <p:cNvPr id="210" name="Shape 210"/>
        <p:cNvGrpSpPr/>
        <p:nvPr/>
      </p:nvGrpSpPr>
      <p:grpSpPr>
        <a:xfrm>
          <a:off x="0" y="0"/>
          <a:ext cx="0" cy="0"/>
          <a:chOff x="0" y="0"/>
          <a:chExt cx="0" cy="0"/>
        </a:xfrm>
      </p:grpSpPr>
      <p:sp>
        <p:nvSpPr>
          <p:cNvPr id="211" name="Google Shape;211;p56"/>
          <p:cNvSpPr/>
          <p:nvPr>
            <p:ph idx="2" type="pic"/>
          </p:nvPr>
        </p:nvSpPr>
        <p:spPr>
          <a:xfrm>
            <a:off x="837774" y="2440871"/>
            <a:ext cx="4064678" cy="3824912"/>
          </a:xfrm>
          <a:prstGeom prst="rect">
            <a:avLst/>
          </a:prstGeom>
          <a:noFill/>
          <a:ln>
            <a:noFill/>
          </a:ln>
        </p:spPr>
      </p:sp>
      <p:sp>
        <p:nvSpPr>
          <p:cNvPr id="212" name="Google Shape;212;p56"/>
          <p:cNvSpPr/>
          <p:nvPr>
            <p:ph idx="3" type="pic"/>
          </p:nvPr>
        </p:nvSpPr>
        <p:spPr>
          <a:xfrm>
            <a:off x="4898177" y="4353327"/>
            <a:ext cx="2144481" cy="1912457"/>
          </a:xfrm>
          <a:prstGeom prst="rect">
            <a:avLst/>
          </a:prstGeom>
          <a:noFill/>
          <a:ln>
            <a:noFill/>
          </a:ln>
        </p:spPr>
      </p:sp>
      <p:sp>
        <p:nvSpPr>
          <p:cNvPr id="213" name="Google Shape;213;p56"/>
          <p:cNvSpPr/>
          <p:nvPr>
            <p:ph idx="4" type="pic"/>
          </p:nvPr>
        </p:nvSpPr>
        <p:spPr>
          <a:xfrm>
            <a:off x="7033110" y="4353327"/>
            <a:ext cx="2144481" cy="1912457"/>
          </a:xfrm>
          <a:prstGeom prst="rect">
            <a:avLst/>
          </a:prstGeom>
          <a:noFill/>
          <a:ln>
            <a:noFill/>
          </a:ln>
        </p:spPr>
      </p:sp>
      <p:sp>
        <p:nvSpPr>
          <p:cNvPr id="214" name="Google Shape;214;p56"/>
          <p:cNvSpPr/>
          <p:nvPr>
            <p:ph idx="5" type="pic"/>
          </p:nvPr>
        </p:nvSpPr>
        <p:spPr>
          <a:xfrm>
            <a:off x="9161771" y="4353327"/>
            <a:ext cx="2144481" cy="1912457"/>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ission_2">
  <p:cSld name="3_Mission_2">
    <p:spTree>
      <p:nvGrpSpPr>
        <p:cNvPr id="215" name="Shape 215"/>
        <p:cNvGrpSpPr/>
        <p:nvPr/>
      </p:nvGrpSpPr>
      <p:grpSpPr>
        <a:xfrm>
          <a:off x="0" y="0"/>
          <a:ext cx="0" cy="0"/>
          <a:chOff x="0" y="0"/>
          <a:chExt cx="0" cy="0"/>
        </a:xfrm>
      </p:grpSpPr>
      <p:sp>
        <p:nvSpPr>
          <p:cNvPr id="216" name="Google Shape;216;p57"/>
          <p:cNvSpPr/>
          <p:nvPr>
            <p:ph idx="2" type="pic"/>
          </p:nvPr>
        </p:nvSpPr>
        <p:spPr>
          <a:xfrm>
            <a:off x="1" y="1993390"/>
            <a:ext cx="4058337" cy="2635506"/>
          </a:xfrm>
          <a:prstGeom prst="rect">
            <a:avLst/>
          </a:prstGeom>
          <a:noFill/>
          <a:ln>
            <a:noFill/>
          </a:ln>
        </p:spPr>
      </p:sp>
      <p:sp>
        <p:nvSpPr>
          <p:cNvPr id="217" name="Google Shape;217;p57"/>
          <p:cNvSpPr/>
          <p:nvPr>
            <p:ph idx="3" type="pic"/>
          </p:nvPr>
        </p:nvSpPr>
        <p:spPr>
          <a:xfrm>
            <a:off x="8116673" y="1993390"/>
            <a:ext cx="4059266" cy="2635506"/>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s">
  <p:cSld name="Closing Slides">
    <p:bg>
      <p:bgPr>
        <a:solidFill>
          <a:srgbClr val="19232E"/>
        </a:solidFill>
      </p:bgPr>
    </p:bg>
    <p:spTree>
      <p:nvGrpSpPr>
        <p:cNvPr id="218" name="Shape 218"/>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_vs_app">
  <p:cSld name="phone_vs_app">
    <p:spTree>
      <p:nvGrpSpPr>
        <p:cNvPr id="219" name="Shape 219"/>
        <p:cNvGrpSpPr/>
        <p:nvPr/>
      </p:nvGrpSpPr>
      <p:grpSpPr>
        <a:xfrm>
          <a:off x="0" y="0"/>
          <a:ext cx="0" cy="0"/>
          <a:chOff x="0" y="0"/>
          <a:chExt cx="0" cy="0"/>
        </a:xfrm>
      </p:grpSpPr>
      <p:sp>
        <p:nvSpPr>
          <p:cNvPr id="220" name="Google Shape;220;p59"/>
          <p:cNvSpPr/>
          <p:nvPr>
            <p:ph idx="2" type="pic"/>
          </p:nvPr>
        </p:nvSpPr>
        <p:spPr>
          <a:xfrm>
            <a:off x="3998930" y="2029138"/>
            <a:ext cx="1405499" cy="2482846"/>
          </a:xfrm>
          <a:prstGeom prst="rect">
            <a:avLst/>
          </a:prstGeom>
          <a:noFill/>
          <a:ln>
            <a:noFill/>
          </a:ln>
        </p:spPr>
      </p:sp>
      <p:sp>
        <p:nvSpPr>
          <p:cNvPr id="221" name="Google Shape;221;p59"/>
          <p:cNvSpPr/>
          <p:nvPr>
            <p:ph idx="3" type="pic"/>
          </p:nvPr>
        </p:nvSpPr>
        <p:spPr>
          <a:xfrm>
            <a:off x="6818151" y="2051420"/>
            <a:ext cx="1405499" cy="2482846"/>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 Design">
  <p:cSld name="App Design">
    <p:spTree>
      <p:nvGrpSpPr>
        <p:cNvPr id="222" name="Shape 222"/>
        <p:cNvGrpSpPr/>
        <p:nvPr/>
      </p:nvGrpSpPr>
      <p:grpSpPr>
        <a:xfrm>
          <a:off x="0" y="0"/>
          <a:ext cx="0" cy="0"/>
          <a:chOff x="0" y="0"/>
          <a:chExt cx="0" cy="0"/>
        </a:xfrm>
      </p:grpSpPr>
      <p:sp>
        <p:nvSpPr>
          <p:cNvPr id="223" name="Google Shape;223;p60"/>
          <p:cNvSpPr/>
          <p:nvPr>
            <p:ph idx="2" type="pic"/>
          </p:nvPr>
        </p:nvSpPr>
        <p:spPr>
          <a:xfrm>
            <a:off x="5269249" y="2328407"/>
            <a:ext cx="1669402" cy="2974567"/>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Two">
  <p:cSld name="Portfolio Two">
    <p:spTree>
      <p:nvGrpSpPr>
        <p:cNvPr id="224" name="Shape 224"/>
        <p:cNvGrpSpPr/>
        <p:nvPr/>
      </p:nvGrpSpPr>
      <p:grpSpPr>
        <a:xfrm>
          <a:off x="0" y="0"/>
          <a:ext cx="0" cy="0"/>
          <a:chOff x="0" y="0"/>
          <a:chExt cx="0" cy="0"/>
        </a:xfrm>
      </p:grpSpPr>
      <p:sp>
        <p:nvSpPr>
          <p:cNvPr id="225" name="Google Shape;225;p61"/>
          <p:cNvSpPr/>
          <p:nvPr>
            <p:ph idx="2" type="pic"/>
          </p:nvPr>
        </p:nvSpPr>
        <p:spPr>
          <a:xfrm>
            <a:off x="1159821" y="1524110"/>
            <a:ext cx="1146153" cy="1145189"/>
          </a:xfrm>
          <a:prstGeom prst="rect">
            <a:avLst/>
          </a:prstGeom>
          <a:noFill/>
          <a:ln>
            <a:noFill/>
          </a:ln>
        </p:spPr>
      </p:sp>
      <p:sp>
        <p:nvSpPr>
          <p:cNvPr id="226" name="Google Shape;226;p61"/>
          <p:cNvSpPr/>
          <p:nvPr>
            <p:ph idx="3" type="pic"/>
          </p:nvPr>
        </p:nvSpPr>
        <p:spPr>
          <a:xfrm>
            <a:off x="2322101" y="1524110"/>
            <a:ext cx="1146153" cy="1145189"/>
          </a:xfrm>
          <a:prstGeom prst="rect">
            <a:avLst/>
          </a:prstGeom>
          <a:noFill/>
          <a:ln>
            <a:noFill/>
          </a:ln>
        </p:spPr>
      </p:sp>
      <p:sp>
        <p:nvSpPr>
          <p:cNvPr id="227" name="Google Shape;227;p61"/>
          <p:cNvSpPr/>
          <p:nvPr>
            <p:ph idx="4" type="pic"/>
          </p:nvPr>
        </p:nvSpPr>
        <p:spPr>
          <a:xfrm>
            <a:off x="1159821" y="2685428"/>
            <a:ext cx="1146153" cy="1145189"/>
          </a:xfrm>
          <a:prstGeom prst="rect">
            <a:avLst/>
          </a:prstGeom>
          <a:noFill/>
          <a:ln>
            <a:noFill/>
          </a:ln>
        </p:spPr>
      </p:sp>
      <p:sp>
        <p:nvSpPr>
          <p:cNvPr id="228" name="Google Shape;228;p61"/>
          <p:cNvSpPr/>
          <p:nvPr>
            <p:ph idx="5" type="pic"/>
          </p:nvPr>
        </p:nvSpPr>
        <p:spPr>
          <a:xfrm>
            <a:off x="2322101" y="2685428"/>
            <a:ext cx="1146153" cy="1145189"/>
          </a:xfrm>
          <a:prstGeom prst="rect">
            <a:avLst/>
          </a:prstGeom>
          <a:noFill/>
          <a:ln>
            <a:noFill/>
          </a:ln>
        </p:spPr>
      </p:sp>
      <p:sp>
        <p:nvSpPr>
          <p:cNvPr id="229" name="Google Shape;229;p61"/>
          <p:cNvSpPr/>
          <p:nvPr>
            <p:ph idx="6" type="pic"/>
          </p:nvPr>
        </p:nvSpPr>
        <p:spPr>
          <a:xfrm>
            <a:off x="1155467" y="3853598"/>
            <a:ext cx="1146153" cy="1145189"/>
          </a:xfrm>
          <a:prstGeom prst="rect">
            <a:avLst/>
          </a:prstGeom>
          <a:noFill/>
          <a:ln>
            <a:noFill/>
          </a:ln>
        </p:spPr>
      </p:sp>
      <p:sp>
        <p:nvSpPr>
          <p:cNvPr id="230" name="Google Shape;230;p61"/>
          <p:cNvSpPr/>
          <p:nvPr>
            <p:ph idx="7" type="pic"/>
          </p:nvPr>
        </p:nvSpPr>
        <p:spPr>
          <a:xfrm>
            <a:off x="2322101" y="3853598"/>
            <a:ext cx="1146153" cy="1145189"/>
          </a:xfrm>
          <a:prstGeom prst="rect">
            <a:avLst/>
          </a:prstGeom>
          <a:noFill/>
          <a:ln>
            <a:noFill/>
          </a:ln>
        </p:spPr>
      </p:sp>
      <p:sp>
        <p:nvSpPr>
          <p:cNvPr id="231" name="Google Shape;231;p61"/>
          <p:cNvSpPr/>
          <p:nvPr>
            <p:ph idx="8" type="pic"/>
          </p:nvPr>
        </p:nvSpPr>
        <p:spPr>
          <a:xfrm>
            <a:off x="3484381" y="3853598"/>
            <a:ext cx="1146153" cy="1145189"/>
          </a:xfrm>
          <a:prstGeom prst="rect">
            <a:avLst/>
          </a:prstGeom>
          <a:noFill/>
          <a:ln>
            <a:noFill/>
          </a:ln>
        </p:spPr>
      </p:sp>
      <p:sp>
        <p:nvSpPr>
          <p:cNvPr id="232" name="Google Shape;232;p61"/>
          <p:cNvSpPr/>
          <p:nvPr>
            <p:ph idx="9" type="pic"/>
          </p:nvPr>
        </p:nvSpPr>
        <p:spPr>
          <a:xfrm>
            <a:off x="1155467" y="5014916"/>
            <a:ext cx="1146153" cy="1145189"/>
          </a:xfrm>
          <a:prstGeom prst="rect">
            <a:avLst/>
          </a:prstGeom>
          <a:noFill/>
          <a:ln>
            <a:noFill/>
          </a:ln>
        </p:spPr>
      </p:sp>
      <p:sp>
        <p:nvSpPr>
          <p:cNvPr id="233" name="Google Shape;233;p61"/>
          <p:cNvSpPr/>
          <p:nvPr>
            <p:ph idx="13" type="pic"/>
          </p:nvPr>
        </p:nvSpPr>
        <p:spPr>
          <a:xfrm>
            <a:off x="2322101" y="5014916"/>
            <a:ext cx="1146153" cy="1145189"/>
          </a:xfrm>
          <a:prstGeom prst="rect">
            <a:avLst/>
          </a:prstGeom>
          <a:noFill/>
          <a:ln>
            <a:noFill/>
          </a:ln>
        </p:spPr>
      </p:sp>
      <p:sp>
        <p:nvSpPr>
          <p:cNvPr id="234" name="Google Shape;234;p61"/>
          <p:cNvSpPr/>
          <p:nvPr>
            <p:ph idx="14" type="pic"/>
          </p:nvPr>
        </p:nvSpPr>
        <p:spPr>
          <a:xfrm>
            <a:off x="3484381" y="5014916"/>
            <a:ext cx="1146153" cy="1145189"/>
          </a:xfrm>
          <a:prstGeom prst="rect">
            <a:avLst/>
          </a:prstGeom>
          <a:noFill/>
          <a:ln>
            <a:noFill/>
          </a:ln>
        </p:spPr>
      </p:sp>
      <p:sp>
        <p:nvSpPr>
          <p:cNvPr id="235" name="Google Shape;235;p61"/>
          <p:cNvSpPr/>
          <p:nvPr>
            <p:ph idx="15" type="pic"/>
          </p:nvPr>
        </p:nvSpPr>
        <p:spPr>
          <a:xfrm>
            <a:off x="3482768" y="1524110"/>
            <a:ext cx="1146153" cy="1145189"/>
          </a:xfrm>
          <a:prstGeom prst="rect">
            <a:avLst/>
          </a:prstGeom>
          <a:noFill/>
          <a:ln>
            <a:noFill/>
          </a:ln>
        </p:spPr>
      </p:sp>
      <p:sp>
        <p:nvSpPr>
          <p:cNvPr id="236" name="Google Shape;236;p61"/>
          <p:cNvSpPr/>
          <p:nvPr>
            <p:ph idx="16" type="pic"/>
          </p:nvPr>
        </p:nvSpPr>
        <p:spPr>
          <a:xfrm>
            <a:off x="4649402" y="1524110"/>
            <a:ext cx="1146153" cy="1145189"/>
          </a:xfrm>
          <a:prstGeom prst="rect">
            <a:avLst/>
          </a:prstGeom>
          <a:noFill/>
          <a:ln>
            <a:noFill/>
          </a:ln>
        </p:spPr>
      </p:sp>
      <p:sp>
        <p:nvSpPr>
          <p:cNvPr id="237" name="Google Shape;237;p61"/>
          <p:cNvSpPr/>
          <p:nvPr>
            <p:ph idx="17" type="pic"/>
          </p:nvPr>
        </p:nvSpPr>
        <p:spPr>
          <a:xfrm>
            <a:off x="3482768" y="2685428"/>
            <a:ext cx="1146153" cy="1145189"/>
          </a:xfrm>
          <a:prstGeom prst="rect">
            <a:avLst/>
          </a:prstGeom>
          <a:noFill/>
          <a:ln>
            <a:noFill/>
          </a:ln>
        </p:spPr>
      </p:sp>
      <p:sp>
        <p:nvSpPr>
          <p:cNvPr id="238" name="Google Shape;238;p61"/>
          <p:cNvSpPr/>
          <p:nvPr>
            <p:ph idx="18" type="pic"/>
          </p:nvPr>
        </p:nvSpPr>
        <p:spPr>
          <a:xfrm>
            <a:off x="4649402" y="2685428"/>
            <a:ext cx="1146153" cy="1145189"/>
          </a:xfrm>
          <a:prstGeom prst="rect">
            <a:avLst/>
          </a:prstGeom>
          <a:noFill/>
          <a:ln>
            <a:noFill/>
          </a:ln>
        </p:spPr>
      </p:sp>
      <p:sp>
        <p:nvSpPr>
          <p:cNvPr id="239" name="Google Shape;239;p61"/>
          <p:cNvSpPr/>
          <p:nvPr>
            <p:ph idx="19" type="pic"/>
          </p:nvPr>
        </p:nvSpPr>
        <p:spPr>
          <a:xfrm>
            <a:off x="4645048" y="3853598"/>
            <a:ext cx="1146153" cy="1145189"/>
          </a:xfrm>
          <a:prstGeom prst="rect">
            <a:avLst/>
          </a:prstGeom>
          <a:noFill/>
          <a:ln>
            <a:noFill/>
          </a:ln>
        </p:spPr>
      </p:sp>
      <p:sp>
        <p:nvSpPr>
          <p:cNvPr id="240" name="Google Shape;240;p61"/>
          <p:cNvSpPr/>
          <p:nvPr>
            <p:ph idx="20" type="pic"/>
          </p:nvPr>
        </p:nvSpPr>
        <p:spPr>
          <a:xfrm>
            <a:off x="4645048" y="5014916"/>
            <a:ext cx="1146153" cy="1145189"/>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41" name="Shape 41"/>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Service Sample">
  <p:cSld name="One Service Sample">
    <p:spTree>
      <p:nvGrpSpPr>
        <p:cNvPr id="241" name="Shape 241"/>
        <p:cNvGrpSpPr/>
        <p:nvPr/>
      </p:nvGrpSpPr>
      <p:grpSpPr>
        <a:xfrm>
          <a:off x="0" y="0"/>
          <a:ext cx="0" cy="0"/>
          <a:chOff x="0" y="0"/>
          <a:chExt cx="0" cy="0"/>
        </a:xfrm>
      </p:grpSpPr>
      <p:sp>
        <p:nvSpPr>
          <p:cNvPr id="242" name="Google Shape;242;p62"/>
          <p:cNvSpPr/>
          <p:nvPr>
            <p:ph idx="2" type="pic"/>
          </p:nvPr>
        </p:nvSpPr>
        <p:spPr>
          <a:xfrm>
            <a:off x="4779434" y="4165002"/>
            <a:ext cx="1693333" cy="1693455"/>
          </a:xfrm>
          <a:prstGeom prst="rect">
            <a:avLst/>
          </a:prstGeom>
          <a:noFill/>
          <a:ln>
            <a:noFill/>
          </a:ln>
        </p:spPr>
      </p:sp>
      <p:sp>
        <p:nvSpPr>
          <p:cNvPr id="243" name="Google Shape;243;p62"/>
          <p:cNvSpPr/>
          <p:nvPr>
            <p:ph idx="3" type="pic"/>
          </p:nvPr>
        </p:nvSpPr>
        <p:spPr>
          <a:xfrm>
            <a:off x="6622815" y="4165002"/>
            <a:ext cx="1693333" cy="1693455"/>
          </a:xfrm>
          <a:prstGeom prst="rect">
            <a:avLst/>
          </a:prstGeom>
          <a:noFill/>
          <a:ln>
            <a:noFill/>
          </a:ln>
        </p:spPr>
      </p:sp>
      <p:sp>
        <p:nvSpPr>
          <p:cNvPr id="244" name="Google Shape;244;p62"/>
          <p:cNvSpPr/>
          <p:nvPr>
            <p:ph idx="4" type="pic"/>
          </p:nvPr>
        </p:nvSpPr>
        <p:spPr>
          <a:xfrm>
            <a:off x="8458039" y="4165002"/>
            <a:ext cx="2680333" cy="1693455"/>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pp Design 01">
  <p:cSld name="1_App Design 01">
    <p:spTree>
      <p:nvGrpSpPr>
        <p:cNvPr id="245" name="Shape 245"/>
        <p:cNvGrpSpPr/>
        <p:nvPr/>
      </p:nvGrpSpPr>
      <p:grpSpPr>
        <a:xfrm>
          <a:off x="0" y="0"/>
          <a:ext cx="0" cy="0"/>
          <a:chOff x="0" y="0"/>
          <a:chExt cx="0" cy="0"/>
        </a:xfrm>
      </p:grpSpPr>
      <p:sp>
        <p:nvSpPr>
          <p:cNvPr id="246" name="Google Shape;246;p63"/>
          <p:cNvSpPr/>
          <p:nvPr>
            <p:ph idx="2" type="pic"/>
          </p:nvPr>
        </p:nvSpPr>
        <p:spPr>
          <a:xfrm>
            <a:off x="1813397" y="1961498"/>
            <a:ext cx="2681192" cy="360309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Tablet_H">
  <p:cSld name="Devices_Tablet_H">
    <p:spTree>
      <p:nvGrpSpPr>
        <p:cNvPr id="247" name="Shape 247"/>
        <p:cNvGrpSpPr/>
        <p:nvPr/>
      </p:nvGrpSpPr>
      <p:grpSpPr>
        <a:xfrm>
          <a:off x="0" y="0"/>
          <a:ext cx="0" cy="0"/>
          <a:chOff x="0" y="0"/>
          <a:chExt cx="0" cy="0"/>
        </a:xfrm>
      </p:grpSpPr>
      <p:sp>
        <p:nvSpPr>
          <p:cNvPr id="248" name="Google Shape;248;p64"/>
          <p:cNvSpPr/>
          <p:nvPr>
            <p:ph idx="2" type="pic"/>
          </p:nvPr>
        </p:nvSpPr>
        <p:spPr>
          <a:xfrm>
            <a:off x="3979370" y="2813714"/>
            <a:ext cx="4179945" cy="3114395"/>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laptop_project">
  <p:cSld name="Devices_laptop_project">
    <p:spTree>
      <p:nvGrpSpPr>
        <p:cNvPr id="249" name="Shape 249"/>
        <p:cNvGrpSpPr/>
        <p:nvPr/>
      </p:nvGrpSpPr>
      <p:grpSpPr>
        <a:xfrm>
          <a:off x="0" y="0"/>
          <a:ext cx="0" cy="0"/>
          <a:chOff x="0" y="0"/>
          <a:chExt cx="0" cy="0"/>
        </a:xfrm>
      </p:grpSpPr>
      <p:sp>
        <p:nvSpPr>
          <p:cNvPr id="250" name="Google Shape;250;p65"/>
          <p:cNvSpPr/>
          <p:nvPr>
            <p:ph idx="2" type="pic"/>
          </p:nvPr>
        </p:nvSpPr>
        <p:spPr>
          <a:xfrm>
            <a:off x="1093775" y="2490060"/>
            <a:ext cx="2996028" cy="1855138"/>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vices_laptop2_project">
  <p:cSld name="1_Devices_laptop2_project">
    <p:spTree>
      <p:nvGrpSpPr>
        <p:cNvPr id="251" name="Shape 251"/>
        <p:cNvGrpSpPr/>
        <p:nvPr/>
      </p:nvGrpSpPr>
      <p:grpSpPr>
        <a:xfrm>
          <a:off x="0" y="0"/>
          <a:ext cx="0" cy="0"/>
          <a:chOff x="0" y="0"/>
          <a:chExt cx="0" cy="0"/>
        </a:xfrm>
      </p:grpSpPr>
      <p:sp>
        <p:nvSpPr>
          <p:cNvPr id="252" name="Google Shape;252;p66"/>
          <p:cNvSpPr/>
          <p:nvPr>
            <p:ph idx="2" type="pic"/>
          </p:nvPr>
        </p:nvSpPr>
        <p:spPr>
          <a:xfrm>
            <a:off x="4548154" y="3103063"/>
            <a:ext cx="2996028" cy="1855138"/>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laceholder to table products">
  <p:cSld name="4_placeholder to table products">
    <p:spTree>
      <p:nvGrpSpPr>
        <p:cNvPr id="253" name="Shape 253"/>
        <p:cNvGrpSpPr/>
        <p:nvPr/>
      </p:nvGrpSpPr>
      <p:grpSpPr>
        <a:xfrm>
          <a:off x="0" y="0"/>
          <a:ext cx="0" cy="0"/>
          <a:chOff x="0" y="0"/>
          <a:chExt cx="0" cy="0"/>
        </a:xfrm>
      </p:grpSpPr>
      <p:sp>
        <p:nvSpPr>
          <p:cNvPr id="254" name="Google Shape;254;p67"/>
          <p:cNvSpPr/>
          <p:nvPr>
            <p:ph idx="2" type="pic"/>
          </p:nvPr>
        </p:nvSpPr>
        <p:spPr>
          <a:xfrm>
            <a:off x="3499716" y="1552076"/>
            <a:ext cx="631101" cy="630981"/>
          </a:xfrm>
          <a:prstGeom prst="rect">
            <a:avLst/>
          </a:prstGeom>
          <a:noFill/>
          <a:ln>
            <a:noFill/>
          </a:ln>
        </p:spPr>
      </p:sp>
      <p:sp>
        <p:nvSpPr>
          <p:cNvPr id="255" name="Google Shape;255;p67"/>
          <p:cNvSpPr/>
          <p:nvPr>
            <p:ph idx="3" type="pic"/>
          </p:nvPr>
        </p:nvSpPr>
        <p:spPr>
          <a:xfrm>
            <a:off x="5294137" y="1549772"/>
            <a:ext cx="631101" cy="630981"/>
          </a:xfrm>
          <a:prstGeom prst="rect">
            <a:avLst/>
          </a:prstGeom>
          <a:noFill/>
          <a:ln>
            <a:noFill/>
          </a:ln>
        </p:spPr>
      </p:sp>
      <p:sp>
        <p:nvSpPr>
          <p:cNvPr id="256" name="Google Shape;256;p67"/>
          <p:cNvSpPr/>
          <p:nvPr>
            <p:ph idx="4" type="pic"/>
          </p:nvPr>
        </p:nvSpPr>
        <p:spPr>
          <a:xfrm>
            <a:off x="6890926" y="1552076"/>
            <a:ext cx="631101" cy="630981"/>
          </a:xfrm>
          <a:prstGeom prst="rect">
            <a:avLst/>
          </a:prstGeom>
          <a:noFill/>
          <a:ln>
            <a:noFill/>
          </a:ln>
        </p:spPr>
      </p:sp>
      <p:sp>
        <p:nvSpPr>
          <p:cNvPr id="257" name="Google Shape;257;p67"/>
          <p:cNvSpPr/>
          <p:nvPr>
            <p:ph idx="5" type="pic"/>
          </p:nvPr>
        </p:nvSpPr>
        <p:spPr>
          <a:xfrm>
            <a:off x="8446508" y="1549772"/>
            <a:ext cx="631101" cy="630981"/>
          </a:xfrm>
          <a:prstGeom prst="rect">
            <a:avLst/>
          </a:prstGeom>
          <a:noFill/>
          <a:ln>
            <a:noFill/>
          </a:ln>
        </p:spPr>
      </p:sp>
      <p:sp>
        <p:nvSpPr>
          <p:cNvPr id="258" name="Google Shape;258;p67"/>
          <p:cNvSpPr/>
          <p:nvPr>
            <p:ph idx="6" type="pic"/>
          </p:nvPr>
        </p:nvSpPr>
        <p:spPr>
          <a:xfrm>
            <a:off x="9899558" y="1552076"/>
            <a:ext cx="631101" cy="630981"/>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aptop">
  <p:cSld name="4_laptop">
    <p:spTree>
      <p:nvGrpSpPr>
        <p:cNvPr id="259" name="Shape 259"/>
        <p:cNvGrpSpPr/>
        <p:nvPr/>
      </p:nvGrpSpPr>
      <p:grpSpPr>
        <a:xfrm>
          <a:off x="0" y="0"/>
          <a:ext cx="0" cy="0"/>
          <a:chOff x="0" y="0"/>
          <a:chExt cx="0" cy="0"/>
        </a:xfrm>
      </p:grpSpPr>
      <p:sp>
        <p:nvSpPr>
          <p:cNvPr id="260" name="Google Shape;260;p68"/>
          <p:cNvSpPr/>
          <p:nvPr>
            <p:ph idx="2" type="pic"/>
          </p:nvPr>
        </p:nvSpPr>
        <p:spPr>
          <a:xfrm>
            <a:off x="-3" y="-1"/>
            <a:ext cx="12192003" cy="3674534"/>
          </a:xfrm>
          <a:prstGeom prst="rect">
            <a:avLst/>
          </a:prstGeom>
          <a:noFill/>
          <a:ln>
            <a:noFill/>
          </a:ln>
        </p:spPr>
      </p:sp>
      <p:sp>
        <p:nvSpPr>
          <p:cNvPr id="261" name="Google Shape;261;p68"/>
          <p:cNvSpPr/>
          <p:nvPr>
            <p:ph idx="3" type="pic"/>
          </p:nvPr>
        </p:nvSpPr>
        <p:spPr>
          <a:xfrm>
            <a:off x="4192613" y="936515"/>
            <a:ext cx="3836073" cy="2391945"/>
          </a:xfrm>
          <a:prstGeom prst="rect">
            <a:avLst/>
          </a:prstGeom>
          <a:noFill/>
          <a:ln>
            <a:noFill/>
          </a:ln>
        </p:spPr>
      </p:sp>
      <p:sp>
        <p:nvSpPr>
          <p:cNvPr id="262" name="Google Shape;262;p68"/>
          <p:cNvSpPr/>
          <p:nvPr>
            <p:ph idx="4" type="pic"/>
          </p:nvPr>
        </p:nvSpPr>
        <p:spPr>
          <a:xfrm>
            <a:off x="2512991" y="1122002"/>
            <a:ext cx="1570387" cy="1882553"/>
          </a:xfrm>
          <a:prstGeom prst="rect">
            <a:avLst/>
          </a:prstGeom>
          <a:noFill/>
          <a:ln>
            <a:noFill/>
          </a:ln>
        </p:spPr>
      </p:sp>
      <p:sp>
        <p:nvSpPr>
          <p:cNvPr id="263" name="Google Shape;263;p68"/>
          <p:cNvSpPr/>
          <p:nvPr>
            <p:ph idx="5" type="pic"/>
          </p:nvPr>
        </p:nvSpPr>
        <p:spPr>
          <a:xfrm>
            <a:off x="8195316" y="1110661"/>
            <a:ext cx="1604415" cy="1882553"/>
          </a:xfrm>
          <a:prstGeom prst="rect">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with-picture">
  <p:cSld name="Text-with-picture">
    <p:spTree>
      <p:nvGrpSpPr>
        <p:cNvPr id="264" name="Shape 264"/>
        <p:cNvGrpSpPr/>
        <p:nvPr/>
      </p:nvGrpSpPr>
      <p:grpSpPr>
        <a:xfrm>
          <a:off x="0" y="0"/>
          <a:ext cx="0" cy="0"/>
          <a:chOff x="0" y="0"/>
          <a:chExt cx="0" cy="0"/>
        </a:xfrm>
      </p:grpSpPr>
      <p:sp>
        <p:nvSpPr>
          <p:cNvPr id="265" name="Google Shape;265;p69"/>
          <p:cNvSpPr/>
          <p:nvPr>
            <p:ph idx="2" type="pic"/>
          </p:nvPr>
        </p:nvSpPr>
        <p:spPr>
          <a:xfrm>
            <a:off x="864160" y="1968182"/>
            <a:ext cx="5050818" cy="3609775"/>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ig_Picture_team-skills">
  <p:cSld name="2_Big_Picture_team-skills">
    <p:spTree>
      <p:nvGrpSpPr>
        <p:cNvPr id="266" name="Shape 266"/>
        <p:cNvGrpSpPr/>
        <p:nvPr/>
      </p:nvGrpSpPr>
      <p:grpSpPr>
        <a:xfrm>
          <a:off x="0" y="0"/>
          <a:ext cx="0" cy="0"/>
          <a:chOff x="0" y="0"/>
          <a:chExt cx="0" cy="0"/>
        </a:xfrm>
      </p:grpSpPr>
      <p:sp>
        <p:nvSpPr>
          <p:cNvPr id="267" name="Google Shape;267;p70"/>
          <p:cNvSpPr/>
          <p:nvPr>
            <p:ph idx="2" type="pic"/>
          </p:nvPr>
        </p:nvSpPr>
        <p:spPr>
          <a:xfrm>
            <a:off x="0" y="-1"/>
            <a:ext cx="12203143" cy="6858495"/>
          </a:xfrm>
          <a:prstGeom prst="rect">
            <a:avLst/>
          </a:prstGeom>
          <a:noFill/>
          <a:ln>
            <a:noFill/>
          </a:ln>
        </p:spPr>
      </p:sp>
      <p:sp>
        <p:nvSpPr>
          <p:cNvPr id="268" name="Google Shape;268;p70"/>
          <p:cNvSpPr/>
          <p:nvPr>
            <p:ph idx="3" type="pic"/>
          </p:nvPr>
        </p:nvSpPr>
        <p:spPr>
          <a:xfrm>
            <a:off x="1573819" y="2261563"/>
            <a:ext cx="1641347" cy="1775241"/>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phones Mockup">
  <p:cSld name="3 Iphones Mockup">
    <p:spTree>
      <p:nvGrpSpPr>
        <p:cNvPr id="269" name="Shape 269"/>
        <p:cNvGrpSpPr/>
        <p:nvPr/>
      </p:nvGrpSpPr>
      <p:grpSpPr>
        <a:xfrm>
          <a:off x="0" y="0"/>
          <a:ext cx="0" cy="0"/>
          <a:chOff x="0" y="0"/>
          <a:chExt cx="0" cy="0"/>
        </a:xfrm>
      </p:grpSpPr>
      <p:sp>
        <p:nvSpPr>
          <p:cNvPr id="270" name="Google Shape;270;p71"/>
          <p:cNvSpPr/>
          <p:nvPr>
            <p:ph idx="2" type="pic"/>
          </p:nvPr>
        </p:nvSpPr>
        <p:spPr>
          <a:xfrm>
            <a:off x="-3" y="-1"/>
            <a:ext cx="12192003" cy="4248407"/>
          </a:xfrm>
          <a:prstGeom prst="rect">
            <a:avLst/>
          </a:prstGeom>
          <a:noFill/>
          <a:ln>
            <a:noFill/>
          </a:ln>
        </p:spPr>
      </p:sp>
      <p:sp>
        <p:nvSpPr>
          <p:cNvPr id="271" name="Google Shape;271;p71"/>
          <p:cNvSpPr/>
          <p:nvPr>
            <p:ph idx="3" type="pic"/>
          </p:nvPr>
        </p:nvSpPr>
        <p:spPr>
          <a:xfrm>
            <a:off x="744845" y="1784946"/>
            <a:ext cx="752671" cy="2140104"/>
          </a:xfrm>
          <a:prstGeom prst="rect">
            <a:avLst/>
          </a:prstGeom>
          <a:noFill/>
          <a:ln>
            <a:noFill/>
          </a:ln>
        </p:spPr>
      </p:sp>
      <p:sp>
        <p:nvSpPr>
          <p:cNvPr id="272" name="Google Shape;272;p71"/>
          <p:cNvSpPr/>
          <p:nvPr>
            <p:ph idx="4" type="pic"/>
          </p:nvPr>
        </p:nvSpPr>
        <p:spPr>
          <a:xfrm>
            <a:off x="3320754" y="1784946"/>
            <a:ext cx="751281" cy="2133754"/>
          </a:xfrm>
          <a:prstGeom prst="rect">
            <a:avLst/>
          </a:prstGeom>
          <a:noFill/>
          <a:ln>
            <a:noFill/>
          </a:ln>
        </p:spPr>
      </p:sp>
      <p:sp>
        <p:nvSpPr>
          <p:cNvPr id="273" name="Google Shape;273;p71"/>
          <p:cNvSpPr/>
          <p:nvPr>
            <p:ph idx="5" type="pic"/>
          </p:nvPr>
        </p:nvSpPr>
        <p:spPr>
          <a:xfrm>
            <a:off x="1651059" y="1553723"/>
            <a:ext cx="1524901" cy="2744284"/>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overview">
  <p:cSld name="schedule overview">
    <p:spTree>
      <p:nvGrpSpPr>
        <p:cNvPr id="42" name="Shape 42"/>
        <p:cNvGrpSpPr/>
        <p:nvPr/>
      </p:nvGrpSpPr>
      <p:grpSpPr>
        <a:xfrm>
          <a:off x="0" y="0"/>
          <a:ext cx="0" cy="0"/>
          <a:chOff x="0" y="0"/>
          <a:chExt cx="0" cy="0"/>
        </a:xfrm>
      </p:grpSpPr>
      <p:sp>
        <p:nvSpPr>
          <p:cNvPr id="43" name="Google Shape;43;p8"/>
          <p:cNvSpPr/>
          <p:nvPr>
            <p:ph idx="2" type="pic"/>
          </p:nvPr>
        </p:nvSpPr>
        <p:spPr>
          <a:xfrm>
            <a:off x="-1589" y="1704529"/>
            <a:ext cx="12192001" cy="4021792"/>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app">
  <p:cSld name="03_app">
    <p:spTree>
      <p:nvGrpSpPr>
        <p:cNvPr id="274" name="Shape 274"/>
        <p:cNvGrpSpPr/>
        <p:nvPr/>
      </p:nvGrpSpPr>
      <p:grpSpPr>
        <a:xfrm>
          <a:off x="0" y="0"/>
          <a:ext cx="0" cy="0"/>
          <a:chOff x="0" y="0"/>
          <a:chExt cx="0" cy="0"/>
        </a:xfrm>
      </p:grpSpPr>
      <p:sp>
        <p:nvSpPr>
          <p:cNvPr id="275" name="Google Shape;275;p72"/>
          <p:cNvSpPr/>
          <p:nvPr>
            <p:ph idx="2" type="pic"/>
          </p:nvPr>
        </p:nvSpPr>
        <p:spPr>
          <a:xfrm>
            <a:off x="-3" y="0"/>
            <a:ext cx="12192003" cy="3230451"/>
          </a:xfrm>
          <a:prstGeom prst="rect">
            <a:avLst/>
          </a:prstGeom>
          <a:noFill/>
          <a:ln>
            <a:noFill/>
          </a:ln>
        </p:spPr>
      </p:sp>
      <p:sp>
        <p:nvSpPr>
          <p:cNvPr id="276" name="Google Shape;276;p72"/>
          <p:cNvSpPr/>
          <p:nvPr>
            <p:ph idx="3" type="pic"/>
          </p:nvPr>
        </p:nvSpPr>
        <p:spPr>
          <a:xfrm>
            <a:off x="997399" y="1188356"/>
            <a:ext cx="752671" cy="2140104"/>
          </a:xfrm>
          <a:prstGeom prst="rect">
            <a:avLst/>
          </a:prstGeom>
          <a:noFill/>
          <a:ln>
            <a:noFill/>
          </a:ln>
        </p:spPr>
      </p:sp>
      <p:sp>
        <p:nvSpPr>
          <p:cNvPr id="277" name="Google Shape;277;p72"/>
          <p:cNvSpPr/>
          <p:nvPr>
            <p:ph idx="4" type="pic"/>
          </p:nvPr>
        </p:nvSpPr>
        <p:spPr>
          <a:xfrm>
            <a:off x="3573307" y="1188356"/>
            <a:ext cx="803171" cy="2133754"/>
          </a:xfrm>
          <a:prstGeom prst="rect">
            <a:avLst/>
          </a:prstGeom>
          <a:noFill/>
          <a:ln>
            <a:noFill/>
          </a:ln>
        </p:spPr>
      </p:sp>
      <p:sp>
        <p:nvSpPr>
          <p:cNvPr id="278" name="Google Shape;278;p72"/>
          <p:cNvSpPr/>
          <p:nvPr>
            <p:ph idx="5" type="pic"/>
          </p:nvPr>
        </p:nvSpPr>
        <p:spPr>
          <a:xfrm>
            <a:off x="1903613" y="966089"/>
            <a:ext cx="1558227" cy="2756099"/>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Support">
  <p:cSld name="Team-Support">
    <p:spTree>
      <p:nvGrpSpPr>
        <p:cNvPr id="279" name="Shape 279"/>
        <p:cNvGrpSpPr/>
        <p:nvPr/>
      </p:nvGrpSpPr>
      <p:grpSpPr>
        <a:xfrm>
          <a:off x="0" y="0"/>
          <a:ext cx="0" cy="0"/>
          <a:chOff x="0" y="0"/>
          <a:chExt cx="0" cy="0"/>
        </a:xfrm>
      </p:grpSpPr>
      <p:sp>
        <p:nvSpPr>
          <p:cNvPr id="280" name="Google Shape;280;p73"/>
          <p:cNvSpPr/>
          <p:nvPr>
            <p:ph idx="2" type="pic"/>
          </p:nvPr>
        </p:nvSpPr>
        <p:spPr>
          <a:xfrm>
            <a:off x="1368165" y="1603130"/>
            <a:ext cx="1259942" cy="1258902"/>
          </a:xfrm>
          <a:prstGeom prst="ellipse">
            <a:avLst/>
          </a:prstGeom>
          <a:noFill/>
          <a:ln>
            <a:noFill/>
          </a:ln>
        </p:spPr>
      </p:sp>
      <p:sp>
        <p:nvSpPr>
          <p:cNvPr id="281" name="Google Shape;281;p73"/>
          <p:cNvSpPr/>
          <p:nvPr>
            <p:ph idx="3" type="pic"/>
          </p:nvPr>
        </p:nvSpPr>
        <p:spPr>
          <a:xfrm>
            <a:off x="4134531" y="1592668"/>
            <a:ext cx="1259942" cy="1258902"/>
          </a:xfrm>
          <a:prstGeom prst="ellipse">
            <a:avLst/>
          </a:prstGeom>
          <a:noFill/>
          <a:ln>
            <a:noFill/>
          </a:ln>
        </p:spPr>
      </p:sp>
      <p:sp>
        <p:nvSpPr>
          <p:cNvPr id="282" name="Google Shape;282;p73"/>
          <p:cNvSpPr/>
          <p:nvPr>
            <p:ph idx="4" type="pic"/>
          </p:nvPr>
        </p:nvSpPr>
        <p:spPr>
          <a:xfrm>
            <a:off x="6839987" y="1609122"/>
            <a:ext cx="1259942" cy="1258902"/>
          </a:xfrm>
          <a:prstGeom prst="ellipse">
            <a:avLst/>
          </a:prstGeom>
          <a:noFill/>
          <a:ln>
            <a:noFill/>
          </a:ln>
        </p:spPr>
      </p:sp>
      <p:sp>
        <p:nvSpPr>
          <p:cNvPr id="283" name="Google Shape;283;p73"/>
          <p:cNvSpPr/>
          <p:nvPr>
            <p:ph idx="5" type="pic"/>
          </p:nvPr>
        </p:nvSpPr>
        <p:spPr>
          <a:xfrm>
            <a:off x="9564327" y="1609122"/>
            <a:ext cx="1259942" cy="1258902"/>
          </a:xfrm>
          <a:prstGeom prst="ellipse">
            <a:avLst/>
          </a:prstGeom>
          <a:noFill/>
          <a:ln>
            <a:noFill/>
          </a:ln>
        </p:spPr>
      </p:sp>
      <p:sp>
        <p:nvSpPr>
          <p:cNvPr id="284" name="Google Shape;284;p73"/>
          <p:cNvSpPr/>
          <p:nvPr>
            <p:ph idx="6" type="pic"/>
          </p:nvPr>
        </p:nvSpPr>
        <p:spPr>
          <a:xfrm>
            <a:off x="8214258" y="4054549"/>
            <a:ext cx="1259942" cy="1258902"/>
          </a:xfrm>
          <a:prstGeom prst="ellipse">
            <a:avLst/>
          </a:prstGeom>
          <a:noFill/>
          <a:ln>
            <a:noFill/>
          </a:ln>
        </p:spPr>
      </p:sp>
      <p:sp>
        <p:nvSpPr>
          <p:cNvPr id="285" name="Google Shape;285;p73"/>
          <p:cNvSpPr/>
          <p:nvPr>
            <p:ph idx="7" type="pic"/>
          </p:nvPr>
        </p:nvSpPr>
        <p:spPr>
          <a:xfrm>
            <a:off x="5499536" y="4054549"/>
            <a:ext cx="1259942" cy="1258902"/>
          </a:xfrm>
          <a:prstGeom prst="ellipse">
            <a:avLst/>
          </a:prstGeom>
          <a:noFill/>
          <a:ln>
            <a:noFill/>
          </a:ln>
        </p:spPr>
      </p:sp>
      <p:sp>
        <p:nvSpPr>
          <p:cNvPr id="286" name="Google Shape;286;p73"/>
          <p:cNvSpPr/>
          <p:nvPr>
            <p:ph idx="8" type="pic"/>
          </p:nvPr>
        </p:nvSpPr>
        <p:spPr>
          <a:xfrm>
            <a:off x="2756072" y="4040337"/>
            <a:ext cx="1259942" cy="1258902"/>
          </a:xfrm>
          <a:prstGeom prst="ellipse">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fault_layout">
  <p:cSld name="1_Default_layout">
    <p:spTree>
      <p:nvGrpSpPr>
        <p:cNvPr id="287" name="Shape 287"/>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Us">
  <p:cSld name="Contact-Us">
    <p:spTree>
      <p:nvGrpSpPr>
        <p:cNvPr id="288" name="Shape 288"/>
        <p:cNvGrpSpPr/>
        <p:nvPr/>
      </p:nvGrpSpPr>
      <p:grpSpPr>
        <a:xfrm>
          <a:off x="0" y="0"/>
          <a:ext cx="0" cy="0"/>
          <a:chOff x="0" y="0"/>
          <a:chExt cx="0" cy="0"/>
        </a:xfrm>
      </p:grpSpPr>
      <p:sp>
        <p:nvSpPr>
          <p:cNvPr id="289" name="Google Shape;289;p75"/>
          <p:cNvSpPr/>
          <p:nvPr>
            <p:ph idx="2" type="pic"/>
          </p:nvPr>
        </p:nvSpPr>
        <p:spPr>
          <a:xfrm>
            <a:off x="-1" y="1"/>
            <a:ext cx="12192001" cy="3910294"/>
          </a:xfrm>
          <a:prstGeom prst="rect">
            <a:avLst/>
          </a:prstGeom>
          <a:no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Pad_mockup">
  <p:cSld name="iPad_mockup">
    <p:spTree>
      <p:nvGrpSpPr>
        <p:cNvPr id="290" name="Shape 290"/>
        <p:cNvGrpSpPr/>
        <p:nvPr/>
      </p:nvGrpSpPr>
      <p:grpSpPr>
        <a:xfrm>
          <a:off x="0" y="0"/>
          <a:ext cx="0" cy="0"/>
          <a:chOff x="0" y="0"/>
          <a:chExt cx="0" cy="0"/>
        </a:xfrm>
      </p:grpSpPr>
      <p:sp>
        <p:nvSpPr>
          <p:cNvPr id="291" name="Google Shape;291;p76"/>
          <p:cNvSpPr/>
          <p:nvPr>
            <p:ph idx="2" type="pic"/>
          </p:nvPr>
        </p:nvSpPr>
        <p:spPr>
          <a:xfrm>
            <a:off x="-3" y="0"/>
            <a:ext cx="12192003" cy="3230451"/>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eet_the_team1">
  <p:cSld name="4_Meet_the_team1">
    <p:spTree>
      <p:nvGrpSpPr>
        <p:cNvPr id="292" name="Shape 292"/>
        <p:cNvGrpSpPr/>
        <p:nvPr/>
      </p:nvGrpSpPr>
      <p:grpSpPr>
        <a:xfrm>
          <a:off x="0" y="0"/>
          <a:ext cx="0" cy="0"/>
          <a:chOff x="0" y="0"/>
          <a:chExt cx="0" cy="0"/>
        </a:xfrm>
      </p:grpSpPr>
      <p:sp>
        <p:nvSpPr>
          <p:cNvPr id="293" name="Google Shape;293;p77"/>
          <p:cNvSpPr/>
          <p:nvPr>
            <p:ph idx="2" type="pic"/>
          </p:nvPr>
        </p:nvSpPr>
        <p:spPr>
          <a:xfrm>
            <a:off x="1290293" y="2133107"/>
            <a:ext cx="1822449" cy="1824698"/>
          </a:xfrm>
          <a:prstGeom prst="rect">
            <a:avLst/>
          </a:prstGeom>
          <a:noFill/>
          <a:ln>
            <a:noFill/>
          </a:ln>
        </p:spPr>
      </p:sp>
      <p:sp>
        <p:nvSpPr>
          <p:cNvPr id="294" name="Google Shape;294;p77"/>
          <p:cNvSpPr/>
          <p:nvPr>
            <p:ph idx="3" type="pic"/>
          </p:nvPr>
        </p:nvSpPr>
        <p:spPr>
          <a:xfrm>
            <a:off x="3896748" y="2133107"/>
            <a:ext cx="1822449" cy="1824698"/>
          </a:xfrm>
          <a:prstGeom prst="rect">
            <a:avLst/>
          </a:prstGeom>
          <a:noFill/>
          <a:ln>
            <a:noFill/>
          </a:ln>
        </p:spPr>
      </p:sp>
      <p:sp>
        <p:nvSpPr>
          <p:cNvPr id="295" name="Google Shape;295;p77"/>
          <p:cNvSpPr/>
          <p:nvPr>
            <p:ph idx="4" type="pic"/>
          </p:nvPr>
        </p:nvSpPr>
        <p:spPr>
          <a:xfrm>
            <a:off x="6549860" y="2133107"/>
            <a:ext cx="1822449" cy="1824698"/>
          </a:xfrm>
          <a:prstGeom prst="rect">
            <a:avLst/>
          </a:prstGeom>
          <a:noFill/>
          <a:ln>
            <a:noFill/>
          </a:ln>
        </p:spPr>
      </p:sp>
      <p:sp>
        <p:nvSpPr>
          <p:cNvPr id="296" name="Google Shape;296;p77"/>
          <p:cNvSpPr/>
          <p:nvPr>
            <p:ph idx="5" type="pic"/>
          </p:nvPr>
        </p:nvSpPr>
        <p:spPr>
          <a:xfrm>
            <a:off x="9135072" y="2133107"/>
            <a:ext cx="1822449" cy="1824698"/>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Placeholder">
  <p:cSld name="Big Image Placeholder">
    <p:spTree>
      <p:nvGrpSpPr>
        <p:cNvPr id="44" name="Shape 44"/>
        <p:cNvGrpSpPr/>
        <p:nvPr/>
      </p:nvGrpSpPr>
      <p:grpSpPr>
        <a:xfrm>
          <a:off x="0" y="0"/>
          <a:ext cx="0" cy="0"/>
          <a:chOff x="0" y="0"/>
          <a:chExt cx="0" cy="0"/>
        </a:xfrm>
      </p:grpSpPr>
      <p:sp>
        <p:nvSpPr>
          <p:cNvPr id="45" name="Google Shape;45;p9"/>
          <p:cNvSpPr/>
          <p:nvPr>
            <p:ph idx="2" type="pic"/>
          </p:nvPr>
        </p:nvSpPr>
        <p:spPr>
          <a:xfrm>
            <a:off x="-1589" y="0"/>
            <a:ext cx="12192001" cy="6858494"/>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ptop Project">
  <p:cSld name="1_Laptop Project">
    <p:spTree>
      <p:nvGrpSpPr>
        <p:cNvPr id="46" name="Shape 46"/>
        <p:cNvGrpSpPr/>
        <p:nvPr/>
      </p:nvGrpSpPr>
      <p:grpSpPr>
        <a:xfrm>
          <a:off x="0" y="0"/>
          <a:ext cx="0" cy="0"/>
          <a:chOff x="0" y="0"/>
          <a:chExt cx="0" cy="0"/>
        </a:xfrm>
      </p:grpSpPr>
      <p:sp>
        <p:nvSpPr>
          <p:cNvPr id="47" name="Google Shape;47;p10"/>
          <p:cNvSpPr/>
          <p:nvPr>
            <p:ph idx="2" type="pic"/>
          </p:nvPr>
        </p:nvSpPr>
        <p:spPr>
          <a:xfrm>
            <a:off x="7284557" y="2501404"/>
            <a:ext cx="3349748" cy="2085302"/>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1.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7.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29" Type="http://schemas.openxmlformats.org/officeDocument/2006/relationships/slideLayout" Target="../slideLayouts/slideLayout66.xml"/><Relationship Id="rId7" Type="http://schemas.openxmlformats.org/officeDocument/2006/relationships/slideLayout" Target="../slideLayouts/slideLayout44.xml"/><Relationship Id="rId8" Type="http://schemas.openxmlformats.org/officeDocument/2006/relationships/slideLayout" Target="../slideLayouts/slideLayout45.xml"/><Relationship Id="rId31" Type="http://schemas.openxmlformats.org/officeDocument/2006/relationships/slideLayout" Target="../slideLayouts/slideLayout68.xml"/><Relationship Id="rId30" Type="http://schemas.openxmlformats.org/officeDocument/2006/relationships/slideLayout" Target="../slideLayouts/slideLayout67.xml"/><Relationship Id="rId11" Type="http://schemas.openxmlformats.org/officeDocument/2006/relationships/slideLayout" Target="../slideLayouts/slideLayout48.xml"/><Relationship Id="rId33" Type="http://schemas.openxmlformats.org/officeDocument/2006/relationships/slideLayout" Target="../slideLayouts/slideLayout70.xml"/><Relationship Id="rId10" Type="http://schemas.openxmlformats.org/officeDocument/2006/relationships/slideLayout" Target="../slideLayouts/slideLayout47.xml"/><Relationship Id="rId32" Type="http://schemas.openxmlformats.org/officeDocument/2006/relationships/slideLayout" Target="../slideLayouts/slideLayout69.xml"/><Relationship Id="rId13" Type="http://schemas.openxmlformats.org/officeDocument/2006/relationships/slideLayout" Target="../slideLayouts/slideLayout50.xml"/><Relationship Id="rId35" Type="http://schemas.openxmlformats.org/officeDocument/2006/relationships/slideLayout" Target="../slideLayouts/slideLayout72.xml"/><Relationship Id="rId12" Type="http://schemas.openxmlformats.org/officeDocument/2006/relationships/slideLayout" Target="../slideLayouts/slideLayout49.xml"/><Relationship Id="rId34" Type="http://schemas.openxmlformats.org/officeDocument/2006/relationships/slideLayout" Target="../slideLayouts/slideLayout71.xml"/><Relationship Id="rId15" Type="http://schemas.openxmlformats.org/officeDocument/2006/relationships/slideLayout" Target="../slideLayouts/slideLayout52.xml"/><Relationship Id="rId37" Type="http://schemas.openxmlformats.org/officeDocument/2006/relationships/slideLayout" Target="../slideLayouts/slideLayout74.xml"/><Relationship Id="rId14" Type="http://schemas.openxmlformats.org/officeDocument/2006/relationships/slideLayout" Target="../slideLayouts/slideLayout51.xml"/><Relationship Id="rId36" Type="http://schemas.openxmlformats.org/officeDocument/2006/relationships/slideLayout" Target="../slideLayouts/slideLayout73.xml"/><Relationship Id="rId17" Type="http://schemas.openxmlformats.org/officeDocument/2006/relationships/slideLayout" Target="../slideLayouts/slideLayout54.xml"/><Relationship Id="rId39" Type="http://schemas.openxmlformats.org/officeDocument/2006/relationships/theme" Target="../theme/theme2.xml"/><Relationship Id="rId16" Type="http://schemas.openxmlformats.org/officeDocument/2006/relationships/slideLayout" Target="../slideLayouts/slideLayout53.xml"/><Relationship Id="rId38" Type="http://schemas.openxmlformats.org/officeDocument/2006/relationships/slideLayout" Target="../slideLayouts/slideLayout75.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56"/>
            <a:ext cx="10515600" cy="1325659"/>
          </a:xfrm>
          <a:prstGeom prst="rect">
            <a:avLst/>
          </a:prstGeom>
          <a:noFill/>
          <a:ln>
            <a:noFill/>
          </a:ln>
        </p:spPr>
        <p:txBody>
          <a:bodyPr anchorCtr="0" anchor="ctr" bIns="91400" lIns="182825" spcFirstLastPara="1" rIns="182825" wrap="square" tIns="91400">
            <a:normAutofit/>
          </a:bodyPr>
          <a:lstStyle>
            <a:lvl1pPr lvl="0" marR="0" rtl="0" algn="l">
              <a:lnSpc>
                <a:spcPct val="90000"/>
              </a:lnSpc>
              <a:spcBef>
                <a:spcPts val="0"/>
              </a:spcBef>
              <a:spcAft>
                <a:spcPts val="0"/>
              </a:spcAft>
              <a:buClr>
                <a:schemeClr val="dk1"/>
              </a:buClr>
              <a:buSzPts val="3000"/>
              <a:buFont typeface="Lato"/>
              <a:buNone/>
              <a:defRPr b="0" i="0" sz="30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757"/>
            <a:ext cx="10515600" cy="4351652"/>
          </a:xfrm>
          <a:prstGeom prst="rect">
            <a:avLst/>
          </a:prstGeom>
          <a:noFill/>
          <a:ln>
            <a:noFill/>
          </a:ln>
        </p:spPr>
        <p:txBody>
          <a:bodyPr anchorCtr="0" anchor="t" bIns="91400" lIns="182825" spcFirstLastPara="1" rIns="182825" wrap="square" tIns="914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2" name="Google Shape;12;p1"/>
          <p:cNvSpPr txBox="1"/>
          <p:nvPr>
            <p:ph idx="10" type="dt"/>
          </p:nvPr>
        </p:nvSpPr>
        <p:spPr>
          <a:xfrm>
            <a:off x="838200" y="6356813"/>
            <a:ext cx="2743200" cy="365152"/>
          </a:xfrm>
          <a:prstGeom prst="rect">
            <a:avLst/>
          </a:prstGeom>
          <a:noFill/>
          <a:ln>
            <a:noFill/>
          </a:ln>
        </p:spPr>
        <p:txBody>
          <a:bodyPr anchorCtr="0" anchor="ctr" bIns="91400" lIns="182825" spcFirstLastPara="1" rIns="182825" wrap="square" tIns="91400">
            <a:noAutofit/>
          </a:bodyPr>
          <a:lstStyle>
            <a:lvl1pPr lvl="0" marR="0" rtl="0" algn="l">
              <a:spcBef>
                <a:spcPts val="0"/>
              </a:spcBef>
              <a:spcAft>
                <a:spcPts val="0"/>
              </a:spcAft>
              <a:buSzPts val="1400"/>
              <a:buNone/>
              <a:defRPr b="0" i="0" sz="1200" u="none" cap="none" strike="noStrike">
                <a:solidFill>
                  <a:srgbClr val="9197A0"/>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3" name="Google Shape;13;p1"/>
          <p:cNvSpPr txBox="1"/>
          <p:nvPr>
            <p:ph idx="11" type="ftr"/>
          </p:nvPr>
        </p:nvSpPr>
        <p:spPr>
          <a:xfrm>
            <a:off x="4038600" y="6356813"/>
            <a:ext cx="4114800" cy="365152"/>
          </a:xfrm>
          <a:prstGeom prst="rect">
            <a:avLst/>
          </a:prstGeom>
          <a:noFill/>
          <a:ln>
            <a:noFill/>
          </a:ln>
        </p:spPr>
        <p:txBody>
          <a:bodyPr anchorCtr="0" anchor="ctr" bIns="91400" lIns="182825" spcFirstLastPara="1" rIns="182825" wrap="square" tIns="91400">
            <a:noAutofit/>
          </a:bodyPr>
          <a:lstStyle>
            <a:lvl1pPr lvl="0" marR="0" rtl="0" algn="ctr">
              <a:spcBef>
                <a:spcPts val="0"/>
              </a:spcBef>
              <a:spcAft>
                <a:spcPts val="0"/>
              </a:spcAft>
              <a:buSzPts val="1400"/>
              <a:buNone/>
              <a:defRPr b="0" i="0" sz="1200" u="none" cap="none" strike="noStrike">
                <a:solidFill>
                  <a:srgbClr val="9197A0"/>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4" name="Google Shape;14;p1"/>
          <p:cNvSpPr txBox="1"/>
          <p:nvPr>
            <p:ph idx="12" type="sldNum"/>
          </p:nvPr>
        </p:nvSpPr>
        <p:spPr>
          <a:xfrm>
            <a:off x="8610600" y="6356813"/>
            <a:ext cx="2743200" cy="365152"/>
          </a:xfrm>
          <a:prstGeom prst="rect">
            <a:avLst/>
          </a:prstGeom>
          <a:noFill/>
          <a:ln>
            <a:noFill/>
          </a:ln>
        </p:spPr>
        <p:txBody>
          <a:bodyPr anchorCtr="0" anchor="ctr" bIns="91400" lIns="182825" spcFirstLastPara="1" rIns="182825" wrap="square" tIns="91400">
            <a:noAutofit/>
          </a:bodyPr>
          <a:lstStyle>
            <a:lvl1pPr indent="0" lvl="0" marL="0" marR="0" rtl="0" algn="r">
              <a:spcBef>
                <a:spcPts val="0"/>
              </a:spcBef>
              <a:buNone/>
              <a:defRPr b="0" i="0" sz="1200" u="none" cap="none" strike="noStrike">
                <a:solidFill>
                  <a:srgbClr val="9197A0"/>
                </a:solidFill>
                <a:latin typeface="Lato"/>
                <a:ea typeface="Lato"/>
                <a:cs typeface="Lato"/>
                <a:sym typeface="Lato"/>
              </a:defRPr>
            </a:lvl1pPr>
            <a:lvl2pPr indent="0" lvl="1" marL="0" marR="0" rtl="0" algn="r">
              <a:spcBef>
                <a:spcPts val="0"/>
              </a:spcBef>
              <a:buNone/>
              <a:defRPr b="0" i="0" sz="1200" u="none" cap="none" strike="noStrike">
                <a:solidFill>
                  <a:srgbClr val="9197A0"/>
                </a:solidFill>
                <a:latin typeface="Lato"/>
                <a:ea typeface="Lato"/>
                <a:cs typeface="Lato"/>
                <a:sym typeface="Lato"/>
              </a:defRPr>
            </a:lvl2pPr>
            <a:lvl3pPr indent="0" lvl="2" marL="0" marR="0" rtl="0" algn="r">
              <a:spcBef>
                <a:spcPts val="0"/>
              </a:spcBef>
              <a:buNone/>
              <a:defRPr b="0" i="0" sz="1200" u="none" cap="none" strike="noStrike">
                <a:solidFill>
                  <a:srgbClr val="9197A0"/>
                </a:solidFill>
                <a:latin typeface="Lato"/>
                <a:ea typeface="Lato"/>
                <a:cs typeface="Lato"/>
                <a:sym typeface="Lato"/>
              </a:defRPr>
            </a:lvl3pPr>
            <a:lvl4pPr indent="0" lvl="3" marL="0" marR="0" rtl="0" algn="r">
              <a:spcBef>
                <a:spcPts val="0"/>
              </a:spcBef>
              <a:buNone/>
              <a:defRPr b="0" i="0" sz="1200" u="none" cap="none" strike="noStrike">
                <a:solidFill>
                  <a:srgbClr val="9197A0"/>
                </a:solidFill>
                <a:latin typeface="Lato"/>
                <a:ea typeface="Lato"/>
                <a:cs typeface="Lato"/>
                <a:sym typeface="Lato"/>
              </a:defRPr>
            </a:lvl4pPr>
            <a:lvl5pPr indent="0" lvl="4" marL="0" marR="0" rtl="0" algn="r">
              <a:spcBef>
                <a:spcPts val="0"/>
              </a:spcBef>
              <a:buNone/>
              <a:defRPr b="0" i="0" sz="1200" u="none" cap="none" strike="noStrike">
                <a:solidFill>
                  <a:srgbClr val="9197A0"/>
                </a:solidFill>
                <a:latin typeface="Lato"/>
                <a:ea typeface="Lato"/>
                <a:cs typeface="Lato"/>
                <a:sym typeface="Lato"/>
              </a:defRPr>
            </a:lvl5pPr>
            <a:lvl6pPr indent="0" lvl="5" marL="0" marR="0" rtl="0" algn="r">
              <a:spcBef>
                <a:spcPts val="0"/>
              </a:spcBef>
              <a:buNone/>
              <a:defRPr b="0" i="0" sz="1200" u="none" cap="none" strike="noStrike">
                <a:solidFill>
                  <a:srgbClr val="9197A0"/>
                </a:solidFill>
                <a:latin typeface="Lato"/>
                <a:ea typeface="Lato"/>
                <a:cs typeface="Lato"/>
                <a:sym typeface="Lato"/>
              </a:defRPr>
            </a:lvl6pPr>
            <a:lvl7pPr indent="0" lvl="6" marL="0" marR="0" rtl="0" algn="r">
              <a:spcBef>
                <a:spcPts val="0"/>
              </a:spcBef>
              <a:buNone/>
              <a:defRPr b="0" i="0" sz="1200" u="none" cap="none" strike="noStrike">
                <a:solidFill>
                  <a:srgbClr val="9197A0"/>
                </a:solidFill>
                <a:latin typeface="Lato"/>
                <a:ea typeface="Lato"/>
                <a:cs typeface="Lato"/>
                <a:sym typeface="Lato"/>
              </a:defRPr>
            </a:lvl7pPr>
            <a:lvl8pPr indent="0" lvl="7" marL="0" marR="0" rtl="0" algn="r">
              <a:spcBef>
                <a:spcPts val="0"/>
              </a:spcBef>
              <a:buNone/>
              <a:defRPr b="0" i="0" sz="1200" u="none" cap="none" strike="noStrike">
                <a:solidFill>
                  <a:srgbClr val="9197A0"/>
                </a:solidFill>
                <a:latin typeface="Lato"/>
                <a:ea typeface="Lato"/>
                <a:cs typeface="Lato"/>
                <a:sym typeface="Lato"/>
              </a:defRPr>
            </a:lvl8pPr>
            <a:lvl9pPr indent="0" lvl="8" marL="0" marR="0" rtl="0" algn="r">
              <a:spcBef>
                <a:spcPts val="0"/>
              </a:spcBef>
              <a:buNone/>
              <a:defRPr b="0" i="0" sz="1200" u="none" cap="none" strike="noStrike">
                <a:solidFill>
                  <a:srgbClr val="9197A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ms-MY"/>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3" name="Shape 153"/>
        <p:cNvGrpSpPr/>
        <p:nvPr/>
      </p:nvGrpSpPr>
      <p:grpSpPr>
        <a:xfrm>
          <a:off x="0" y="0"/>
          <a:ext cx="0" cy="0"/>
          <a:chOff x="0" y="0"/>
          <a:chExt cx="0" cy="0"/>
        </a:xfrm>
      </p:grpSpPr>
      <p:sp>
        <p:nvSpPr>
          <p:cNvPr id="154" name="Google Shape;154;p39"/>
          <p:cNvSpPr txBox="1"/>
          <p:nvPr>
            <p:ph type="title"/>
          </p:nvPr>
        </p:nvSpPr>
        <p:spPr>
          <a:xfrm>
            <a:off x="838200" y="365156"/>
            <a:ext cx="10515600" cy="1325659"/>
          </a:xfrm>
          <a:prstGeom prst="rect">
            <a:avLst/>
          </a:prstGeom>
          <a:noFill/>
          <a:ln>
            <a:noFill/>
          </a:ln>
        </p:spPr>
        <p:txBody>
          <a:bodyPr anchorCtr="0" anchor="ctr" bIns="91400" lIns="182825" spcFirstLastPara="1" rIns="182825" wrap="square" tIns="91400">
            <a:normAutofit/>
          </a:bodyPr>
          <a:lstStyle>
            <a:lvl1pPr lvl="0" marR="0" rtl="0" algn="l">
              <a:lnSpc>
                <a:spcPct val="90000"/>
              </a:lnSpc>
              <a:spcBef>
                <a:spcPts val="0"/>
              </a:spcBef>
              <a:spcAft>
                <a:spcPts val="0"/>
              </a:spcAft>
              <a:buClr>
                <a:schemeClr val="dk1"/>
              </a:buClr>
              <a:buSzPts val="3000"/>
              <a:buFont typeface="Lato"/>
              <a:buNone/>
              <a:defRPr b="0" i="0" sz="30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5" name="Google Shape;155;p39"/>
          <p:cNvSpPr txBox="1"/>
          <p:nvPr>
            <p:ph idx="1" type="body"/>
          </p:nvPr>
        </p:nvSpPr>
        <p:spPr>
          <a:xfrm>
            <a:off x="838200" y="1825757"/>
            <a:ext cx="10515600" cy="4351652"/>
          </a:xfrm>
          <a:prstGeom prst="rect">
            <a:avLst/>
          </a:prstGeom>
          <a:noFill/>
          <a:ln>
            <a:noFill/>
          </a:ln>
        </p:spPr>
        <p:txBody>
          <a:bodyPr anchorCtr="0" anchor="t" bIns="91400" lIns="182825" spcFirstLastPara="1" rIns="182825" wrap="square" tIns="914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56" name="Google Shape;156;p39"/>
          <p:cNvSpPr txBox="1"/>
          <p:nvPr>
            <p:ph idx="10" type="dt"/>
          </p:nvPr>
        </p:nvSpPr>
        <p:spPr>
          <a:xfrm>
            <a:off x="838200" y="6356813"/>
            <a:ext cx="2743200" cy="365152"/>
          </a:xfrm>
          <a:prstGeom prst="rect">
            <a:avLst/>
          </a:prstGeom>
          <a:noFill/>
          <a:ln>
            <a:noFill/>
          </a:ln>
        </p:spPr>
        <p:txBody>
          <a:bodyPr anchorCtr="0" anchor="ctr" bIns="91400" lIns="182825" spcFirstLastPara="1" rIns="182825" wrap="square" tIns="91400">
            <a:noAutofit/>
          </a:bodyPr>
          <a:lstStyle>
            <a:lvl1pPr lvl="0" marR="0" rtl="0" algn="l">
              <a:spcBef>
                <a:spcPts val="0"/>
              </a:spcBef>
              <a:spcAft>
                <a:spcPts val="0"/>
              </a:spcAft>
              <a:buSzPts val="1400"/>
              <a:buNone/>
              <a:defRPr b="0" i="0" sz="1200" u="none" cap="none" strike="noStrike">
                <a:solidFill>
                  <a:srgbClr val="9197A0"/>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57" name="Google Shape;157;p39"/>
          <p:cNvSpPr txBox="1"/>
          <p:nvPr>
            <p:ph idx="11" type="ftr"/>
          </p:nvPr>
        </p:nvSpPr>
        <p:spPr>
          <a:xfrm>
            <a:off x="4038600" y="6356813"/>
            <a:ext cx="4114800" cy="365152"/>
          </a:xfrm>
          <a:prstGeom prst="rect">
            <a:avLst/>
          </a:prstGeom>
          <a:noFill/>
          <a:ln>
            <a:noFill/>
          </a:ln>
        </p:spPr>
        <p:txBody>
          <a:bodyPr anchorCtr="0" anchor="ctr" bIns="91400" lIns="182825" spcFirstLastPara="1" rIns="182825" wrap="square" tIns="91400">
            <a:noAutofit/>
          </a:bodyPr>
          <a:lstStyle>
            <a:lvl1pPr lvl="0" marR="0" rtl="0" algn="ctr">
              <a:spcBef>
                <a:spcPts val="0"/>
              </a:spcBef>
              <a:spcAft>
                <a:spcPts val="0"/>
              </a:spcAft>
              <a:buSzPts val="1400"/>
              <a:buNone/>
              <a:defRPr b="0" i="0" sz="1200" u="none" cap="none" strike="noStrike">
                <a:solidFill>
                  <a:srgbClr val="9197A0"/>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58" name="Google Shape;158;p39"/>
          <p:cNvSpPr txBox="1"/>
          <p:nvPr>
            <p:ph idx="12" type="sldNum"/>
          </p:nvPr>
        </p:nvSpPr>
        <p:spPr>
          <a:xfrm>
            <a:off x="8610600" y="6356813"/>
            <a:ext cx="2743200" cy="365152"/>
          </a:xfrm>
          <a:prstGeom prst="rect">
            <a:avLst/>
          </a:prstGeom>
          <a:noFill/>
          <a:ln>
            <a:noFill/>
          </a:ln>
        </p:spPr>
        <p:txBody>
          <a:bodyPr anchorCtr="0" anchor="ctr" bIns="91400" lIns="182825" spcFirstLastPara="1" rIns="182825" wrap="square" tIns="91400">
            <a:noAutofit/>
          </a:bodyPr>
          <a:lstStyle>
            <a:lvl1pPr indent="0" lvl="0" marL="0" marR="0" rtl="0" algn="r">
              <a:spcBef>
                <a:spcPts val="0"/>
              </a:spcBef>
              <a:buNone/>
              <a:defRPr b="0" i="0" sz="1200" u="none" cap="none" strike="noStrike">
                <a:solidFill>
                  <a:srgbClr val="9197A0"/>
                </a:solidFill>
                <a:latin typeface="Lato"/>
                <a:ea typeface="Lato"/>
                <a:cs typeface="Lato"/>
                <a:sym typeface="Lato"/>
              </a:defRPr>
            </a:lvl1pPr>
            <a:lvl2pPr indent="0" lvl="1" marL="0" marR="0" rtl="0" algn="r">
              <a:spcBef>
                <a:spcPts val="0"/>
              </a:spcBef>
              <a:buNone/>
              <a:defRPr b="0" i="0" sz="1200" u="none" cap="none" strike="noStrike">
                <a:solidFill>
                  <a:srgbClr val="9197A0"/>
                </a:solidFill>
                <a:latin typeface="Lato"/>
                <a:ea typeface="Lato"/>
                <a:cs typeface="Lato"/>
                <a:sym typeface="Lato"/>
              </a:defRPr>
            </a:lvl2pPr>
            <a:lvl3pPr indent="0" lvl="2" marL="0" marR="0" rtl="0" algn="r">
              <a:spcBef>
                <a:spcPts val="0"/>
              </a:spcBef>
              <a:buNone/>
              <a:defRPr b="0" i="0" sz="1200" u="none" cap="none" strike="noStrike">
                <a:solidFill>
                  <a:srgbClr val="9197A0"/>
                </a:solidFill>
                <a:latin typeface="Lato"/>
                <a:ea typeface="Lato"/>
                <a:cs typeface="Lato"/>
                <a:sym typeface="Lato"/>
              </a:defRPr>
            </a:lvl3pPr>
            <a:lvl4pPr indent="0" lvl="3" marL="0" marR="0" rtl="0" algn="r">
              <a:spcBef>
                <a:spcPts val="0"/>
              </a:spcBef>
              <a:buNone/>
              <a:defRPr b="0" i="0" sz="1200" u="none" cap="none" strike="noStrike">
                <a:solidFill>
                  <a:srgbClr val="9197A0"/>
                </a:solidFill>
                <a:latin typeface="Lato"/>
                <a:ea typeface="Lato"/>
                <a:cs typeface="Lato"/>
                <a:sym typeface="Lato"/>
              </a:defRPr>
            </a:lvl4pPr>
            <a:lvl5pPr indent="0" lvl="4" marL="0" marR="0" rtl="0" algn="r">
              <a:spcBef>
                <a:spcPts val="0"/>
              </a:spcBef>
              <a:buNone/>
              <a:defRPr b="0" i="0" sz="1200" u="none" cap="none" strike="noStrike">
                <a:solidFill>
                  <a:srgbClr val="9197A0"/>
                </a:solidFill>
                <a:latin typeface="Lato"/>
                <a:ea typeface="Lato"/>
                <a:cs typeface="Lato"/>
                <a:sym typeface="Lato"/>
              </a:defRPr>
            </a:lvl5pPr>
            <a:lvl6pPr indent="0" lvl="5" marL="0" marR="0" rtl="0" algn="r">
              <a:spcBef>
                <a:spcPts val="0"/>
              </a:spcBef>
              <a:buNone/>
              <a:defRPr b="0" i="0" sz="1200" u="none" cap="none" strike="noStrike">
                <a:solidFill>
                  <a:srgbClr val="9197A0"/>
                </a:solidFill>
                <a:latin typeface="Lato"/>
                <a:ea typeface="Lato"/>
                <a:cs typeface="Lato"/>
                <a:sym typeface="Lato"/>
              </a:defRPr>
            </a:lvl6pPr>
            <a:lvl7pPr indent="0" lvl="6" marL="0" marR="0" rtl="0" algn="r">
              <a:spcBef>
                <a:spcPts val="0"/>
              </a:spcBef>
              <a:buNone/>
              <a:defRPr b="0" i="0" sz="1200" u="none" cap="none" strike="noStrike">
                <a:solidFill>
                  <a:srgbClr val="9197A0"/>
                </a:solidFill>
                <a:latin typeface="Lato"/>
                <a:ea typeface="Lato"/>
                <a:cs typeface="Lato"/>
                <a:sym typeface="Lato"/>
              </a:defRPr>
            </a:lvl7pPr>
            <a:lvl8pPr indent="0" lvl="7" marL="0" marR="0" rtl="0" algn="r">
              <a:spcBef>
                <a:spcPts val="0"/>
              </a:spcBef>
              <a:buNone/>
              <a:defRPr b="0" i="0" sz="1200" u="none" cap="none" strike="noStrike">
                <a:solidFill>
                  <a:srgbClr val="9197A0"/>
                </a:solidFill>
                <a:latin typeface="Lato"/>
                <a:ea typeface="Lato"/>
                <a:cs typeface="Lato"/>
                <a:sym typeface="Lato"/>
              </a:defRPr>
            </a:lvl8pPr>
            <a:lvl9pPr indent="0" lvl="8" marL="0" marR="0" rtl="0" algn="r">
              <a:spcBef>
                <a:spcPts val="0"/>
              </a:spcBef>
              <a:buNone/>
              <a:defRPr b="0" i="0" sz="1200" u="none" cap="none" strike="noStrike">
                <a:solidFill>
                  <a:srgbClr val="9197A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ms-MY"/>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78"/>
          <p:cNvSpPr/>
          <p:nvPr/>
        </p:nvSpPr>
        <p:spPr>
          <a:xfrm>
            <a:off x="71718" y="6376722"/>
            <a:ext cx="12120282" cy="481278"/>
          </a:xfrm>
          <a:prstGeom prst="rect">
            <a:avLst/>
          </a:prstGeom>
          <a:solidFill>
            <a:schemeClr val="accent1"/>
          </a:solidFill>
          <a:ln cap="flat" cmpd="sng" w="12700">
            <a:solidFill>
              <a:srgbClr val="31907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Lato Light"/>
              <a:ea typeface="Lato Light"/>
              <a:cs typeface="Lato Light"/>
              <a:sym typeface="Lato Light"/>
            </a:endParaRPr>
          </a:p>
        </p:txBody>
      </p:sp>
      <p:sp>
        <p:nvSpPr>
          <p:cNvPr id="302" name="Google Shape;302;p78"/>
          <p:cNvSpPr/>
          <p:nvPr/>
        </p:nvSpPr>
        <p:spPr>
          <a:xfrm>
            <a:off x="5728448" y="790447"/>
            <a:ext cx="6078070" cy="140945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ms-MY" sz="3330" u="none" cap="none" strike="noStrike">
                <a:solidFill>
                  <a:srgbClr val="445469"/>
                </a:solidFill>
                <a:latin typeface="Lato"/>
                <a:ea typeface="Lato"/>
                <a:cs typeface="Lato"/>
                <a:sym typeface="Lato"/>
              </a:rPr>
              <a:t>ACCOUNTING FOR DISPOSAL OF NON CURRENT ASSETS</a:t>
            </a:r>
            <a:endParaRPr b="1" i="0" sz="3330" u="none" cap="none" strike="noStrike">
              <a:solidFill>
                <a:srgbClr val="445469"/>
              </a:solidFill>
              <a:latin typeface="Lato"/>
              <a:ea typeface="Lato"/>
              <a:cs typeface="Lato"/>
              <a:sym typeface="Lato"/>
            </a:endParaRPr>
          </a:p>
        </p:txBody>
      </p:sp>
      <p:pic>
        <p:nvPicPr>
          <p:cNvPr id="303" name="Google Shape;303;p78"/>
          <p:cNvPicPr preferRelativeResize="0"/>
          <p:nvPr/>
        </p:nvPicPr>
        <p:blipFill rotWithShape="1">
          <a:blip r:embed="rId3">
            <a:alphaModFix/>
          </a:blip>
          <a:srcRect b="0" l="7299" r="7299" t="0"/>
          <a:stretch/>
        </p:blipFill>
        <p:spPr>
          <a:xfrm>
            <a:off x="693397" y="680083"/>
            <a:ext cx="4443380" cy="5359329"/>
          </a:xfrm>
          <a:prstGeom prst="rect">
            <a:avLst/>
          </a:prstGeom>
          <a:solidFill>
            <a:srgbClr val="FFFFFF"/>
          </a:solidFill>
          <a:ln>
            <a:noFill/>
          </a:ln>
        </p:spPr>
      </p:pic>
      <p:cxnSp>
        <p:nvCxnSpPr>
          <p:cNvPr id="304" name="Google Shape;304;p78"/>
          <p:cNvCxnSpPr/>
          <p:nvPr/>
        </p:nvCxnSpPr>
        <p:spPr>
          <a:xfrm>
            <a:off x="5818099" y="2578929"/>
            <a:ext cx="5627849" cy="0"/>
          </a:xfrm>
          <a:prstGeom prst="straightConnector1">
            <a:avLst/>
          </a:prstGeom>
          <a:noFill/>
          <a:ln cap="flat" cmpd="sng" w="9525">
            <a:solidFill>
              <a:schemeClr val="accent6"/>
            </a:solidFill>
            <a:prstDash val="solid"/>
            <a:miter lim="800000"/>
            <a:headEnd len="sm" w="sm" type="none"/>
            <a:tailEnd len="sm" w="sm" type="none"/>
          </a:ln>
        </p:spPr>
      </p:cxnSp>
      <p:grpSp>
        <p:nvGrpSpPr>
          <p:cNvPr id="305" name="Google Shape;305;p78"/>
          <p:cNvGrpSpPr/>
          <p:nvPr/>
        </p:nvGrpSpPr>
        <p:grpSpPr>
          <a:xfrm>
            <a:off x="5886719" y="3254504"/>
            <a:ext cx="5681019" cy="1763665"/>
            <a:chOff x="5886719" y="2340886"/>
            <a:chExt cx="5681019" cy="1763665"/>
          </a:xfrm>
        </p:grpSpPr>
        <p:sp>
          <p:nvSpPr>
            <p:cNvPr id="306" name="Google Shape;306;p78"/>
            <p:cNvSpPr/>
            <p:nvPr/>
          </p:nvSpPr>
          <p:spPr>
            <a:xfrm>
              <a:off x="6470711" y="2340886"/>
              <a:ext cx="5020392" cy="780004"/>
            </a:xfrm>
            <a:prstGeom prst="rect">
              <a:avLst/>
            </a:prstGeom>
            <a:solidFill>
              <a:srgbClr val="F4D6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u="none" cap="none" strike="noStrike">
                <a:solidFill>
                  <a:schemeClr val="lt1"/>
                </a:solidFill>
                <a:latin typeface="Lato Light"/>
                <a:ea typeface="Lato Light"/>
                <a:cs typeface="Lato Light"/>
                <a:sym typeface="Lato Light"/>
              </a:endParaRPr>
            </a:p>
          </p:txBody>
        </p:sp>
        <p:sp>
          <p:nvSpPr>
            <p:cNvPr id="307" name="Google Shape;307;p78"/>
            <p:cNvSpPr/>
            <p:nvPr/>
          </p:nvSpPr>
          <p:spPr>
            <a:xfrm>
              <a:off x="5886719" y="2340888"/>
              <a:ext cx="1228829" cy="788708"/>
            </a:xfrm>
            <a:prstGeom prst="homePlate">
              <a:avLst>
                <a:gd fmla="val 47551"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u="none" cap="none" strike="noStrike">
                <a:solidFill>
                  <a:schemeClr val="lt1"/>
                </a:solidFill>
                <a:latin typeface="Lato Light"/>
                <a:ea typeface="Lato Light"/>
                <a:cs typeface="Lato Light"/>
                <a:sym typeface="Lato Light"/>
              </a:endParaRPr>
            </a:p>
          </p:txBody>
        </p:sp>
        <p:sp>
          <p:nvSpPr>
            <p:cNvPr id="308" name="Google Shape;308;p78"/>
            <p:cNvSpPr txBox="1"/>
            <p:nvPr/>
          </p:nvSpPr>
          <p:spPr>
            <a:xfrm>
              <a:off x="7128990" y="2469768"/>
              <a:ext cx="4393940"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2060"/>
                </a:buClr>
                <a:buSzPts val="1400"/>
                <a:buFont typeface="Arial"/>
                <a:buNone/>
              </a:pPr>
              <a:r>
                <a:rPr b="0" i="0" lang="ms-MY" sz="1400" u="none" cap="none" strike="noStrike">
                  <a:solidFill>
                    <a:srgbClr val="002060"/>
                  </a:solidFill>
                  <a:latin typeface="Open Sans Light"/>
                  <a:ea typeface="Open Sans Light"/>
                  <a:cs typeface="Open Sans Light"/>
                  <a:sym typeface="Open Sans Light"/>
                </a:rPr>
                <a:t>Discuss the de-recognition of property, plant and equipment under MFRS 13 and MFRS 116</a:t>
              </a:r>
              <a:endParaRPr b="0" i="0" sz="1400" u="none" cap="none" strike="noStrike">
                <a:solidFill>
                  <a:srgbClr val="002060"/>
                </a:solidFill>
                <a:latin typeface="Lato"/>
                <a:ea typeface="Lato"/>
                <a:cs typeface="Lato"/>
                <a:sym typeface="Lato"/>
              </a:endParaRPr>
            </a:p>
          </p:txBody>
        </p:sp>
        <p:sp>
          <p:nvSpPr>
            <p:cNvPr id="309" name="Google Shape;309;p78"/>
            <p:cNvSpPr/>
            <p:nvPr/>
          </p:nvSpPr>
          <p:spPr>
            <a:xfrm>
              <a:off x="6579105" y="3312541"/>
              <a:ext cx="4911997" cy="792010"/>
            </a:xfrm>
            <a:prstGeom prst="rect">
              <a:avLst/>
            </a:prstGeom>
            <a:solidFill>
              <a:srgbClr val="EE8A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310" name="Google Shape;310;p78"/>
            <p:cNvSpPr/>
            <p:nvPr/>
          </p:nvSpPr>
          <p:spPr>
            <a:xfrm>
              <a:off x="5897084" y="3312540"/>
              <a:ext cx="1244887" cy="788706"/>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311" name="Google Shape;311;p78"/>
            <p:cNvSpPr txBox="1"/>
            <p:nvPr/>
          </p:nvSpPr>
          <p:spPr>
            <a:xfrm>
              <a:off x="7173798" y="3427872"/>
              <a:ext cx="4393940"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2060"/>
                </a:buClr>
                <a:buSzPts val="1400"/>
                <a:buFont typeface="Arial"/>
                <a:buNone/>
              </a:pPr>
              <a:r>
                <a:rPr b="0" i="0" lang="ms-MY" sz="1400" u="none" cap="none" strike="noStrike">
                  <a:solidFill>
                    <a:srgbClr val="002060"/>
                  </a:solidFill>
                  <a:latin typeface="Open Sans Light"/>
                  <a:ea typeface="Open Sans Light"/>
                  <a:cs typeface="Open Sans Light"/>
                  <a:sym typeface="Open Sans Light"/>
                </a:rPr>
                <a:t>Show the presentation of property, plant and equipment in Financial Statements under MFRS 116 </a:t>
              </a:r>
              <a:endParaRPr b="0" i="0" sz="1400" u="none" cap="none" strike="noStrike">
                <a:solidFill>
                  <a:srgbClr val="002060"/>
                </a:solidFill>
                <a:latin typeface="Lato"/>
                <a:ea typeface="Lato"/>
                <a:cs typeface="Lato"/>
                <a:sym typeface="La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7"/>
          <p:cNvSpPr txBox="1"/>
          <p:nvPr/>
        </p:nvSpPr>
        <p:spPr>
          <a:xfrm>
            <a:off x="842682" y="1121196"/>
            <a:ext cx="10632141" cy="19569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ms-MY" sz="1600">
                <a:solidFill>
                  <a:srgbClr val="000000"/>
                </a:solidFill>
                <a:latin typeface="Lato Light"/>
                <a:ea typeface="Lato Light"/>
                <a:cs typeface="Lato Light"/>
                <a:sym typeface="Lato Light"/>
              </a:rPr>
              <a:t>The old machinery was exchanged with a new one on 1 January 2019. The new machine cost is RM120,000. The supplier of the new machine has accepted RM42,000 for the old machine as trade in value. The remaining amount was settled by cheque. The cost of the old asset is RM140,000 and accumulated depreciation till the date of exchange is RM96,000.</a:t>
            </a:r>
            <a:endParaRPr sz="1600">
              <a:solidFill>
                <a:srgbClr val="000000"/>
              </a:solidFill>
              <a:latin typeface="Lato Light"/>
              <a:ea typeface="Lato Light"/>
              <a:cs typeface="Lato Light"/>
              <a:sym typeface="Lato Light"/>
            </a:endParaRPr>
          </a:p>
          <a:p>
            <a:pPr indent="0" lvl="0" marL="0" marR="0" rtl="0" algn="l">
              <a:spcBef>
                <a:spcPts val="1100"/>
              </a:spcBef>
              <a:spcAft>
                <a:spcPts val="0"/>
              </a:spcAft>
              <a:buNone/>
            </a:pPr>
            <a:r>
              <a:rPr lang="ms-MY" sz="1600">
                <a:solidFill>
                  <a:srgbClr val="000000"/>
                </a:solidFill>
                <a:latin typeface="Lato Light"/>
                <a:ea typeface="Lato Light"/>
                <a:cs typeface="Lato Light"/>
                <a:sym typeface="Lato Light"/>
              </a:rPr>
              <a:t>Prepare:</a:t>
            </a:r>
            <a:endParaRPr sz="1600">
              <a:solidFill>
                <a:srgbClr val="000000"/>
              </a:solidFill>
              <a:latin typeface="Lato Light"/>
              <a:ea typeface="Lato Light"/>
              <a:cs typeface="Lato Light"/>
              <a:sym typeface="Lato Light"/>
            </a:endParaRPr>
          </a:p>
          <a:p>
            <a:pPr indent="-342900" lvl="0" marL="342900" marR="0" rtl="0" algn="l">
              <a:spcBef>
                <a:spcPts val="0"/>
              </a:spcBef>
              <a:spcAft>
                <a:spcPts val="0"/>
              </a:spcAft>
              <a:buClr>
                <a:srgbClr val="000000"/>
              </a:buClr>
              <a:buSzPts val="1600"/>
              <a:buFont typeface="Lato"/>
              <a:buAutoNum type="alphaLcParenR"/>
            </a:pPr>
            <a:r>
              <a:rPr lang="ms-MY" sz="1600">
                <a:solidFill>
                  <a:srgbClr val="000000"/>
                </a:solidFill>
                <a:latin typeface="Lato Light"/>
                <a:ea typeface="Lato Light"/>
                <a:cs typeface="Lato Light"/>
                <a:sym typeface="Lato Light"/>
              </a:rPr>
              <a:t>Calculate gain or loss on exchange transaction</a:t>
            </a:r>
            <a:endParaRPr sz="1600">
              <a:solidFill>
                <a:srgbClr val="000000"/>
              </a:solidFill>
              <a:latin typeface="Lato Light"/>
              <a:ea typeface="Lato Light"/>
              <a:cs typeface="Lato Light"/>
              <a:sym typeface="Lato Light"/>
            </a:endParaRPr>
          </a:p>
          <a:p>
            <a:pPr indent="-342900" lvl="0" marL="342900" marR="0" rtl="0" algn="l">
              <a:spcBef>
                <a:spcPts val="0"/>
              </a:spcBef>
              <a:spcAft>
                <a:spcPts val="0"/>
              </a:spcAft>
              <a:buClr>
                <a:srgbClr val="000000"/>
              </a:buClr>
              <a:buSzPts val="1600"/>
              <a:buFont typeface="Lato"/>
              <a:buAutoNum type="alphaLcParenR"/>
            </a:pPr>
            <a:r>
              <a:rPr lang="ms-MY" sz="1600">
                <a:solidFill>
                  <a:srgbClr val="000000"/>
                </a:solidFill>
                <a:latin typeface="Lato Light"/>
                <a:ea typeface="Lato Light"/>
                <a:cs typeface="Lato Light"/>
                <a:sym typeface="Lato Light"/>
              </a:rPr>
              <a:t>Prepare Machine Account and Disposal Account</a:t>
            </a:r>
            <a:endParaRPr sz="1600">
              <a:solidFill>
                <a:srgbClr val="000000"/>
              </a:solidFill>
              <a:latin typeface="Lato Light"/>
              <a:ea typeface="Lato Light"/>
              <a:cs typeface="Lato Light"/>
              <a:sym typeface="Lato Light"/>
            </a:endParaRPr>
          </a:p>
        </p:txBody>
      </p:sp>
      <p:sp>
        <p:nvSpPr>
          <p:cNvPr id="562" name="Google Shape;562;p87"/>
          <p:cNvSpPr/>
          <p:nvPr/>
        </p:nvSpPr>
        <p:spPr>
          <a:xfrm>
            <a:off x="6676628" y="2444787"/>
            <a:ext cx="1543374" cy="606343"/>
          </a:xfrm>
          <a:prstGeom prst="wedgeEllipseCallout">
            <a:avLst>
              <a:gd fmla="val 12104" name="adj1"/>
              <a:gd fmla="val 81623" name="adj2"/>
            </a:avLst>
          </a:prstGeom>
          <a:solidFill>
            <a:srgbClr val="004BE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00">
              <a:solidFill>
                <a:schemeClr val="lt1"/>
              </a:solidFill>
              <a:latin typeface="Arial"/>
              <a:ea typeface="Arial"/>
              <a:cs typeface="Arial"/>
              <a:sym typeface="Arial"/>
            </a:endParaRPr>
          </a:p>
        </p:txBody>
      </p:sp>
      <p:sp>
        <p:nvSpPr>
          <p:cNvPr id="563" name="Google Shape;563;p87"/>
          <p:cNvSpPr/>
          <p:nvPr/>
        </p:nvSpPr>
        <p:spPr>
          <a:xfrm>
            <a:off x="842683" y="474145"/>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9:</a:t>
            </a:r>
            <a:endParaRPr/>
          </a:p>
        </p:txBody>
      </p:sp>
      <p:graphicFrame>
        <p:nvGraphicFramePr>
          <p:cNvPr id="564" name="Google Shape;564;p87"/>
          <p:cNvGraphicFramePr/>
          <p:nvPr/>
        </p:nvGraphicFramePr>
        <p:xfrm>
          <a:off x="906528" y="4630173"/>
          <a:ext cx="3000000" cy="3000000"/>
        </p:xfrm>
        <a:graphic>
          <a:graphicData uri="http://schemas.openxmlformats.org/drawingml/2006/table">
            <a:tbl>
              <a:tblPr bandRow="1" firstCol="1" firstRow="1">
                <a:noFill/>
                <a:tableStyleId>{D8101AC4-020E-4BD2-AE09-DF560EB39F75}</a:tableStyleId>
              </a:tblPr>
              <a:tblGrid>
                <a:gridCol w="1560700"/>
                <a:gridCol w="918350"/>
                <a:gridCol w="162550"/>
                <a:gridCol w="162550"/>
                <a:gridCol w="1453500"/>
                <a:gridCol w="931800"/>
              </a:tblGrid>
              <a:tr h="178200">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rPr>
                        <a:t>RM</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rPr>
                        <a:t>RM</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r>
              <a:tr h="178200">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Balance b/d</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140,000</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Disposal</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140,000</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r>
              <a:tr h="178200">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Disposal </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42,000</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Balance c/d</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120,000</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r>
              <a:tr h="178200">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Bank </a:t>
                      </a:r>
                      <a:endParaRPr b="0" sz="1800" u="none" cap="none" strike="noStrike">
                        <a:solidFill>
                          <a:srgbClr val="00206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78,000</a:t>
                      </a:r>
                      <a:endParaRPr b="0" sz="1800" u="none" cap="none" strike="noStrike">
                        <a:solidFill>
                          <a:srgbClr val="00206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178200">
                <a:tc>
                  <a:txBody>
                    <a:bodyPr/>
                    <a:lstStyle/>
                    <a:p>
                      <a:pPr indent="0" lvl="0" marL="0" marR="0" rtl="0" algn="just">
                        <a:spcBef>
                          <a:spcPts val="0"/>
                        </a:spcBef>
                        <a:spcAft>
                          <a:spcPts val="0"/>
                        </a:spcAft>
                        <a:buNone/>
                      </a:pPr>
                      <a:r>
                        <a:t/>
                      </a:r>
                      <a:endParaRPr b="0" sz="1800" u="none" cap="none" strike="noStrike">
                        <a:solidFill>
                          <a:srgbClr val="00206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800" u="none" cap="none" strike="noStrike">
                          <a:solidFill>
                            <a:srgbClr val="002060"/>
                          </a:solidFill>
                          <a:latin typeface="Calibri"/>
                          <a:ea typeface="Calibri"/>
                          <a:cs typeface="Calibri"/>
                          <a:sym typeface="Calibri"/>
                        </a:rPr>
                        <a:t>260,000</a:t>
                      </a:r>
                      <a:endParaRPr b="1" sz="1800" u="none" cap="none" strike="noStrike">
                        <a:solidFill>
                          <a:srgbClr val="00206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t/>
                      </a:r>
                      <a:endParaRPr b="1"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t/>
                      </a:r>
                      <a:endParaRPr b="1"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t/>
                      </a:r>
                      <a:endParaRPr b="1" sz="1800" u="none" cap="none" strike="noStrike">
                        <a:solidFill>
                          <a:srgbClr val="00206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800" u="none" cap="none" strike="noStrike">
                          <a:solidFill>
                            <a:srgbClr val="002060"/>
                          </a:solidFill>
                          <a:latin typeface="Calibri"/>
                          <a:ea typeface="Calibri"/>
                          <a:cs typeface="Calibri"/>
                          <a:sym typeface="Calibri"/>
                        </a:rPr>
                        <a:t>260,000</a:t>
                      </a:r>
                      <a:endParaRPr b="1" sz="1800" u="none" cap="none" strike="noStrike">
                        <a:solidFill>
                          <a:srgbClr val="00206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graphicFrame>
        <p:nvGraphicFramePr>
          <p:cNvPr id="565" name="Google Shape;565;p87"/>
          <p:cNvGraphicFramePr/>
          <p:nvPr/>
        </p:nvGraphicFramePr>
        <p:xfrm>
          <a:off x="6580094" y="4630173"/>
          <a:ext cx="3000000" cy="3000000"/>
        </p:xfrm>
        <a:graphic>
          <a:graphicData uri="http://schemas.openxmlformats.org/drawingml/2006/table">
            <a:tbl>
              <a:tblPr bandRow="1" firstCol="1" firstRow="1">
                <a:noFill/>
                <a:tableStyleId>{2DD2F49D-7BDA-4ABA-B4BD-B7CA05EFEF3A}</a:tableStyleId>
              </a:tblPr>
              <a:tblGrid>
                <a:gridCol w="1444225"/>
                <a:gridCol w="949700"/>
                <a:gridCol w="169700"/>
                <a:gridCol w="170625"/>
                <a:gridCol w="1330100"/>
                <a:gridCol w="911075"/>
              </a:tblGrid>
              <a:tr h="212525">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rPr>
                        <a:t>RM</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rPr>
                        <a:t> </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rPr>
                        <a:t>RM</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r>
              <a:tr h="151800">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Machine</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140,000</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Acc. Dep</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96,000</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r>
              <a:tr h="151800">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Machine  </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42,000</a:t>
                      </a:r>
                      <a:endParaRPr b="0" sz="1800" u="none" cap="none" strike="noStrike">
                        <a:solidFill>
                          <a:srgbClr val="002060"/>
                        </a:solidFill>
                        <a:latin typeface="Calibri"/>
                        <a:ea typeface="Calibri"/>
                        <a:cs typeface="Calibri"/>
                        <a:sym typeface="Calibri"/>
                      </a:endParaRPr>
                    </a:p>
                  </a:txBody>
                  <a:tcPr marT="0" marB="0" marR="68575" marL="68575">
                    <a:solidFill>
                      <a:schemeClr val="lt1"/>
                    </a:solidFill>
                  </a:tcPr>
                </a:tc>
              </a:tr>
              <a:tr h="151800">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 </a:t>
                      </a:r>
                      <a:endParaRPr b="0"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800" u="none" cap="none" strike="noStrike">
                          <a:solidFill>
                            <a:srgbClr val="002060"/>
                          </a:solidFill>
                          <a:latin typeface="Calibri"/>
                          <a:ea typeface="Calibri"/>
                          <a:cs typeface="Calibri"/>
                          <a:sym typeface="Calibri"/>
                        </a:rPr>
                        <a:t>SOCI (Loss)</a:t>
                      </a:r>
                      <a:endParaRPr b="0" sz="1800" u="none" cap="none" strike="noStrike">
                        <a:solidFill>
                          <a:srgbClr val="00206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800" u="none" cap="none" strike="noStrike">
                          <a:solidFill>
                            <a:srgbClr val="002060"/>
                          </a:solidFill>
                          <a:latin typeface="Calibri"/>
                          <a:ea typeface="Calibri"/>
                          <a:cs typeface="Calibri"/>
                          <a:sym typeface="Calibri"/>
                        </a:rPr>
                        <a:t>2,000</a:t>
                      </a:r>
                      <a:endParaRPr b="0" sz="1800" u="none" cap="none" strike="noStrike">
                        <a:solidFill>
                          <a:srgbClr val="00206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151800">
                <a:tc>
                  <a:txBody>
                    <a:bodyPr/>
                    <a:lstStyle/>
                    <a:p>
                      <a:pPr indent="0" lvl="0" marL="0" marR="0" rtl="0" algn="just">
                        <a:spcBef>
                          <a:spcPts val="0"/>
                        </a:spcBef>
                        <a:spcAft>
                          <a:spcPts val="0"/>
                        </a:spcAft>
                        <a:buNone/>
                      </a:pPr>
                      <a:r>
                        <a:t/>
                      </a:r>
                      <a:endParaRPr b="0" sz="1800" u="none" cap="none" strike="noStrike">
                        <a:solidFill>
                          <a:srgbClr val="00206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800" u="none" cap="none" strike="noStrike">
                          <a:solidFill>
                            <a:srgbClr val="002060"/>
                          </a:solidFill>
                          <a:latin typeface="Calibri"/>
                          <a:ea typeface="Calibri"/>
                          <a:cs typeface="Calibri"/>
                          <a:sym typeface="Calibri"/>
                        </a:rPr>
                        <a:t>140,000</a:t>
                      </a:r>
                      <a:endParaRPr b="1" sz="1800" u="none" cap="none" strike="noStrike">
                        <a:solidFill>
                          <a:srgbClr val="00206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800" u="none" cap="none" strike="noStrike">
                          <a:solidFill>
                            <a:srgbClr val="002060"/>
                          </a:solidFill>
                          <a:latin typeface="Calibri"/>
                          <a:ea typeface="Calibri"/>
                          <a:cs typeface="Calibri"/>
                          <a:sym typeface="Calibri"/>
                        </a:rPr>
                        <a:t> </a:t>
                      </a:r>
                      <a:endParaRPr b="1" sz="1800" u="none" cap="none" strike="noStrike">
                        <a:solidFill>
                          <a:srgbClr val="00206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800" u="none" cap="none" strike="noStrike">
                          <a:solidFill>
                            <a:srgbClr val="002060"/>
                          </a:solidFill>
                          <a:latin typeface="Calibri"/>
                          <a:ea typeface="Calibri"/>
                          <a:cs typeface="Calibri"/>
                          <a:sym typeface="Calibri"/>
                        </a:rPr>
                        <a:t> </a:t>
                      </a:r>
                      <a:endParaRPr b="1" sz="1800" u="none" cap="none" strike="noStrike">
                        <a:solidFill>
                          <a:srgbClr val="00206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800" u="none" cap="none" strike="noStrike">
                          <a:solidFill>
                            <a:srgbClr val="002060"/>
                          </a:solidFill>
                          <a:latin typeface="Calibri"/>
                          <a:ea typeface="Calibri"/>
                          <a:cs typeface="Calibri"/>
                          <a:sym typeface="Calibri"/>
                        </a:rPr>
                        <a:t> </a:t>
                      </a:r>
                      <a:endParaRPr b="1" sz="1800" u="none" cap="none" strike="noStrike">
                        <a:solidFill>
                          <a:srgbClr val="00206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800" u="none" cap="none" strike="noStrike">
                          <a:solidFill>
                            <a:srgbClr val="002060"/>
                          </a:solidFill>
                          <a:latin typeface="Calibri"/>
                          <a:ea typeface="Calibri"/>
                          <a:cs typeface="Calibri"/>
                          <a:sym typeface="Calibri"/>
                        </a:rPr>
                        <a:t>140,000</a:t>
                      </a:r>
                      <a:endParaRPr b="1" sz="1800" u="none" cap="none" strike="noStrike">
                        <a:solidFill>
                          <a:srgbClr val="00206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sp>
        <p:nvSpPr>
          <p:cNvPr id="566" name="Google Shape;566;p87"/>
          <p:cNvSpPr/>
          <p:nvPr/>
        </p:nvSpPr>
        <p:spPr>
          <a:xfrm>
            <a:off x="2165522" y="4236638"/>
            <a:ext cx="229496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ms-MY" sz="1400">
                <a:solidFill>
                  <a:srgbClr val="000000"/>
                </a:solidFill>
                <a:latin typeface="Arial"/>
                <a:ea typeface="Arial"/>
                <a:cs typeface="Arial"/>
                <a:sym typeface="Arial"/>
              </a:rPr>
              <a:t>Machine  Account</a:t>
            </a:r>
            <a:endParaRPr b="1" sz="1400">
              <a:solidFill>
                <a:srgbClr val="000000"/>
              </a:solidFill>
              <a:latin typeface="Arial"/>
              <a:ea typeface="Arial"/>
              <a:cs typeface="Arial"/>
              <a:sym typeface="Arial"/>
            </a:endParaRPr>
          </a:p>
        </p:txBody>
      </p:sp>
      <p:sp>
        <p:nvSpPr>
          <p:cNvPr id="567" name="Google Shape;567;p87"/>
          <p:cNvSpPr/>
          <p:nvPr/>
        </p:nvSpPr>
        <p:spPr>
          <a:xfrm>
            <a:off x="7411231" y="4236638"/>
            <a:ext cx="3665761"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Acc. Depreciation for Machine Account</a:t>
            </a:r>
            <a:endParaRPr b="0" i="0" sz="1400" u="none" cap="none" strike="noStrike">
              <a:solidFill>
                <a:srgbClr val="000000"/>
              </a:solidFill>
              <a:latin typeface="Arial"/>
              <a:ea typeface="Arial"/>
              <a:cs typeface="Arial"/>
              <a:sym typeface="Arial"/>
            </a:endParaRPr>
          </a:p>
        </p:txBody>
      </p:sp>
      <p:sp>
        <p:nvSpPr>
          <p:cNvPr id="568" name="Google Shape;568;p87"/>
          <p:cNvSpPr txBox="1"/>
          <p:nvPr/>
        </p:nvSpPr>
        <p:spPr>
          <a:xfrm>
            <a:off x="842682" y="3637039"/>
            <a:ext cx="11592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rgbClr val="002060"/>
                </a:solidFill>
                <a:latin typeface="Lato Light"/>
                <a:ea typeface="Lato Light"/>
                <a:cs typeface="Lato Light"/>
                <a:sym typeface="Lato Light"/>
              </a:rPr>
              <a:t>Solution:</a:t>
            </a:r>
            <a:endParaRPr b="1" sz="1800">
              <a:solidFill>
                <a:srgbClr val="002060"/>
              </a:solidFill>
              <a:latin typeface="Lato Light"/>
              <a:ea typeface="Lato Light"/>
              <a:cs typeface="Lato Light"/>
              <a:sym typeface="Lato Light"/>
            </a:endParaRPr>
          </a:p>
        </p:txBody>
      </p:sp>
      <p:sp>
        <p:nvSpPr>
          <p:cNvPr id="569" name="Google Shape;569;p87"/>
          <p:cNvSpPr txBox="1"/>
          <p:nvPr/>
        </p:nvSpPr>
        <p:spPr>
          <a:xfrm>
            <a:off x="6580094" y="2518132"/>
            <a:ext cx="544381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000000"/>
                </a:solidFill>
                <a:latin typeface="Lato Light"/>
                <a:ea typeface="Lato Light"/>
                <a:cs typeface="Lato Light"/>
                <a:sym typeface="Lato Light"/>
              </a:rPr>
              <a:t>	</a:t>
            </a:r>
            <a:r>
              <a:rPr b="1" lang="ms-MY" sz="1600">
                <a:solidFill>
                  <a:schemeClr val="lt1"/>
                </a:solidFill>
                <a:latin typeface="Lato Light"/>
                <a:ea typeface="Lato Light"/>
                <a:cs typeface="Lato Light"/>
                <a:sym typeface="Lato Light"/>
              </a:rPr>
              <a:t>Gain/ (loss)</a:t>
            </a:r>
            <a:r>
              <a:rPr lang="ms-MY" sz="1600">
                <a:solidFill>
                  <a:srgbClr val="000000"/>
                </a:solidFill>
                <a:latin typeface="Lato Light"/>
                <a:ea typeface="Lato Light"/>
                <a:cs typeface="Lato Light"/>
                <a:sym typeface="Lato Light"/>
              </a:rPr>
              <a:t>		= Book Value – Exchange Value </a:t>
            </a:r>
            <a:endParaRPr sz="1600">
              <a:solidFill>
                <a:srgbClr val="000000"/>
              </a:solidFill>
              <a:latin typeface="Lato Light"/>
              <a:ea typeface="Lato Light"/>
              <a:cs typeface="Lato Light"/>
              <a:sym typeface="Lato Light"/>
            </a:endParaRPr>
          </a:p>
          <a:p>
            <a:pPr indent="0" lvl="0" marL="228600" marR="0" rtl="0" algn="l">
              <a:spcBef>
                <a:spcPts val="0"/>
              </a:spcBef>
              <a:spcAft>
                <a:spcPts val="0"/>
              </a:spcAft>
              <a:buNone/>
            </a:pPr>
            <a:r>
              <a:rPr lang="ms-MY" sz="1600">
                <a:solidFill>
                  <a:srgbClr val="000000"/>
                </a:solidFill>
                <a:latin typeface="Lato Light"/>
                <a:ea typeface="Lato Light"/>
                <a:cs typeface="Lato Light"/>
                <a:sym typeface="Lato Light"/>
              </a:rPr>
              <a:t>		  	= (140,000 – 96,000) – 42,000</a:t>
            </a:r>
            <a:endParaRPr sz="1600">
              <a:solidFill>
                <a:srgbClr val="000000"/>
              </a:solidFill>
              <a:latin typeface="Lato Light"/>
              <a:ea typeface="Lato Light"/>
              <a:cs typeface="Lato Light"/>
              <a:sym typeface="Lato Light"/>
            </a:endParaRPr>
          </a:p>
          <a:p>
            <a:pPr indent="0" lvl="0" marL="228600" marR="0" rtl="0" algn="l">
              <a:spcBef>
                <a:spcPts val="0"/>
              </a:spcBef>
              <a:spcAft>
                <a:spcPts val="0"/>
              </a:spcAft>
              <a:buNone/>
            </a:pPr>
            <a:r>
              <a:rPr lang="ms-MY" sz="1600">
                <a:solidFill>
                  <a:srgbClr val="000000"/>
                </a:solidFill>
                <a:latin typeface="Lato Light"/>
                <a:ea typeface="Lato Light"/>
                <a:cs typeface="Lato Light"/>
                <a:sym typeface="Lato Light"/>
              </a:rPr>
              <a:t>			= </a:t>
            </a:r>
            <a:r>
              <a:rPr b="1" lang="ms-MY" sz="1600">
                <a:solidFill>
                  <a:srgbClr val="000000"/>
                </a:solidFill>
                <a:latin typeface="Lato Light"/>
                <a:ea typeface="Lato Light"/>
                <a:cs typeface="Lato Light"/>
                <a:sym typeface="Lato Light"/>
              </a:rPr>
              <a:t>RM2,000</a:t>
            </a:r>
            <a:endParaRPr sz="1600">
              <a:solidFill>
                <a:srgbClr val="000000"/>
              </a:solidFill>
              <a:latin typeface="Lato Light"/>
              <a:ea typeface="Lato Light"/>
              <a:cs typeface="Lato Light"/>
              <a:sym typeface="Lato Light"/>
            </a:endParaRPr>
          </a:p>
        </p:txBody>
      </p:sp>
      <p:sp>
        <p:nvSpPr>
          <p:cNvPr id="570" name="Google Shape;570;p87"/>
          <p:cNvSpPr/>
          <p:nvPr/>
        </p:nvSpPr>
        <p:spPr>
          <a:xfrm>
            <a:off x="7411231" y="3305701"/>
            <a:ext cx="637661" cy="703377"/>
          </a:xfrm>
          <a:custGeom>
            <a:rect b="b" l="l" r="r" t="t"/>
            <a:pathLst>
              <a:path extrusionOk="0" h="2245516" w="2408803">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rgbClr val="004B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571" name="Google Shape;571;p87"/>
          <p:cNvSpPr/>
          <p:nvPr/>
        </p:nvSpPr>
        <p:spPr>
          <a:xfrm>
            <a:off x="7860768" y="3637039"/>
            <a:ext cx="64265" cy="272128"/>
          </a:xfrm>
          <a:custGeom>
            <a:rect b="b" l="l" r="r" t="t"/>
            <a:pathLst>
              <a:path extrusionOk="0" h="616976" w="135428">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572" name="Google Shape;572;p87"/>
          <p:cNvSpPr/>
          <p:nvPr/>
        </p:nvSpPr>
        <p:spPr>
          <a:xfrm flipH="1">
            <a:off x="7957480" y="3628098"/>
            <a:ext cx="65790" cy="268264"/>
          </a:xfrm>
          <a:custGeom>
            <a:rect b="b" l="l" r="r" t="t"/>
            <a:pathLst>
              <a:path extrusionOk="0" h="608216" w="175627">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graphicFrame>
        <p:nvGraphicFramePr>
          <p:cNvPr id="577" name="Google Shape;577;p88"/>
          <p:cNvGraphicFramePr/>
          <p:nvPr/>
        </p:nvGraphicFramePr>
        <p:xfrm>
          <a:off x="1742795" y="1942404"/>
          <a:ext cx="3000000" cy="3000000"/>
        </p:xfrm>
        <a:graphic>
          <a:graphicData uri="http://schemas.openxmlformats.org/drawingml/2006/table">
            <a:tbl>
              <a:tblPr bandRow="1" firstCol="1" firstRow="1">
                <a:noFill/>
                <a:tableStyleId>{E6EF92A5-66FA-479F-8964-D6C67443E657}</a:tableStyleId>
              </a:tblPr>
              <a:tblGrid>
                <a:gridCol w="1929475"/>
                <a:gridCol w="2005825"/>
                <a:gridCol w="3279400"/>
              </a:tblGrid>
              <a:tr h="228600">
                <a:tc>
                  <a:txBody>
                    <a:bodyPr/>
                    <a:lstStyle/>
                    <a:p>
                      <a:pPr indent="0" lvl="0" marL="0" marR="0" rtl="0" algn="ctr">
                        <a:spcBef>
                          <a:spcPts val="0"/>
                        </a:spcBef>
                        <a:spcAft>
                          <a:spcPts val="0"/>
                        </a:spcAft>
                        <a:buNone/>
                      </a:pPr>
                      <a:r>
                        <a:rPr lang="ms-MY" sz="1800" u="none" cap="none" strike="noStrike">
                          <a:solidFill>
                            <a:schemeClr val="lt1"/>
                          </a:solidFill>
                        </a:rPr>
                        <a:t>Non-Current Assets</a:t>
                      </a:r>
                      <a:endParaRPr sz="1800" u="none" cap="none" strike="noStrike">
                        <a:solidFill>
                          <a:schemeClr val="lt1"/>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chemeClr val="lt1"/>
                          </a:solidFill>
                        </a:rPr>
                        <a:t>Cost</a:t>
                      </a:r>
                      <a:endParaRPr sz="1800" u="none" cap="none" strike="noStrike">
                        <a:solidFill>
                          <a:schemeClr val="lt1"/>
                        </a:solidFill>
                      </a:endParaRPr>
                    </a:p>
                    <a:p>
                      <a:pPr indent="0" lvl="0" marL="0" marR="0" rtl="0" algn="ctr">
                        <a:spcBef>
                          <a:spcPts val="1100"/>
                        </a:spcBef>
                        <a:spcAft>
                          <a:spcPts val="0"/>
                        </a:spcAft>
                        <a:buNone/>
                      </a:pPr>
                      <a:r>
                        <a:rPr lang="ms-MY" sz="1800" u="none" cap="none" strike="noStrike">
                          <a:solidFill>
                            <a:schemeClr val="lt1"/>
                          </a:solidFill>
                        </a:rPr>
                        <a:t>(RM)</a:t>
                      </a:r>
                      <a:endParaRPr sz="1800" u="none" cap="none" strike="noStrike">
                        <a:solidFill>
                          <a:schemeClr val="lt1"/>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chemeClr val="lt1"/>
                          </a:solidFill>
                        </a:rPr>
                        <a:t>Accumulated Depreciation</a:t>
                      </a:r>
                      <a:endParaRPr sz="1800" u="none" cap="none" strike="noStrike">
                        <a:solidFill>
                          <a:schemeClr val="lt1"/>
                        </a:solidFill>
                      </a:endParaRPr>
                    </a:p>
                    <a:p>
                      <a:pPr indent="0" lvl="0" marL="0" marR="0" rtl="0" algn="ctr">
                        <a:spcBef>
                          <a:spcPts val="1100"/>
                        </a:spcBef>
                        <a:spcAft>
                          <a:spcPts val="0"/>
                        </a:spcAft>
                        <a:buNone/>
                      </a:pPr>
                      <a:r>
                        <a:rPr lang="ms-MY" sz="1800" u="none" cap="none" strike="noStrike">
                          <a:solidFill>
                            <a:schemeClr val="lt1"/>
                          </a:solidFill>
                        </a:rPr>
                        <a:t>(RM)</a:t>
                      </a:r>
                      <a:endParaRPr sz="1800" u="none" cap="none" strike="noStrike">
                        <a:solidFill>
                          <a:schemeClr val="lt1"/>
                        </a:solidFill>
                        <a:latin typeface="Calibri"/>
                        <a:ea typeface="Calibri"/>
                        <a:cs typeface="Calibri"/>
                        <a:sym typeface="Calibri"/>
                      </a:endParaRPr>
                    </a:p>
                  </a:txBody>
                  <a:tcPr marT="0" marB="0" marR="68575" marL="68575"/>
                </a:tc>
              </a:tr>
              <a:tr h="194950">
                <a:tc>
                  <a:txBody>
                    <a:bodyPr/>
                    <a:lstStyle/>
                    <a:p>
                      <a:pPr indent="0" lvl="0" marL="0" marR="0" rtl="0" algn="ctr">
                        <a:spcBef>
                          <a:spcPts val="0"/>
                        </a:spcBef>
                        <a:spcAft>
                          <a:spcPts val="0"/>
                        </a:spcAft>
                        <a:buNone/>
                      </a:pPr>
                      <a:r>
                        <a:rPr lang="ms-MY" sz="1800" u="none" cap="none" strike="noStrike">
                          <a:solidFill>
                            <a:srgbClr val="000000"/>
                          </a:solidFill>
                        </a:rPr>
                        <a:t>Machine</a:t>
                      </a:r>
                      <a:endParaRPr sz="18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800" u="none" cap="none" strike="noStrike">
                          <a:solidFill>
                            <a:srgbClr val="000000"/>
                          </a:solidFill>
                        </a:rPr>
                        <a:t>190,500</a:t>
                      </a:r>
                      <a:endParaRPr sz="18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800" u="none" cap="none" strike="noStrike">
                          <a:solidFill>
                            <a:srgbClr val="000000"/>
                          </a:solidFill>
                        </a:rPr>
                        <a:t>28,200</a:t>
                      </a:r>
                      <a:endParaRPr sz="1800" u="none" cap="none" strike="noStrike">
                        <a:solidFill>
                          <a:srgbClr val="000000"/>
                        </a:solidFill>
                        <a:latin typeface="Calibri"/>
                        <a:ea typeface="Calibri"/>
                        <a:cs typeface="Calibri"/>
                        <a:sym typeface="Calibri"/>
                      </a:endParaRPr>
                    </a:p>
                  </a:txBody>
                  <a:tcPr marT="0" marB="0" marR="68575" marL="68575" anchor="ctr"/>
                </a:tc>
              </a:tr>
            </a:tbl>
          </a:graphicData>
        </a:graphic>
      </p:graphicFrame>
      <p:sp>
        <p:nvSpPr>
          <p:cNvPr id="578" name="Google Shape;578;p88"/>
          <p:cNvSpPr/>
          <p:nvPr/>
        </p:nvSpPr>
        <p:spPr>
          <a:xfrm>
            <a:off x="703728" y="1357628"/>
            <a:ext cx="10784541" cy="33855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Lato Light"/>
              <a:buNone/>
            </a:pPr>
            <a:r>
              <a:rPr b="0" i="0" lang="ms-MY" sz="1600" u="none" cap="none" strike="noStrike">
                <a:solidFill>
                  <a:srgbClr val="000000"/>
                </a:solidFill>
                <a:latin typeface="Lato Light"/>
                <a:ea typeface="Lato Light"/>
                <a:cs typeface="Lato Light"/>
                <a:sym typeface="Lato Light"/>
              </a:rPr>
              <a:t>Sutera Sdn. Bhd. started a business on 1 January 2010. Below are summary of SOFP as at 31 December 2018.</a:t>
            </a:r>
            <a:endParaRPr/>
          </a:p>
        </p:txBody>
      </p:sp>
      <p:sp>
        <p:nvSpPr>
          <p:cNvPr id="579" name="Google Shape;579;p88"/>
          <p:cNvSpPr/>
          <p:nvPr/>
        </p:nvSpPr>
        <p:spPr>
          <a:xfrm>
            <a:off x="842683" y="474145"/>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10:</a:t>
            </a:r>
            <a:endParaRPr/>
          </a:p>
        </p:txBody>
      </p:sp>
      <p:sp>
        <p:nvSpPr>
          <p:cNvPr id="580" name="Google Shape;580;p88"/>
          <p:cNvSpPr txBox="1"/>
          <p:nvPr/>
        </p:nvSpPr>
        <p:spPr>
          <a:xfrm>
            <a:off x="703727" y="3076854"/>
            <a:ext cx="11013143" cy="3293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Lato Light"/>
              <a:buNone/>
            </a:pPr>
            <a:r>
              <a:rPr b="0" i="0" lang="ms-MY" sz="1600" u="none" cap="none" strike="noStrike">
                <a:solidFill>
                  <a:srgbClr val="000000"/>
                </a:solidFill>
                <a:latin typeface="Lato Light"/>
                <a:ea typeface="Lato Light"/>
                <a:cs typeface="Lato Light"/>
                <a:sym typeface="Lato Light"/>
              </a:rPr>
              <a:t>The following transactions occurred during the year 2019.</a:t>
            </a:r>
            <a:endParaRPr/>
          </a:p>
          <a:p>
            <a:pPr indent="0" lvl="0" marL="0" marR="0" rtl="0" algn="l">
              <a:lnSpc>
                <a:spcPct val="100000"/>
              </a:lnSpc>
              <a:spcBef>
                <a:spcPts val="0"/>
              </a:spcBef>
              <a:spcAft>
                <a:spcPts val="0"/>
              </a:spcAft>
              <a:buClr>
                <a:srgbClr val="000000"/>
              </a:buClr>
              <a:buSzPts val="1600"/>
              <a:buFont typeface="Lato Light"/>
              <a:buNone/>
            </a:pPr>
            <a:r>
              <a:rPr b="0" i="0" lang="ms-MY" sz="1600" u="none" cap="none" strike="noStrike">
                <a:solidFill>
                  <a:srgbClr val="000000"/>
                </a:solidFill>
                <a:latin typeface="Lato Light"/>
                <a:ea typeface="Lato Light"/>
                <a:cs typeface="Lato Light"/>
                <a:sym typeface="Lato Light"/>
              </a:rPr>
              <a:t>1 March 2019	Machine A, which was bought on 10 April 2017 at the cost of RM45,000 have been traded in with</a:t>
            </a:r>
            <a:endParaRPr/>
          </a:p>
          <a:p>
            <a:pPr indent="0" lvl="0" marL="0" marR="0" rtl="0" algn="l">
              <a:lnSpc>
                <a:spcPct val="100000"/>
              </a:lnSpc>
              <a:spcBef>
                <a:spcPts val="0"/>
              </a:spcBef>
              <a:spcAft>
                <a:spcPts val="0"/>
              </a:spcAft>
              <a:buClr>
                <a:srgbClr val="000000"/>
              </a:buClr>
              <a:buSzPts val="1600"/>
              <a:buFont typeface="Lato Light"/>
              <a:buNone/>
            </a:pPr>
            <a:r>
              <a:rPr lang="ms-MY" sz="1600">
                <a:solidFill>
                  <a:srgbClr val="000000"/>
                </a:solidFill>
                <a:latin typeface="Lato Light"/>
                <a:ea typeface="Lato Light"/>
                <a:cs typeface="Lato Light"/>
                <a:sym typeface="Lato Light"/>
              </a:rPr>
              <a:t>		</a:t>
            </a:r>
            <a:r>
              <a:rPr b="0" i="0" lang="ms-MY" sz="1600" u="none" cap="none" strike="noStrike">
                <a:solidFill>
                  <a:srgbClr val="000000"/>
                </a:solidFill>
                <a:latin typeface="Lato Light"/>
                <a:ea typeface="Lato Light"/>
                <a:cs typeface="Lato Light"/>
                <a:sym typeface="Lato Light"/>
              </a:rPr>
              <a:t>a new Machine B valuing RM78,000. The trade in value was RM 36,500. The balance was paid</a:t>
            </a:r>
            <a:endParaRPr/>
          </a:p>
          <a:p>
            <a:pPr indent="0" lvl="0" marL="0" marR="0" rtl="0" algn="l">
              <a:lnSpc>
                <a:spcPct val="100000"/>
              </a:lnSpc>
              <a:spcBef>
                <a:spcPts val="0"/>
              </a:spcBef>
              <a:spcAft>
                <a:spcPts val="0"/>
              </a:spcAft>
              <a:buClr>
                <a:srgbClr val="000000"/>
              </a:buClr>
              <a:buSzPts val="1600"/>
              <a:buFont typeface="Lato Light"/>
              <a:buNone/>
            </a:pPr>
            <a:r>
              <a:rPr lang="ms-MY" sz="1600">
                <a:solidFill>
                  <a:srgbClr val="000000"/>
                </a:solidFill>
                <a:latin typeface="Lato Light"/>
                <a:ea typeface="Lato Light"/>
                <a:cs typeface="Lato Light"/>
                <a:sym typeface="Lato Light"/>
              </a:rPr>
              <a:t>		</a:t>
            </a:r>
            <a:r>
              <a:rPr b="0" i="0" lang="ms-MY" sz="1600" u="none" cap="none" strike="noStrike">
                <a:solidFill>
                  <a:srgbClr val="000000"/>
                </a:solidFill>
                <a:latin typeface="Lato Light"/>
                <a:ea typeface="Lato Light"/>
                <a:cs typeface="Lato Light"/>
                <a:sym typeface="Lato Light"/>
              </a:rPr>
              <a:t>by cheque.</a:t>
            </a:r>
            <a:endParaRPr b="0" i="0" sz="16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1600"/>
              <a:buFont typeface="Lato Light"/>
              <a:buNone/>
            </a:pPr>
            <a:r>
              <a:rPr b="0" i="0" lang="ms-MY" sz="1600" u="none" cap="none" strike="noStrike">
                <a:solidFill>
                  <a:srgbClr val="000000"/>
                </a:solidFill>
                <a:latin typeface="Lato Light"/>
                <a:ea typeface="Lato Light"/>
                <a:cs typeface="Lato Light"/>
                <a:sym typeface="Lato Light"/>
              </a:rPr>
              <a:t>25 August 2019	Bough new Machine C cost RM91,000 by cheque.</a:t>
            </a:r>
            <a:endParaRPr b="0" i="0" sz="16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1600"/>
              <a:buFont typeface="Lato Light"/>
              <a:buNone/>
            </a:pPr>
            <a:r>
              <a:rPr b="0" i="0" lang="ms-MY" sz="1600" u="none" cap="none" strike="noStrike">
                <a:solidFill>
                  <a:srgbClr val="000000"/>
                </a:solidFill>
                <a:latin typeface="Lato Light"/>
                <a:ea typeface="Lato Light"/>
                <a:cs typeface="Lato Light"/>
                <a:sym typeface="Lato Light"/>
              </a:rPr>
              <a:t>2 Sept 2019	Machine D, bought on 1 June 2016 for RM36,000 was sold for RM19,000.</a:t>
            </a:r>
            <a:endParaRPr b="0" i="0" sz="16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600"/>
              <a:buFont typeface="Lato Light"/>
              <a:buNone/>
            </a:pPr>
            <a:r>
              <a:t/>
            </a:r>
            <a:endParaRPr b="0" i="0" sz="16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1600"/>
              <a:buFont typeface="Lato Light"/>
              <a:buNone/>
            </a:pPr>
            <a:r>
              <a:rPr b="0" i="0" lang="ms-MY" sz="1600" u="none" cap="none" strike="noStrike">
                <a:solidFill>
                  <a:srgbClr val="000000"/>
                </a:solidFill>
                <a:latin typeface="Lato Light"/>
                <a:ea typeface="Lato Light"/>
                <a:cs typeface="Lato Light"/>
                <a:sym typeface="Lato Light"/>
              </a:rPr>
              <a:t>All vehicles are depreciated at the rate of 10% using straight line method and is calculated according to monthly basis. </a:t>
            </a:r>
            <a:endParaRPr b="0" i="0" sz="16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600"/>
              <a:buFont typeface="Lato Light"/>
              <a:buNone/>
            </a:pPr>
            <a:r>
              <a:t/>
            </a:r>
            <a:endParaRPr b="1" i="0" sz="16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1600"/>
              <a:buFont typeface="Lato Light"/>
              <a:buNone/>
            </a:pPr>
            <a:r>
              <a:rPr b="1" i="0" lang="ms-MY" sz="1600" u="none" cap="none" strike="noStrike">
                <a:solidFill>
                  <a:srgbClr val="000000"/>
                </a:solidFill>
                <a:latin typeface="Lato Light"/>
                <a:ea typeface="Lato Light"/>
                <a:cs typeface="Lato Light"/>
                <a:sym typeface="Lato Light"/>
              </a:rPr>
              <a:t>You are required to prepare on 31 December 2019:</a:t>
            </a:r>
            <a:endParaRPr b="0" i="0" sz="1600" u="none" cap="none" strike="noStrike">
              <a:solidFill>
                <a:srgbClr val="000000"/>
              </a:solidFill>
              <a:latin typeface="Lato Light"/>
              <a:ea typeface="Lato Light"/>
              <a:cs typeface="Lato Light"/>
              <a:sym typeface="Lato Light"/>
            </a:endParaRPr>
          </a:p>
          <a:p>
            <a:pPr indent="-101600" lvl="0" marL="0" marR="0" rtl="0" algn="l">
              <a:lnSpc>
                <a:spcPct val="100000"/>
              </a:lnSpc>
              <a:spcBef>
                <a:spcPts val="0"/>
              </a:spcBef>
              <a:spcAft>
                <a:spcPts val="0"/>
              </a:spcAft>
              <a:buClr>
                <a:srgbClr val="000000"/>
              </a:buClr>
              <a:buSzPts val="1600"/>
              <a:buFont typeface="Lato Light"/>
              <a:buChar char="•"/>
            </a:pPr>
            <a:r>
              <a:rPr b="0" i="0" lang="ms-MY" sz="1600" u="none" cap="none" strike="noStrike">
                <a:solidFill>
                  <a:srgbClr val="000000"/>
                </a:solidFill>
                <a:latin typeface="Lato Light"/>
                <a:ea typeface="Lato Light"/>
                <a:cs typeface="Lato Light"/>
                <a:sym typeface="Lato Light"/>
              </a:rPr>
              <a:t>Machine Account</a:t>
            </a:r>
            <a:endParaRPr b="0" i="0" sz="1600" u="none" cap="none" strike="noStrike">
              <a:solidFill>
                <a:srgbClr val="000000"/>
              </a:solidFill>
              <a:latin typeface="Lato Light"/>
              <a:ea typeface="Lato Light"/>
              <a:cs typeface="Lato Light"/>
              <a:sym typeface="Lato Light"/>
            </a:endParaRPr>
          </a:p>
          <a:p>
            <a:pPr indent="-101600" lvl="0" marL="0" marR="0" rtl="0" algn="l">
              <a:lnSpc>
                <a:spcPct val="100000"/>
              </a:lnSpc>
              <a:spcBef>
                <a:spcPts val="0"/>
              </a:spcBef>
              <a:spcAft>
                <a:spcPts val="0"/>
              </a:spcAft>
              <a:buClr>
                <a:srgbClr val="000000"/>
              </a:buClr>
              <a:buSzPts val="1600"/>
              <a:buFont typeface="Lato Light"/>
              <a:buChar char="•"/>
            </a:pPr>
            <a:r>
              <a:rPr b="0" i="0" lang="ms-MY" sz="1600" u="none" cap="none" strike="noStrike">
                <a:solidFill>
                  <a:srgbClr val="000000"/>
                </a:solidFill>
                <a:latin typeface="Lato Light"/>
                <a:ea typeface="Lato Light"/>
                <a:cs typeface="Lato Light"/>
                <a:sym typeface="Lato Light"/>
              </a:rPr>
              <a:t>Accumulated Depreciation Account</a:t>
            </a:r>
            <a:endParaRPr b="0" i="0" sz="1600" u="none" cap="none" strike="noStrike">
              <a:solidFill>
                <a:srgbClr val="000000"/>
              </a:solidFill>
              <a:latin typeface="Lato Light"/>
              <a:ea typeface="Lato Light"/>
              <a:cs typeface="Lato Light"/>
              <a:sym typeface="Lato Light"/>
            </a:endParaRPr>
          </a:p>
          <a:p>
            <a:pPr indent="-101600" lvl="0" marL="0" marR="0" rtl="0" algn="l">
              <a:lnSpc>
                <a:spcPct val="100000"/>
              </a:lnSpc>
              <a:spcBef>
                <a:spcPts val="0"/>
              </a:spcBef>
              <a:spcAft>
                <a:spcPts val="0"/>
              </a:spcAft>
              <a:buClr>
                <a:srgbClr val="000000"/>
              </a:buClr>
              <a:buSzPts val="1600"/>
              <a:buFont typeface="Lato Light"/>
              <a:buChar char="•"/>
            </a:pPr>
            <a:r>
              <a:rPr b="0" i="0" lang="ms-MY" sz="1600" u="none" cap="none" strike="noStrike">
                <a:solidFill>
                  <a:srgbClr val="000000"/>
                </a:solidFill>
                <a:latin typeface="Lato Light"/>
                <a:ea typeface="Lato Light"/>
                <a:cs typeface="Lato Light"/>
                <a:sym typeface="Lato Light"/>
              </a:rPr>
              <a:t>Disposal Account</a:t>
            </a:r>
            <a:endParaRPr b="0" i="0" sz="1600" u="none" cap="none" strike="noStrike">
              <a:solidFill>
                <a:srgbClr val="000000"/>
              </a:solidFill>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graphicFrame>
        <p:nvGraphicFramePr>
          <p:cNvPr id="585" name="Google Shape;585;p89"/>
          <p:cNvGraphicFramePr/>
          <p:nvPr/>
        </p:nvGraphicFramePr>
        <p:xfrm>
          <a:off x="733844" y="1032483"/>
          <a:ext cx="3000000" cy="3000000"/>
        </p:xfrm>
        <a:graphic>
          <a:graphicData uri="http://schemas.openxmlformats.org/drawingml/2006/table">
            <a:tbl>
              <a:tblPr bandRow="1" firstCol="1" firstRow="1">
                <a:noFill/>
                <a:tableStyleId>{CBC98386-7448-419F-BD7D-0F035BEA92B8}</a:tableStyleId>
              </a:tblPr>
              <a:tblGrid>
                <a:gridCol w="848550"/>
                <a:gridCol w="1646800"/>
                <a:gridCol w="1781300"/>
                <a:gridCol w="1782575"/>
                <a:gridCol w="1781300"/>
                <a:gridCol w="1604050"/>
                <a:gridCol w="1279725"/>
              </a:tblGrid>
              <a:tr h="228600">
                <a:tc>
                  <a:txBody>
                    <a:bodyPr/>
                    <a:lstStyle/>
                    <a:p>
                      <a:pPr indent="0" lvl="0" marL="0" marR="0" rtl="0" algn="ctr">
                        <a:spcBef>
                          <a:spcPts val="0"/>
                        </a:spcBef>
                        <a:spcAft>
                          <a:spcPts val="0"/>
                        </a:spcAft>
                        <a:buNone/>
                      </a:pPr>
                      <a:r>
                        <a:rPr lang="ms-MY" sz="1800" u="none" cap="none" strike="noStrike">
                          <a:solidFill>
                            <a:srgbClr val="000000"/>
                          </a:solidFill>
                        </a:rPr>
                        <a:t>Year</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Machine A</a:t>
                      </a:r>
                      <a:endParaRPr sz="1800" u="none" cap="none" strike="noStrike">
                        <a:solidFill>
                          <a:srgbClr val="000000"/>
                        </a:solidFill>
                      </a:endParaRPr>
                    </a:p>
                    <a:p>
                      <a:pPr indent="0" lvl="0" marL="0" marR="0" rtl="0" algn="ctr">
                        <a:spcBef>
                          <a:spcPts val="0"/>
                        </a:spcBef>
                        <a:spcAft>
                          <a:spcPts val="0"/>
                        </a:spcAft>
                        <a:buNone/>
                      </a:pPr>
                      <a:r>
                        <a:rPr lang="ms-MY" sz="1800" u="none" cap="none" strike="noStrike">
                          <a:solidFill>
                            <a:srgbClr val="000000"/>
                          </a:solidFill>
                        </a:rPr>
                        <a:t>RM45,000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Machine B</a:t>
                      </a:r>
                      <a:endParaRPr sz="1800" u="none" cap="none" strike="noStrike">
                        <a:solidFill>
                          <a:srgbClr val="000000"/>
                        </a:solidFill>
                      </a:endParaRPr>
                    </a:p>
                    <a:p>
                      <a:pPr indent="0" lvl="0" marL="0" marR="0" rtl="0" algn="ctr">
                        <a:spcBef>
                          <a:spcPts val="0"/>
                        </a:spcBef>
                        <a:spcAft>
                          <a:spcPts val="0"/>
                        </a:spcAft>
                        <a:buNone/>
                      </a:pPr>
                      <a:r>
                        <a:rPr lang="ms-MY" sz="1800" u="none" cap="none" strike="noStrike">
                          <a:solidFill>
                            <a:srgbClr val="000000"/>
                          </a:solidFill>
                        </a:rPr>
                        <a:t>RM78,000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Machine C</a:t>
                      </a:r>
                      <a:endParaRPr sz="1800" u="none" cap="none" strike="noStrike">
                        <a:solidFill>
                          <a:srgbClr val="000000"/>
                        </a:solidFill>
                      </a:endParaRPr>
                    </a:p>
                    <a:p>
                      <a:pPr indent="0" lvl="0" marL="0" marR="0" rtl="0" algn="ctr">
                        <a:spcBef>
                          <a:spcPts val="0"/>
                        </a:spcBef>
                        <a:spcAft>
                          <a:spcPts val="0"/>
                        </a:spcAft>
                        <a:buNone/>
                      </a:pPr>
                      <a:r>
                        <a:rPr lang="ms-MY" sz="1800" u="none" cap="none" strike="noStrike">
                          <a:solidFill>
                            <a:srgbClr val="000000"/>
                          </a:solidFill>
                        </a:rPr>
                        <a:t>RM91,000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Machine D</a:t>
                      </a:r>
                      <a:endParaRPr sz="1800" u="none" cap="none" strike="noStrike">
                        <a:solidFill>
                          <a:srgbClr val="000000"/>
                        </a:solidFill>
                      </a:endParaRPr>
                    </a:p>
                    <a:p>
                      <a:pPr indent="0" lvl="0" marL="0" marR="0" rtl="0" algn="ctr">
                        <a:spcBef>
                          <a:spcPts val="0"/>
                        </a:spcBef>
                        <a:spcAft>
                          <a:spcPts val="0"/>
                        </a:spcAft>
                        <a:buNone/>
                      </a:pPr>
                      <a:r>
                        <a:rPr lang="ms-MY" sz="1800" u="none" cap="none" strike="noStrike">
                          <a:solidFill>
                            <a:srgbClr val="000000"/>
                          </a:solidFill>
                        </a:rPr>
                        <a:t>RM36,000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Balance</a:t>
                      </a:r>
                      <a:endParaRPr sz="1800" u="none" cap="none" strike="noStrike">
                        <a:solidFill>
                          <a:srgbClr val="000000"/>
                        </a:solidFill>
                      </a:endParaRPr>
                    </a:p>
                    <a:p>
                      <a:pPr indent="0" lvl="0" marL="0" marR="0" rtl="0" algn="ctr">
                        <a:spcBef>
                          <a:spcPts val="0"/>
                        </a:spcBef>
                        <a:spcAft>
                          <a:spcPts val="0"/>
                        </a:spcAft>
                        <a:buNone/>
                      </a:pPr>
                      <a:r>
                        <a:rPr lang="ms-MY" sz="1800" u="none" cap="none" strike="noStrike">
                          <a:solidFill>
                            <a:srgbClr val="000000"/>
                          </a:solidFill>
                        </a:rPr>
                        <a:t>RM109,500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SOCI</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ctr">
                        <a:spcBef>
                          <a:spcPts val="0"/>
                        </a:spcBef>
                        <a:spcAft>
                          <a:spcPts val="0"/>
                        </a:spcAft>
                        <a:buNone/>
                      </a:pPr>
                      <a:r>
                        <a:rPr lang="ms-MY" sz="1800" u="none" cap="none" strike="noStrike">
                          <a:solidFill>
                            <a:srgbClr val="000000"/>
                          </a:solidFill>
                        </a:rPr>
                        <a:t>2016</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3,600 x 7/12</a:t>
                      </a:r>
                      <a:endParaRPr sz="1800" u="none" cap="none" strike="noStrike">
                        <a:solidFill>
                          <a:srgbClr val="000000"/>
                        </a:solidFill>
                      </a:endParaRPr>
                    </a:p>
                    <a:p>
                      <a:pPr indent="0" lvl="0" marL="0" marR="0" rtl="0" algn="l">
                        <a:spcBef>
                          <a:spcPts val="0"/>
                        </a:spcBef>
                        <a:spcAft>
                          <a:spcPts val="0"/>
                        </a:spcAft>
                        <a:buNone/>
                      </a:pPr>
                      <a:r>
                        <a:rPr lang="ms-MY" sz="1800" u="none" cap="none" strike="noStrike">
                          <a:solidFill>
                            <a:srgbClr val="000000"/>
                          </a:solidFill>
                        </a:rPr>
                        <a:t>= 2,100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ctr">
                        <a:spcBef>
                          <a:spcPts val="0"/>
                        </a:spcBef>
                        <a:spcAft>
                          <a:spcPts val="0"/>
                        </a:spcAft>
                        <a:buNone/>
                      </a:pPr>
                      <a:r>
                        <a:rPr lang="ms-MY" sz="1800" u="none" cap="none" strike="noStrike">
                          <a:solidFill>
                            <a:srgbClr val="000000"/>
                          </a:solidFill>
                        </a:rPr>
                        <a:t>2017</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4,500 x 9/12</a:t>
                      </a:r>
                      <a:endParaRPr sz="1800" u="none" cap="none" strike="noStrike">
                        <a:solidFill>
                          <a:srgbClr val="000000"/>
                        </a:solidFill>
                      </a:endParaRPr>
                    </a:p>
                    <a:p>
                      <a:pPr indent="0" lvl="0" marL="0" marR="0" rtl="0" algn="l">
                        <a:spcBef>
                          <a:spcPts val="0"/>
                        </a:spcBef>
                        <a:spcAft>
                          <a:spcPts val="0"/>
                        </a:spcAft>
                        <a:buNone/>
                      </a:pPr>
                      <a:r>
                        <a:rPr lang="ms-MY" sz="1800" u="none" cap="none" strike="noStrike">
                          <a:solidFill>
                            <a:srgbClr val="000000"/>
                          </a:solidFill>
                        </a:rPr>
                        <a:t>= 3,375</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3,600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ctr">
                        <a:spcBef>
                          <a:spcPts val="0"/>
                        </a:spcBef>
                        <a:spcAft>
                          <a:spcPts val="0"/>
                        </a:spcAft>
                        <a:buNone/>
                      </a:pPr>
                      <a:r>
                        <a:rPr lang="ms-MY" sz="1800" u="none" cap="none" strike="noStrike">
                          <a:solidFill>
                            <a:srgbClr val="000000"/>
                          </a:solidFill>
                        </a:rPr>
                        <a:t>2018</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4,500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3,600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ctr">
                        <a:spcBef>
                          <a:spcPts val="0"/>
                        </a:spcBef>
                        <a:spcAft>
                          <a:spcPts val="0"/>
                        </a:spcAft>
                        <a:buNone/>
                      </a:pPr>
                      <a:r>
                        <a:rPr lang="ms-MY" sz="1800" u="none" cap="none" strike="noStrike">
                          <a:solidFill>
                            <a:srgbClr val="000000"/>
                          </a:solidFill>
                        </a:rPr>
                        <a:t>2019</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4,500 x 2/12</a:t>
                      </a:r>
                      <a:endParaRPr sz="1800" u="none" cap="none" strike="noStrike">
                        <a:solidFill>
                          <a:srgbClr val="000000"/>
                        </a:solidFill>
                      </a:endParaRPr>
                    </a:p>
                    <a:p>
                      <a:pPr indent="0" lvl="0" marL="0" marR="0" rtl="0" algn="l">
                        <a:spcBef>
                          <a:spcPts val="0"/>
                        </a:spcBef>
                        <a:spcAft>
                          <a:spcPts val="0"/>
                        </a:spcAft>
                        <a:buNone/>
                      </a:pPr>
                      <a:r>
                        <a:rPr lang="ms-MY" sz="1800" u="none" cap="none" strike="noStrike">
                          <a:solidFill>
                            <a:srgbClr val="000000"/>
                          </a:solidFill>
                        </a:rPr>
                        <a:t>= 750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7,800 x 10/12</a:t>
                      </a:r>
                      <a:endParaRPr sz="1800" u="none" cap="none" strike="noStrike">
                        <a:solidFill>
                          <a:srgbClr val="000000"/>
                        </a:solidFill>
                      </a:endParaRPr>
                    </a:p>
                    <a:p>
                      <a:pPr indent="0" lvl="0" marL="0" marR="0" rtl="0" algn="l">
                        <a:spcBef>
                          <a:spcPts val="0"/>
                        </a:spcBef>
                        <a:spcAft>
                          <a:spcPts val="0"/>
                        </a:spcAft>
                        <a:buNone/>
                      </a:pPr>
                      <a:r>
                        <a:rPr lang="ms-MY" sz="1800" u="none" cap="none" strike="noStrike">
                          <a:solidFill>
                            <a:srgbClr val="000000"/>
                          </a:solidFill>
                        </a:rPr>
                        <a:t>= 6,500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9,100 x 4/12</a:t>
                      </a:r>
                      <a:endParaRPr sz="1800" u="none" cap="none" strike="noStrike">
                        <a:solidFill>
                          <a:srgbClr val="000000"/>
                        </a:solidFill>
                      </a:endParaRPr>
                    </a:p>
                    <a:p>
                      <a:pPr indent="0" lvl="0" marL="0" marR="0" rtl="0" algn="l">
                        <a:spcBef>
                          <a:spcPts val="0"/>
                        </a:spcBef>
                        <a:spcAft>
                          <a:spcPts val="0"/>
                        </a:spcAft>
                        <a:buNone/>
                      </a:pPr>
                      <a:r>
                        <a:rPr lang="ms-MY" sz="1800" u="none" cap="none" strike="noStrike">
                          <a:solidFill>
                            <a:srgbClr val="000000"/>
                          </a:solidFill>
                        </a:rPr>
                        <a:t>= 3,033</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3,600 x 8/12</a:t>
                      </a:r>
                      <a:endParaRPr sz="1800" u="none" cap="none" strike="noStrike">
                        <a:solidFill>
                          <a:srgbClr val="000000"/>
                        </a:solidFill>
                      </a:endParaRPr>
                    </a:p>
                    <a:p>
                      <a:pPr indent="0" lvl="0" marL="0" marR="0" rtl="0" algn="l">
                        <a:spcBef>
                          <a:spcPts val="0"/>
                        </a:spcBef>
                        <a:spcAft>
                          <a:spcPts val="0"/>
                        </a:spcAft>
                        <a:buNone/>
                      </a:pPr>
                      <a:r>
                        <a:rPr lang="ms-MY" sz="1800" u="none" cap="none" strike="noStrike">
                          <a:solidFill>
                            <a:srgbClr val="000000"/>
                          </a:solidFill>
                        </a:rPr>
                        <a:t>= 2,400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endParaRPr>
                    </a:p>
                    <a:p>
                      <a:pPr indent="0" lvl="0" marL="0" marR="0" rtl="0" algn="l">
                        <a:spcBef>
                          <a:spcPts val="0"/>
                        </a:spcBef>
                        <a:spcAft>
                          <a:spcPts val="0"/>
                        </a:spcAft>
                        <a:buNone/>
                      </a:pPr>
                      <a:r>
                        <a:rPr lang="ms-MY" sz="1800" u="none" cap="none" strike="noStrike">
                          <a:solidFill>
                            <a:srgbClr val="000000"/>
                          </a:solidFill>
                        </a:rPr>
                        <a:t>= 10,950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endParaRPr>
                    </a:p>
                    <a:p>
                      <a:pPr indent="0" lvl="0" marL="0" marR="0" rtl="0" algn="l">
                        <a:spcBef>
                          <a:spcPts val="0"/>
                        </a:spcBef>
                        <a:spcAft>
                          <a:spcPts val="0"/>
                        </a:spcAft>
                        <a:buNone/>
                      </a:pPr>
                      <a:r>
                        <a:rPr lang="ms-MY" sz="1800" u="none" cap="none" strike="noStrike">
                          <a:solidFill>
                            <a:srgbClr val="000000"/>
                          </a:solidFill>
                        </a:rPr>
                        <a:t>= 23,633</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1" lang="ms-MY" sz="1800" u="none" cap="none" strike="noStrike">
                          <a:solidFill>
                            <a:srgbClr val="000000"/>
                          </a:solidFill>
                        </a:rPr>
                        <a:t>8,625</a:t>
                      </a:r>
                      <a:endParaRPr b="1"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1" lang="ms-MY" sz="1800" u="none" cap="none" strike="noStrike">
                          <a:solidFill>
                            <a:srgbClr val="000000"/>
                          </a:solidFill>
                        </a:rPr>
                        <a:t> </a:t>
                      </a:r>
                      <a:endParaRPr b="1"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1" lang="ms-MY" sz="1800" u="none" cap="none" strike="noStrike">
                          <a:solidFill>
                            <a:srgbClr val="000000"/>
                          </a:solidFill>
                        </a:rPr>
                        <a:t> </a:t>
                      </a:r>
                      <a:endParaRPr b="1"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1" lang="ms-MY" sz="1800" u="none" cap="none" strike="noStrike">
                          <a:solidFill>
                            <a:srgbClr val="000000"/>
                          </a:solidFill>
                        </a:rPr>
                        <a:t>11,700</a:t>
                      </a:r>
                      <a:endParaRPr b="1"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1" lang="ms-MY" sz="1800" u="none" cap="none" strike="noStrike">
                          <a:solidFill>
                            <a:srgbClr val="000000"/>
                          </a:solidFill>
                        </a:rPr>
                        <a:t> </a:t>
                      </a:r>
                      <a:endParaRPr b="1"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r>
            </a:tbl>
          </a:graphicData>
        </a:graphic>
      </p:graphicFrame>
      <p:sp>
        <p:nvSpPr>
          <p:cNvPr id="586" name="Google Shape;586;p89"/>
          <p:cNvSpPr txBox="1"/>
          <p:nvPr/>
        </p:nvSpPr>
        <p:spPr>
          <a:xfrm>
            <a:off x="733844" y="582706"/>
            <a:ext cx="11592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rgbClr val="002060"/>
                </a:solidFill>
                <a:latin typeface="Lato Light"/>
                <a:ea typeface="Lato Light"/>
                <a:cs typeface="Lato Light"/>
                <a:sym typeface="Lato Light"/>
              </a:rPr>
              <a:t>Solution:</a:t>
            </a:r>
            <a:endParaRPr b="1" sz="1800">
              <a:solidFill>
                <a:srgbClr val="002060"/>
              </a:solidFill>
              <a:latin typeface="Lato Light"/>
              <a:ea typeface="Lato Light"/>
              <a:cs typeface="Lato Light"/>
              <a:sym typeface="La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graphicFrame>
        <p:nvGraphicFramePr>
          <p:cNvPr id="591" name="Google Shape;591;p90"/>
          <p:cNvGraphicFramePr/>
          <p:nvPr/>
        </p:nvGraphicFramePr>
        <p:xfrm>
          <a:off x="550303" y="859925"/>
          <a:ext cx="3000000" cy="3000000"/>
        </p:xfrm>
        <a:graphic>
          <a:graphicData uri="http://schemas.openxmlformats.org/drawingml/2006/table">
            <a:tbl>
              <a:tblPr bandRow="1" firstCol="1" firstRow="1">
                <a:noFill/>
                <a:tableStyleId>{2DD2F49D-7BDA-4ABA-B4BD-B7CA05EFEF3A}</a:tableStyleId>
              </a:tblPr>
              <a:tblGrid>
                <a:gridCol w="1386075"/>
                <a:gridCol w="1065600"/>
                <a:gridCol w="162550"/>
                <a:gridCol w="1425400"/>
                <a:gridCol w="1029825"/>
              </a:tblGrid>
              <a:tr h="228600">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RM</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RM</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r>
              <a:tr h="228600">
                <a:tc>
                  <a:txBody>
                    <a:bodyPr/>
                    <a:lstStyle/>
                    <a:p>
                      <a:pPr indent="0" lvl="0" marL="0" marR="0" rtl="0" algn="l">
                        <a:spcBef>
                          <a:spcPts val="0"/>
                        </a:spcBef>
                        <a:spcAft>
                          <a:spcPts val="0"/>
                        </a:spcAft>
                        <a:buNone/>
                      </a:pPr>
                      <a:r>
                        <a:rPr b="0" lang="ms-MY" sz="1800" u="none" cap="none" strike="noStrike">
                          <a:solidFill>
                            <a:srgbClr val="000000"/>
                          </a:solidFill>
                        </a:rPr>
                        <a:t>Balance b/d</a:t>
                      </a:r>
                      <a:endParaRPr b="0" sz="1800" u="none" cap="none" strike="noStrike">
                        <a:solidFill>
                          <a:srgbClr val="000000"/>
                        </a:solidFill>
                        <a:latin typeface="Calibri"/>
                        <a:ea typeface="Calibri"/>
                        <a:cs typeface="Calibri"/>
                        <a:sym typeface="Calibri"/>
                      </a:endParaRPr>
                    </a:p>
                  </a:txBody>
                  <a:tcPr marT="0" marB="0" marR="68575" marL="68575" anchor="b">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190,500</a:t>
                      </a:r>
                      <a:endParaRPr sz="1800" u="none" cap="none" strike="noStrike">
                        <a:solidFill>
                          <a:srgbClr val="000000"/>
                        </a:solidFill>
                        <a:latin typeface="Calibri"/>
                        <a:ea typeface="Calibri"/>
                        <a:cs typeface="Calibri"/>
                        <a:sym typeface="Calibri"/>
                      </a:endParaRPr>
                    </a:p>
                  </a:txBody>
                  <a:tcPr marT="0" marB="0" marR="68575" marL="68575" anchor="b">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Disposal – A</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45,000</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r>
              <a:tr h="228600">
                <a:tc>
                  <a:txBody>
                    <a:bodyPr/>
                    <a:lstStyle/>
                    <a:p>
                      <a:pPr indent="0" lvl="0" marL="0" marR="0" rtl="0" algn="l">
                        <a:spcBef>
                          <a:spcPts val="0"/>
                        </a:spcBef>
                        <a:spcAft>
                          <a:spcPts val="0"/>
                        </a:spcAft>
                        <a:buNone/>
                      </a:pPr>
                      <a:r>
                        <a:rPr b="0" lang="ms-MY" sz="1800" u="none" cap="none" strike="noStrike">
                          <a:solidFill>
                            <a:srgbClr val="000000"/>
                          </a:solidFill>
                        </a:rPr>
                        <a:t>Disposal – B </a:t>
                      </a:r>
                      <a:endParaRPr b="0"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36,500</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Disposal – D </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36,000</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r>
              <a:tr h="228600">
                <a:tc>
                  <a:txBody>
                    <a:bodyPr/>
                    <a:lstStyle/>
                    <a:p>
                      <a:pPr indent="0" lvl="0" marL="0" marR="0" rtl="0" algn="l">
                        <a:spcBef>
                          <a:spcPts val="0"/>
                        </a:spcBef>
                        <a:spcAft>
                          <a:spcPts val="0"/>
                        </a:spcAft>
                        <a:buNone/>
                      </a:pPr>
                      <a:r>
                        <a:rPr b="0" lang="ms-MY" sz="1800" u="none" cap="none" strike="noStrike">
                          <a:solidFill>
                            <a:srgbClr val="000000"/>
                          </a:solidFill>
                        </a:rPr>
                        <a:t>Bank </a:t>
                      </a:r>
                      <a:endParaRPr b="0"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41,500</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Balance c/d</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278,500</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r>
              <a:tr h="228600">
                <a:tc>
                  <a:txBody>
                    <a:bodyPr/>
                    <a:lstStyle/>
                    <a:p>
                      <a:pPr indent="0" lvl="0" marL="0" marR="0" rtl="0" algn="l">
                        <a:spcBef>
                          <a:spcPts val="0"/>
                        </a:spcBef>
                        <a:spcAft>
                          <a:spcPts val="0"/>
                        </a:spcAft>
                        <a:buNone/>
                      </a:pPr>
                      <a:r>
                        <a:rPr b="0" lang="ms-MY" sz="1800" u="none" cap="none" strike="noStrike">
                          <a:solidFill>
                            <a:srgbClr val="000000"/>
                          </a:solidFill>
                        </a:rPr>
                        <a:t>Bank  </a:t>
                      </a:r>
                      <a:endParaRPr b="0" sz="18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91,000</a:t>
                      </a:r>
                      <a:endParaRPr sz="18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228600">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800" u="none" cap="none" strike="noStrike">
                          <a:solidFill>
                            <a:srgbClr val="000000"/>
                          </a:solidFill>
                        </a:rPr>
                        <a:t>359,500</a:t>
                      </a:r>
                      <a:endParaRPr b="1" sz="18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800" u="none" cap="none" strike="noStrike">
                          <a:solidFill>
                            <a:srgbClr val="000000"/>
                          </a:solidFill>
                        </a:rPr>
                        <a:t> </a:t>
                      </a:r>
                      <a:endParaRPr b="1"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800" u="none" cap="none" strike="noStrike">
                          <a:solidFill>
                            <a:srgbClr val="000000"/>
                          </a:solidFill>
                        </a:rPr>
                        <a:t> </a:t>
                      </a:r>
                      <a:endParaRPr b="1"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800" u="none" cap="none" strike="noStrike">
                          <a:solidFill>
                            <a:srgbClr val="000000"/>
                          </a:solidFill>
                        </a:rPr>
                        <a:t>359,500</a:t>
                      </a:r>
                      <a:endParaRPr b="1" sz="18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sp>
        <p:nvSpPr>
          <p:cNvPr id="592" name="Google Shape;592;p90"/>
          <p:cNvSpPr/>
          <p:nvPr/>
        </p:nvSpPr>
        <p:spPr>
          <a:xfrm>
            <a:off x="2352208" y="438258"/>
            <a:ext cx="1694330"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Machine Account</a:t>
            </a:r>
            <a:endParaRPr b="0" i="0" sz="1400" u="none" cap="none" strike="noStrike">
              <a:solidFill>
                <a:srgbClr val="000000"/>
              </a:solidFill>
              <a:latin typeface="Arial"/>
              <a:ea typeface="Arial"/>
              <a:cs typeface="Arial"/>
              <a:sym typeface="Arial"/>
            </a:endParaRPr>
          </a:p>
        </p:txBody>
      </p:sp>
      <p:graphicFrame>
        <p:nvGraphicFramePr>
          <p:cNvPr id="593" name="Google Shape;593;p90"/>
          <p:cNvGraphicFramePr/>
          <p:nvPr/>
        </p:nvGraphicFramePr>
        <p:xfrm>
          <a:off x="550304" y="3401287"/>
          <a:ext cx="3000000" cy="3000000"/>
        </p:xfrm>
        <a:graphic>
          <a:graphicData uri="http://schemas.openxmlformats.org/drawingml/2006/table">
            <a:tbl>
              <a:tblPr bandRow="1" firstCol="1" firstRow="1">
                <a:noFill/>
                <a:tableStyleId>{2DD2F49D-7BDA-4ABA-B4BD-B7CA05EFEF3A}</a:tableStyleId>
              </a:tblPr>
              <a:tblGrid>
                <a:gridCol w="1484675"/>
                <a:gridCol w="887500"/>
                <a:gridCol w="259975"/>
                <a:gridCol w="1326775"/>
                <a:gridCol w="1073275"/>
              </a:tblGrid>
              <a:tr h="228600">
                <a:tc>
                  <a:txBody>
                    <a:bodyPr/>
                    <a:lstStyle/>
                    <a:p>
                      <a:pPr indent="0" lvl="0" marL="0" marR="0" rtl="0" algn="just">
                        <a:spcBef>
                          <a:spcPts val="0"/>
                        </a:spcBef>
                        <a:spcAft>
                          <a:spcPts val="0"/>
                        </a:spcAft>
                        <a:buNone/>
                      </a:pPr>
                      <a:r>
                        <a:rPr b="0" lang="ms-MY" sz="1800" u="none" cap="none" strike="noStrike">
                          <a:solidFill>
                            <a:srgbClr val="000000"/>
                          </a:solidFill>
                        </a:rPr>
                        <a:t> </a:t>
                      </a:r>
                      <a:endParaRPr b="0"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RM</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RM</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r>
              <a:tr h="228600">
                <a:tc>
                  <a:txBody>
                    <a:bodyPr/>
                    <a:lstStyle/>
                    <a:p>
                      <a:pPr indent="0" lvl="0" marL="0" marR="0" rtl="0" algn="just">
                        <a:spcBef>
                          <a:spcPts val="0"/>
                        </a:spcBef>
                        <a:spcAft>
                          <a:spcPts val="0"/>
                        </a:spcAft>
                        <a:buNone/>
                      </a:pPr>
                      <a:r>
                        <a:rPr b="0" lang="ms-MY" sz="1800" u="none" cap="none" strike="noStrike">
                          <a:solidFill>
                            <a:srgbClr val="000000"/>
                          </a:solidFill>
                        </a:rPr>
                        <a:t>Disposal – A </a:t>
                      </a:r>
                      <a:endParaRPr b="0"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8,625</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Balance b/d</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28,200</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r>
              <a:tr h="228600">
                <a:tc>
                  <a:txBody>
                    <a:bodyPr/>
                    <a:lstStyle/>
                    <a:p>
                      <a:pPr indent="0" lvl="0" marL="0" marR="0" rtl="0" algn="just">
                        <a:spcBef>
                          <a:spcPts val="0"/>
                        </a:spcBef>
                        <a:spcAft>
                          <a:spcPts val="0"/>
                        </a:spcAft>
                        <a:buNone/>
                      </a:pPr>
                      <a:r>
                        <a:rPr b="0" lang="ms-MY" sz="1800" u="none" cap="none" strike="noStrike">
                          <a:solidFill>
                            <a:srgbClr val="000000"/>
                          </a:solidFill>
                        </a:rPr>
                        <a:t>Disposal – D </a:t>
                      </a:r>
                      <a:endParaRPr b="0"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11,700</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SOCI</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23,633</a:t>
                      </a:r>
                      <a:endParaRPr sz="1800" u="none" cap="none" strike="noStrike">
                        <a:solidFill>
                          <a:srgbClr val="000000"/>
                        </a:solidFill>
                        <a:latin typeface="Calibri"/>
                        <a:ea typeface="Calibri"/>
                        <a:cs typeface="Calibri"/>
                        <a:sym typeface="Calibri"/>
                      </a:endParaRPr>
                    </a:p>
                  </a:txBody>
                  <a:tcPr marT="0" marB="0" marR="68575" marL="68575">
                    <a:solidFill>
                      <a:schemeClr val="lt1"/>
                    </a:solidFill>
                  </a:tcPr>
                </a:tc>
              </a:tr>
              <a:tr h="228600">
                <a:tc>
                  <a:txBody>
                    <a:bodyPr/>
                    <a:lstStyle/>
                    <a:p>
                      <a:pPr indent="0" lvl="0" marL="0" marR="0" rtl="0" algn="just">
                        <a:spcBef>
                          <a:spcPts val="0"/>
                        </a:spcBef>
                        <a:spcAft>
                          <a:spcPts val="0"/>
                        </a:spcAft>
                        <a:buNone/>
                      </a:pPr>
                      <a:r>
                        <a:rPr b="0" lang="ms-MY" sz="1800" u="none" cap="none" strike="noStrike">
                          <a:solidFill>
                            <a:srgbClr val="000000"/>
                          </a:solidFill>
                        </a:rPr>
                        <a:t>Balance c/d</a:t>
                      </a:r>
                      <a:endParaRPr b="0" sz="18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31,508</a:t>
                      </a:r>
                      <a:endParaRPr sz="18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228600">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800" u="none" cap="none" strike="noStrike">
                          <a:solidFill>
                            <a:srgbClr val="000000"/>
                          </a:solidFill>
                        </a:rPr>
                        <a:t>51,833</a:t>
                      </a:r>
                      <a:endParaRPr b="1" sz="18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800" u="none" cap="none" strike="noStrike">
                          <a:solidFill>
                            <a:srgbClr val="000000"/>
                          </a:solidFill>
                        </a:rPr>
                        <a:t> </a:t>
                      </a:r>
                      <a:endParaRPr b="1"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800" u="none" cap="none" strike="noStrike">
                          <a:solidFill>
                            <a:srgbClr val="000000"/>
                          </a:solidFill>
                        </a:rPr>
                        <a:t> </a:t>
                      </a:r>
                      <a:endParaRPr b="1"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800" u="none" cap="none" strike="noStrike">
                          <a:solidFill>
                            <a:srgbClr val="000000"/>
                          </a:solidFill>
                        </a:rPr>
                        <a:t>51,833</a:t>
                      </a:r>
                      <a:endParaRPr b="1" sz="18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sp>
        <p:nvSpPr>
          <p:cNvPr id="594" name="Google Shape;594;p90"/>
          <p:cNvSpPr/>
          <p:nvPr/>
        </p:nvSpPr>
        <p:spPr>
          <a:xfrm>
            <a:off x="1261011" y="2947079"/>
            <a:ext cx="4321502"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ms-MY" sz="1400">
                <a:solidFill>
                  <a:srgbClr val="000000"/>
                </a:solidFill>
                <a:latin typeface="Arial"/>
                <a:ea typeface="Arial"/>
                <a:cs typeface="Arial"/>
                <a:sym typeface="Arial"/>
              </a:rPr>
              <a:t>Accumulated Depreciation Account – Machine</a:t>
            </a:r>
            <a:endParaRPr/>
          </a:p>
        </p:txBody>
      </p:sp>
      <p:graphicFrame>
        <p:nvGraphicFramePr>
          <p:cNvPr id="595" name="Google Shape;595;p90"/>
          <p:cNvGraphicFramePr/>
          <p:nvPr/>
        </p:nvGraphicFramePr>
        <p:xfrm>
          <a:off x="6768352" y="837425"/>
          <a:ext cx="3000000" cy="3000000"/>
        </p:xfrm>
        <a:graphic>
          <a:graphicData uri="http://schemas.openxmlformats.org/drawingml/2006/table">
            <a:tbl>
              <a:tblPr bandRow="1" firstCol="1" firstRow="1">
                <a:noFill/>
                <a:tableStyleId>{D8101AC4-020E-4BD2-AE09-DF560EB39F75}</a:tableStyleId>
              </a:tblPr>
              <a:tblGrid>
                <a:gridCol w="1389525"/>
                <a:gridCol w="869575"/>
                <a:gridCol w="162550"/>
                <a:gridCol w="1531775"/>
                <a:gridCol w="974275"/>
              </a:tblGrid>
              <a:tr h="228600">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800" u="none" cap="none" strike="noStrike">
                          <a:solidFill>
                            <a:srgbClr val="000000"/>
                          </a:solidFill>
                        </a:rPr>
                        <a:t>RM</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r">
                        <a:spcBef>
                          <a:spcPts val="0"/>
                        </a:spcBef>
                        <a:spcAft>
                          <a:spcPts val="0"/>
                        </a:spcAft>
                        <a:buNone/>
                      </a:pPr>
                      <a:r>
                        <a:rPr lang="ms-MY" sz="1800" u="none" cap="none" strike="noStrike">
                          <a:solidFill>
                            <a:srgbClr val="000000"/>
                          </a:solidFill>
                        </a:rPr>
                        <a:t>RM</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just">
                        <a:spcBef>
                          <a:spcPts val="0"/>
                        </a:spcBef>
                        <a:spcAft>
                          <a:spcPts val="0"/>
                        </a:spcAft>
                        <a:buNone/>
                      </a:pPr>
                      <a:r>
                        <a:rPr b="0" lang="ms-MY" sz="1800" u="none" cap="none" strike="noStrike">
                          <a:solidFill>
                            <a:srgbClr val="000000"/>
                          </a:solidFill>
                        </a:rPr>
                        <a:t>Machine A</a:t>
                      </a:r>
                      <a:endParaRPr b="0"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800" u="none" cap="none" strike="noStrike">
                          <a:solidFill>
                            <a:srgbClr val="000000"/>
                          </a:solidFill>
                        </a:rPr>
                        <a:t>45,000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rPr lang="ms-MY" sz="1800" u="none" cap="none" strike="noStrike">
                          <a:solidFill>
                            <a:srgbClr val="000000"/>
                          </a:solidFill>
                        </a:rPr>
                        <a:t>Acc. Dep – A </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r">
                        <a:spcBef>
                          <a:spcPts val="0"/>
                        </a:spcBef>
                        <a:spcAft>
                          <a:spcPts val="0"/>
                        </a:spcAft>
                        <a:buNone/>
                      </a:pPr>
                      <a:r>
                        <a:rPr lang="ms-MY" sz="1800" u="none" cap="none" strike="noStrike">
                          <a:solidFill>
                            <a:srgbClr val="000000"/>
                          </a:solidFill>
                        </a:rPr>
                        <a:t>8,625</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just">
                        <a:spcBef>
                          <a:spcPts val="0"/>
                        </a:spcBef>
                        <a:spcAft>
                          <a:spcPts val="0"/>
                        </a:spcAft>
                        <a:buNone/>
                      </a:pPr>
                      <a:r>
                        <a:rPr b="0" lang="ms-MY" sz="1800" u="none" cap="none" strike="noStrike">
                          <a:solidFill>
                            <a:srgbClr val="000000"/>
                          </a:solidFill>
                        </a:rPr>
                        <a:t>Machine D</a:t>
                      </a:r>
                      <a:endParaRPr b="0"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800" u="none" cap="none" strike="noStrike">
                          <a:solidFill>
                            <a:srgbClr val="000000"/>
                          </a:solidFill>
                        </a:rPr>
                        <a:t>36,000</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rPr lang="ms-MY" sz="1800" u="none" cap="none" strike="noStrike">
                          <a:solidFill>
                            <a:srgbClr val="000000"/>
                          </a:solidFill>
                        </a:rPr>
                        <a:t>Machine – B  </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r">
                        <a:spcBef>
                          <a:spcPts val="0"/>
                        </a:spcBef>
                        <a:spcAft>
                          <a:spcPts val="0"/>
                        </a:spcAft>
                        <a:buNone/>
                      </a:pPr>
                      <a:r>
                        <a:rPr lang="ms-MY" sz="1800" u="none" cap="none" strike="noStrike">
                          <a:solidFill>
                            <a:srgbClr val="000000"/>
                          </a:solidFill>
                        </a:rPr>
                        <a:t>36,500</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rPr lang="ms-MY" sz="1800" u="none" cap="none" strike="noStrike">
                          <a:solidFill>
                            <a:srgbClr val="000000"/>
                          </a:solidFill>
                        </a:rPr>
                        <a:t>Acc. Dep – D</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r">
                        <a:spcBef>
                          <a:spcPts val="0"/>
                        </a:spcBef>
                        <a:spcAft>
                          <a:spcPts val="0"/>
                        </a:spcAft>
                        <a:buNone/>
                      </a:pPr>
                      <a:r>
                        <a:rPr lang="ms-MY" sz="1800" u="none" cap="none" strike="noStrike">
                          <a:solidFill>
                            <a:srgbClr val="000000"/>
                          </a:solidFill>
                        </a:rPr>
                        <a:t>11,700</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rPr lang="ms-MY" sz="1800" u="none" cap="none" strike="noStrike">
                          <a:solidFill>
                            <a:srgbClr val="000000"/>
                          </a:solidFill>
                        </a:rPr>
                        <a:t>Bank </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r">
                        <a:spcBef>
                          <a:spcPts val="0"/>
                        </a:spcBef>
                        <a:spcAft>
                          <a:spcPts val="0"/>
                        </a:spcAft>
                        <a:buNone/>
                      </a:pPr>
                      <a:r>
                        <a:rPr lang="ms-MY" sz="1800" u="none" cap="none" strike="noStrike">
                          <a:solidFill>
                            <a:srgbClr val="000000"/>
                          </a:solidFill>
                        </a:rPr>
                        <a:t>19,000</a:t>
                      </a:r>
                      <a:endParaRPr sz="1800" u="none" cap="none" strike="noStrike">
                        <a:solidFill>
                          <a:srgbClr val="000000"/>
                        </a:solidFill>
                        <a:latin typeface="Calibri"/>
                        <a:ea typeface="Calibri"/>
                        <a:cs typeface="Calibri"/>
                        <a:sym typeface="Calibri"/>
                      </a:endParaRPr>
                    </a:p>
                  </a:txBody>
                  <a:tcPr marT="0" marB="0" marR="68575" marL="68575"/>
                </a:tc>
              </a:tr>
              <a:tr h="228600">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800" u="none" cap="none" strike="noStrike">
                          <a:solidFill>
                            <a:srgbClr val="000000"/>
                          </a:solidFill>
                        </a:rPr>
                        <a:t>SOCI (Loss)</a:t>
                      </a:r>
                      <a:endParaRPr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ms-MY" sz="1800" u="none" cap="none" strike="noStrike">
                          <a:solidFill>
                            <a:srgbClr val="000000"/>
                          </a:solidFill>
                        </a:rPr>
                        <a:t>5,175</a:t>
                      </a:r>
                      <a:endParaRPr sz="18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r>
              <a:tr h="228600">
                <a:tc>
                  <a:txBody>
                    <a:bodyPr/>
                    <a:lstStyle/>
                    <a:p>
                      <a:pPr indent="0" lvl="0" marL="0" marR="0" rtl="0" algn="just">
                        <a:spcBef>
                          <a:spcPts val="0"/>
                        </a:spcBef>
                        <a:spcAft>
                          <a:spcPts val="0"/>
                        </a:spcAft>
                        <a:buNone/>
                      </a:pPr>
                      <a:r>
                        <a:rPr lang="ms-MY" sz="1800" u="none" cap="none" strike="noStrike">
                          <a:solidFill>
                            <a:srgbClr val="000000"/>
                          </a:solidFill>
                        </a:rPr>
                        <a:t> </a:t>
                      </a:r>
                      <a:endParaRPr sz="18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r">
                        <a:spcBef>
                          <a:spcPts val="0"/>
                        </a:spcBef>
                        <a:spcAft>
                          <a:spcPts val="0"/>
                        </a:spcAft>
                        <a:buNone/>
                      </a:pPr>
                      <a:r>
                        <a:rPr b="1" lang="ms-MY" sz="1800" u="none" cap="none" strike="noStrike">
                          <a:solidFill>
                            <a:srgbClr val="000000"/>
                          </a:solidFill>
                        </a:rPr>
                        <a:t>81,000</a:t>
                      </a:r>
                      <a:endParaRPr b="1" sz="18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rPr b="1" lang="ms-MY" sz="1800" u="none" cap="none" strike="noStrike">
                          <a:solidFill>
                            <a:srgbClr val="000000"/>
                          </a:solidFill>
                        </a:rPr>
                        <a:t> </a:t>
                      </a:r>
                      <a:endParaRPr b="1" sz="18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rPr b="1" lang="ms-MY" sz="1800" u="none" cap="none" strike="noStrike">
                          <a:solidFill>
                            <a:srgbClr val="000000"/>
                          </a:solidFill>
                        </a:rPr>
                        <a:t> </a:t>
                      </a:r>
                      <a:endParaRPr b="1"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c>
                  <a:txBody>
                    <a:bodyPr/>
                    <a:lstStyle/>
                    <a:p>
                      <a:pPr indent="0" lvl="0" marL="0" marR="0" rtl="0" algn="r">
                        <a:spcBef>
                          <a:spcPts val="0"/>
                        </a:spcBef>
                        <a:spcAft>
                          <a:spcPts val="0"/>
                        </a:spcAft>
                        <a:buNone/>
                      </a:pPr>
                      <a:r>
                        <a:rPr b="1" lang="ms-MY" sz="1800" u="none" cap="none" strike="noStrike">
                          <a:solidFill>
                            <a:srgbClr val="000000"/>
                          </a:solidFill>
                        </a:rPr>
                        <a:t>81,000</a:t>
                      </a:r>
                      <a:endParaRPr b="1" sz="18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r>
            </a:tbl>
          </a:graphicData>
        </a:graphic>
      </p:graphicFrame>
      <p:sp>
        <p:nvSpPr>
          <p:cNvPr id="596" name="Google Shape;596;p90"/>
          <p:cNvSpPr/>
          <p:nvPr/>
        </p:nvSpPr>
        <p:spPr>
          <a:xfrm>
            <a:off x="7699239" y="476767"/>
            <a:ext cx="3065929"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ms-MY" sz="1400">
                <a:solidFill>
                  <a:srgbClr val="000000"/>
                </a:solidFill>
                <a:latin typeface="Arial"/>
                <a:ea typeface="Arial"/>
                <a:cs typeface="Arial"/>
                <a:sym typeface="Arial"/>
              </a:rPr>
              <a:t>Disposal Account – Machine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F3EB">
            <a:alpha val="27843"/>
          </a:srgbClr>
        </a:solidFill>
      </p:bgPr>
    </p:bg>
    <p:spTree>
      <p:nvGrpSpPr>
        <p:cNvPr id="601" name="Shape 601"/>
        <p:cNvGrpSpPr/>
        <p:nvPr/>
      </p:nvGrpSpPr>
      <p:grpSpPr>
        <a:xfrm>
          <a:off x="0" y="0"/>
          <a:ext cx="0" cy="0"/>
          <a:chOff x="0" y="0"/>
          <a:chExt cx="0" cy="0"/>
        </a:xfrm>
      </p:grpSpPr>
      <p:pic>
        <p:nvPicPr>
          <p:cNvPr id="602" name="Google Shape;602;p91"/>
          <p:cNvPicPr preferRelativeResize="0"/>
          <p:nvPr>
            <p:ph idx="2" type="pic"/>
          </p:nvPr>
        </p:nvPicPr>
        <p:blipFill rotWithShape="1">
          <a:blip r:embed="rId3">
            <a:alphaModFix/>
          </a:blip>
          <a:srcRect b="3437" l="0" r="0" t="3436"/>
          <a:stretch/>
        </p:blipFill>
        <p:spPr>
          <a:xfrm>
            <a:off x="2651293" y="0"/>
            <a:ext cx="9752746" cy="6828321"/>
          </a:xfrm>
          <a:prstGeom prst="rect">
            <a:avLst/>
          </a:prstGeom>
          <a:noFill/>
          <a:ln>
            <a:noFill/>
          </a:ln>
        </p:spPr>
      </p:pic>
      <p:grpSp>
        <p:nvGrpSpPr>
          <p:cNvPr id="603" name="Google Shape;603;p91"/>
          <p:cNvGrpSpPr/>
          <p:nvPr/>
        </p:nvGrpSpPr>
        <p:grpSpPr>
          <a:xfrm>
            <a:off x="1449366" y="4461329"/>
            <a:ext cx="6700895" cy="823302"/>
            <a:chOff x="2708769" y="4003000"/>
            <a:chExt cx="13401790" cy="1646603"/>
          </a:xfrm>
        </p:grpSpPr>
        <p:sp>
          <p:nvSpPr>
            <p:cNvPr id="604" name="Google Shape;604;p91"/>
            <p:cNvSpPr txBox="1"/>
            <p:nvPr/>
          </p:nvSpPr>
          <p:spPr>
            <a:xfrm>
              <a:off x="2708769" y="4003000"/>
              <a:ext cx="7486420" cy="16466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4750">
                  <a:solidFill>
                    <a:schemeClr val="accent4"/>
                  </a:solidFill>
                  <a:latin typeface="Lato Black"/>
                  <a:ea typeface="Lato Black"/>
                  <a:cs typeface="Lato Black"/>
                  <a:sym typeface="Lato Black"/>
                </a:rPr>
                <a:t>Thank</a:t>
              </a:r>
              <a:endParaRPr/>
            </a:p>
          </p:txBody>
        </p:sp>
        <p:sp>
          <p:nvSpPr>
            <p:cNvPr id="605" name="Google Shape;605;p91"/>
            <p:cNvSpPr txBox="1"/>
            <p:nvPr/>
          </p:nvSpPr>
          <p:spPr>
            <a:xfrm>
              <a:off x="6451979" y="4003000"/>
              <a:ext cx="9658580" cy="16466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4750">
                  <a:solidFill>
                    <a:schemeClr val="accent5"/>
                  </a:solidFill>
                  <a:latin typeface="Lato Black"/>
                  <a:ea typeface="Lato Black"/>
                  <a:cs typeface="Lato Black"/>
                  <a:sym typeface="Lato Black"/>
                </a:rPr>
                <a:t>You</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79"/>
          <p:cNvSpPr txBox="1"/>
          <p:nvPr>
            <p:ph idx="1" type="body"/>
          </p:nvPr>
        </p:nvSpPr>
        <p:spPr>
          <a:xfrm>
            <a:off x="561222" y="498145"/>
            <a:ext cx="8546024" cy="642938"/>
          </a:xfrm>
          <a:prstGeom prst="rect">
            <a:avLst/>
          </a:prstGeom>
          <a:noFill/>
          <a:ln>
            <a:noFill/>
          </a:ln>
        </p:spPr>
        <p:txBody>
          <a:bodyPr anchorCtr="0" anchor="t" bIns="91400" lIns="182825" spcFirstLastPara="1" rIns="182825" wrap="square" tIns="91400">
            <a:normAutofit fontScale="92500" lnSpcReduction="20000"/>
          </a:bodyPr>
          <a:lstStyle/>
          <a:p>
            <a:pPr indent="0" lvl="0" marL="0" rtl="0" algn="l">
              <a:lnSpc>
                <a:spcPct val="90000"/>
              </a:lnSpc>
              <a:spcBef>
                <a:spcPts val="0"/>
              </a:spcBef>
              <a:spcAft>
                <a:spcPts val="0"/>
              </a:spcAft>
              <a:buClr>
                <a:srgbClr val="222A34"/>
              </a:buClr>
              <a:buSzPct val="100000"/>
              <a:buNone/>
            </a:pPr>
            <a:r>
              <a:rPr b="1" lang="ms-MY">
                <a:solidFill>
                  <a:srgbClr val="222A34"/>
                </a:solidFill>
              </a:rPr>
              <a:t>Gain or Loss on </a:t>
            </a:r>
            <a:r>
              <a:rPr b="1" lang="ms-MY">
                <a:solidFill>
                  <a:srgbClr val="3DBF9C"/>
                </a:solidFill>
                <a:latin typeface="Lato Light"/>
                <a:ea typeface="Lato Light"/>
                <a:cs typeface="Lato Light"/>
                <a:sym typeface="Lato Light"/>
              </a:rPr>
              <a:t>Disposal</a:t>
            </a:r>
            <a:endParaRPr/>
          </a:p>
        </p:txBody>
      </p:sp>
      <p:sp>
        <p:nvSpPr>
          <p:cNvPr id="317" name="Google Shape;317;p79"/>
          <p:cNvSpPr/>
          <p:nvPr/>
        </p:nvSpPr>
        <p:spPr>
          <a:xfrm rot="8791046">
            <a:off x="833520" y="1451891"/>
            <a:ext cx="3101872" cy="3286319"/>
          </a:xfrm>
          <a:custGeom>
            <a:rect b="b" l="l" r="r" t="t"/>
            <a:pathLst>
              <a:path extrusionOk="0" h="514" w="485">
                <a:moveTo>
                  <a:pt x="485" y="257"/>
                </a:moveTo>
                <a:cubicBezTo>
                  <a:pt x="485" y="116"/>
                  <a:pt x="371" y="1"/>
                  <a:pt x="230" y="0"/>
                </a:cubicBezTo>
                <a:cubicBezTo>
                  <a:pt x="229" y="0"/>
                  <a:pt x="229" y="0"/>
                  <a:pt x="228" y="0"/>
                </a:cubicBezTo>
                <a:cubicBezTo>
                  <a:pt x="221" y="0"/>
                  <a:pt x="216" y="5"/>
                  <a:pt x="216" y="12"/>
                </a:cubicBezTo>
                <a:cubicBezTo>
                  <a:pt x="216" y="19"/>
                  <a:pt x="221" y="25"/>
                  <a:pt x="228" y="25"/>
                </a:cubicBezTo>
                <a:cubicBezTo>
                  <a:pt x="356" y="25"/>
                  <a:pt x="460" y="129"/>
                  <a:pt x="460" y="257"/>
                </a:cubicBezTo>
                <a:cubicBezTo>
                  <a:pt x="460" y="385"/>
                  <a:pt x="356" y="489"/>
                  <a:pt x="228" y="489"/>
                </a:cubicBezTo>
                <a:cubicBezTo>
                  <a:pt x="143" y="489"/>
                  <a:pt x="65" y="443"/>
                  <a:pt x="24" y="369"/>
                </a:cubicBezTo>
                <a:cubicBezTo>
                  <a:pt x="22" y="364"/>
                  <a:pt x="18" y="361"/>
                  <a:pt x="13" y="361"/>
                </a:cubicBezTo>
                <a:cubicBezTo>
                  <a:pt x="6" y="361"/>
                  <a:pt x="0" y="366"/>
                  <a:pt x="0" y="373"/>
                </a:cubicBezTo>
                <a:cubicBezTo>
                  <a:pt x="0" y="375"/>
                  <a:pt x="1" y="377"/>
                  <a:pt x="2" y="379"/>
                </a:cubicBezTo>
                <a:cubicBezTo>
                  <a:pt x="2" y="379"/>
                  <a:pt x="2" y="379"/>
                  <a:pt x="2" y="379"/>
                </a:cubicBezTo>
                <a:cubicBezTo>
                  <a:pt x="47" y="462"/>
                  <a:pt x="133" y="514"/>
                  <a:pt x="228" y="514"/>
                </a:cubicBezTo>
                <a:cubicBezTo>
                  <a:pt x="370" y="514"/>
                  <a:pt x="485" y="399"/>
                  <a:pt x="485" y="257"/>
                </a:cubicBezTo>
              </a:path>
            </a:pathLst>
          </a:custGeom>
          <a:solidFill>
            <a:srgbClr val="D73C0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18" name="Google Shape;318;p79"/>
          <p:cNvSpPr/>
          <p:nvPr/>
        </p:nvSpPr>
        <p:spPr>
          <a:xfrm rot="8791046">
            <a:off x="674277" y="1424389"/>
            <a:ext cx="2871810" cy="3734543"/>
          </a:xfrm>
          <a:custGeom>
            <a:rect b="b" l="l" r="r" t="t"/>
            <a:pathLst>
              <a:path extrusionOk="0" h="584" w="449">
                <a:moveTo>
                  <a:pt x="157" y="584"/>
                </a:moveTo>
                <a:cubicBezTo>
                  <a:pt x="318" y="584"/>
                  <a:pt x="449" y="453"/>
                  <a:pt x="449" y="292"/>
                </a:cubicBezTo>
                <a:cubicBezTo>
                  <a:pt x="449" y="132"/>
                  <a:pt x="319" y="1"/>
                  <a:pt x="159" y="0"/>
                </a:cubicBezTo>
                <a:cubicBezTo>
                  <a:pt x="158" y="0"/>
                  <a:pt x="158" y="0"/>
                  <a:pt x="157" y="0"/>
                </a:cubicBezTo>
                <a:cubicBezTo>
                  <a:pt x="150" y="0"/>
                  <a:pt x="145" y="5"/>
                  <a:pt x="145" y="12"/>
                </a:cubicBezTo>
                <a:cubicBezTo>
                  <a:pt x="145" y="19"/>
                  <a:pt x="150" y="25"/>
                  <a:pt x="157" y="25"/>
                </a:cubicBezTo>
                <a:cubicBezTo>
                  <a:pt x="304" y="25"/>
                  <a:pt x="424" y="145"/>
                  <a:pt x="424" y="292"/>
                </a:cubicBezTo>
                <a:cubicBezTo>
                  <a:pt x="424" y="439"/>
                  <a:pt x="304" y="559"/>
                  <a:pt x="157" y="559"/>
                </a:cubicBezTo>
                <a:cubicBezTo>
                  <a:pt x="108" y="559"/>
                  <a:pt x="61" y="546"/>
                  <a:pt x="19" y="521"/>
                </a:cubicBezTo>
                <a:cubicBezTo>
                  <a:pt x="17" y="520"/>
                  <a:pt x="15" y="519"/>
                  <a:pt x="12" y="519"/>
                </a:cubicBezTo>
                <a:cubicBezTo>
                  <a:pt x="5" y="519"/>
                  <a:pt x="0" y="524"/>
                  <a:pt x="0" y="531"/>
                </a:cubicBezTo>
                <a:cubicBezTo>
                  <a:pt x="0" y="536"/>
                  <a:pt x="2" y="540"/>
                  <a:pt x="6" y="542"/>
                </a:cubicBezTo>
                <a:cubicBezTo>
                  <a:pt x="52" y="570"/>
                  <a:pt x="104" y="584"/>
                  <a:pt x="157" y="584"/>
                </a:cubicBezTo>
              </a:path>
            </a:pathLst>
          </a:custGeom>
          <a:solidFill>
            <a:srgbClr val="CB991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8296B0"/>
              </a:solidFill>
              <a:latin typeface="Lato Light"/>
              <a:ea typeface="Lato Light"/>
              <a:cs typeface="Lato Light"/>
              <a:sym typeface="Lato Light"/>
            </a:endParaRPr>
          </a:p>
        </p:txBody>
      </p:sp>
      <p:sp>
        <p:nvSpPr>
          <p:cNvPr id="319" name="Google Shape;319;p79"/>
          <p:cNvSpPr/>
          <p:nvPr/>
        </p:nvSpPr>
        <p:spPr>
          <a:xfrm rot="8791046">
            <a:off x="553134" y="1530088"/>
            <a:ext cx="2167741" cy="4178801"/>
          </a:xfrm>
          <a:custGeom>
            <a:rect b="b" l="l" r="r" t="t"/>
            <a:pathLst>
              <a:path extrusionOk="0" h="654" w="339">
                <a:moveTo>
                  <a:pt x="339" y="327"/>
                </a:moveTo>
                <a:cubicBezTo>
                  <a:pt x="339" y="147"/>
                  <a:pt x="193" y="1"/>
                  <a:pt x="14" y="0"/>
                </a:cubicBezTo>
                <a:cubicBezTo>
                  <a:pt x="13" y="0"/>
                  <a:pt x="13" y="0"/>
                  <a:pt x="12" y="0"/>
                </a:cubicBezTo>
                <a:cubicBezTo>
                  <a:pt x="5" y="0"/>
                  <a:pt x="0" y="6"/>
                  <a:pt x="0" y="12"/>
                </a:cubicBezTo>
                <a:cubicBezTo>
                  <a:pt x="0" y="19"/>
                  <a:pt x="5" y="25"/>
                  <a:pt x="12" y="25"/>
                </a:cubicBezTo>
                <a:cubicBezTo>
                  <a:pt x="179" y="25"/>
                  <a:pt x="314" y="160"/>
                  <a:pt x="314" y="327"/>
                </a:cubicBezTo>
                <a:cubicBezTo>
                  <a:pt x="314" y="493"/>
                  <a:pt x="179" y="629"/>
                  <a:pt x="13" y="629"/>
                </a:cubicBezTo>
                <a:cubicBezTo>
                  <a:pt x="13" y="629"/>
                  <a:pt x="12" y="629"/>
                  <a:pt x="12" y="629"/>
                </a:cubicBezTo>
                <a:cubicBezTo>
                  <a:pt x="5" y="629"/>
                  <a:pt x="0" y="635"/>
                  <a:pt x="0" y="642"/>
                </a:cubicBezTo>
                <a:cubicBezTo>
                  <a:pt x="0" y="648"/>
                  <a:pt x="5" y="654"/>
                  <a:pt x="12" y="654"/>
                </a:cubicBezTo>
                <a:cubicBezTo>
                  <a:pt x="192" y="654"/>
                  <a:pt x="339" y="507"/>
                  <a:pt x="339" y="327"/>
                </a:cubicBezTo>
              </a:path>
            </a:pathLst>
          </a:custGeom>
          <a:solidFill>
            <a:srgbClr val="333F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4BE2"/>
              </a:solidFill>
              <a:latin typeface="Lato Light"/>
              <a:ea typeface="Lato Light"/>
              <a:cs typeface="Lato Light"/>
              <a:sym typeface="Lato Light"/>
            </a:endParaRPr>
          </a:p>
        </p:txBody>
      </p:sp>
      <p:sp>
        <p:nvSpPr>
          <p:cNvPr id="320" name="Google Shape;320;p79"/>
          <p:cNvSpPr/>
          <p:nvPr/>
        </p:nvSpPr>
        <p:spPr>
          <a:xfrm rot="8791046">
            <a:off x="492571" y="1871464"/>
            <a:ext cx="2391852" cy="4097486"/>
          </a:xfrm>
          <a:custGeom>
            <a:rect b="b" l="l" r="r" t="t"/>
            <a:pathLst>
              <a:path extrusionOk="0" h="641" w="374">
                <a:moveTo>
                  <a:pt x="14" y="0"/>
                </a:moveTo>
                <a:cubicBezTo>
                  <a:pt x="13" y="0"/>
                  <a:pt x="13" y="0"/>
                  <a:pt x="12" y="0"/>
                </a:cubicBezTo>
                <a:cubicBezTo>
                  <a:pt x="5" y="0"/>
                  <a:pt x="0" y="6"/>
                  <a:pt x="0" y="12"/>
                </a:cubicBezTo>
                <a:cubicBezTo>
                  <a:pt x="0" y="19"/>
                  <a:pt x="5" y="25"/>
                  <a:pt x="12" y="25"/>
                </a:cubicBezTo>
                <a:cubicBezTo>
                  <a:pt x="198" y="25"/>
                  <a:pt x="349" y="176"/>
                  <a:pt x="349" y="362"/>
                </a:cubicBezTo>
                <a:cubicBezTo>
                  <a:pt x="349" y="461"/>
                  <a:pt x="306" y="554"/>
                  <a:pt x="231" y="619"/>
                </a:cubicBezTo>
                <a:cubicBezTo>
                  <a:pt x="227" y="621"/>
                  <a:pt x="225" y="625"/>
                  <a:pt x="225" y="629"/>
                </a:cubicBezTo>
                <a:cubicBezTo>
                  <a:pt x="225" y="636"/>
                  <a:pt x="231" y="641"/>
                  <a:pt x="238" y="641"/>
                </a:cubicBezTo>
                <a:cubicBezTo>
                  <a:pt x="241" y="641"/>
                  <a:pt x="244" y="640"/>
                  <a:pt x="246" y="638"/>
                </a:cubicBezTo>
                <a:cubicBezTo>
                  <a:pt x="246" y="638"/>
                  <a:pt x="246" y="638"/>
                  <a:pt x="246" y="638"/>
                </a:cubicBezTo>
                <a:cubicBezTo>
                  <a:pt x="327" y="569"/>
                  <a:pt x="374" y="469"/>
                  <a:pt x="374" y="362"/>
                </a:cubicBezTo>
                <a:cubicBezTo>
                  <a:pt x="374" y="163"/>
                  <a:pt x="212" y="1"/>
                  <a:pt x="14" y="0"/>
                </a:cubicBezTo>
              </a:path>
            </a:pathLst>
          </a:custGeom>
          <a:solidFill>
            <a:srgbClr val="004B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21" name="Google Shape;321;p79"/>
          <p:cNvSpPr txBox="1"/>
          <p:nvPr/>
        </p:nvSpPr>
        <p:spPr>
          <a:xfrm>
            <a:off x="1459924" y="2202480"/>
            <a:ext cx="1975772"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2000">
                <a:solidFill>
                  <a:srgbClr val="252525"/>
                </a:solidFill>
                <a:latin typeface="Lato Light"/>
                <a:ea typeface="Lato Light"/>
                <a:cs typeface="Lato Light"/>
                <a:sym typeface="Lato Light"/>
              </a:rPr>
              <a:t>The accounting for disposal of fixed assets can be summarized as:</a:t>
            </a:r>
            <a:endParaRPr sz="2000">
              <a:solidFill>
                <a:schemeClr val="dk1"/>
              </a:solidFill>
              <a:latin typeface="Lato Light"/>
              <a:ea typeface="Lato Light"/>
              <a:cs typeface="Lato Light"/>
              <a:sym typeface="Lato Light"/>
            </a:endParaRPr>
          </a:p>
        </p:txBody>
      </p:sp>
      <p:grpSp>
        <p:nvGrpSpPr>
          <p:cNvPr id="322" name="Google Shape;322;p79"/>
          <p:cNvGrpSpPr/>
          <p:nvPr/>
        </p:nvGrpSpPr>
        <p:grpSpPr>
          <a:xfrm>
            <a:off x="4584524" y="1440739"/>
            <a:ext cx="6695828" cy="4885658"/>
            <a:chOff x="6106454" y="1425337"/>
            <a:chExt cx="6695828" cy="4885658"/>
          </a:xfrm>
        </p:grpSpPr>
        <p:grpSp>
          <p:nvGrpSpPr>
            <p:cNvPr id="323" name="Google Shape;323;p79"/>
            <p:cNvGrpSpPr/>
            <p:nvPr/>
          </p:nvGrpSpPr>
          <p:grpSpPr>
            <a:xfrm>
              <a:off x="6106454" y="1425337"/>
              <a:ext cx="6397241" cy="861430"/>
              <a:chOff x="6106454" y="1425337"/>
              <a:chExt cx="6397241" cy="861430"/>
            </a:xfrm>
          </p:grpSpPr>
          <p:sp>
            <p:nvSpPr>
              <p:cNvPr id="324" name="Google Shape;324;p79"/>
              <p:cNvSpPr txBox="1"/>
              <p:nvPr/>
            </p:nvSpPr>
            <p:spPr>
              <a:xfrm>
                <a:off x="7143981" y="1506022"/>
                <a:ext cx="535971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chemeClr val="accent4"/>
                    </a:solidFill>
                    <a:latin typeface="Lato Light"/>
                    <a:ea typeface="Lato Light"/>
                    <a:cs typeface="Lato Light"/>
                    <a:sym typeface="Lato Light"/>
                  </a:rPr>
                  <a:t>Remove the asset from the account asset</a:t>
                </a:r>
                <a:endParaRPr/>
              </a:p>
              <a:p>
                <a:pPr indent="0" lvl="0" marL="0" marR="0" rtl="0" algn="l">
                  <a:spcBef>
                    <a:spcPts val="0"/>
                  </a:spcBef>
                  <a:spcAft>
                    <a:spcPts val="0"/>
                  </a:spcAft>
                  <a:buNone/>
                </a:pPr>
                <a:r>
                  <a:rPr lang="ms-MY" sz="1400">
                    <a:solidFill>
                      <a:srgbClr val="222A34"/>
                    </a:solidFill>
                    <a:latin typeface="Lato Light"/>
                    <a:ea typeface="Lato Light"/>
                    <a:cs typeface="Lato Light"/>
                    <a:sym typeface="Lato Light"/>
                  </a:rPr>
                  <a:t>Dr	Disposal Account	xx</a:t>
                </a:r>
                <a:endParaRPr/>
              </a:p>
              <a:p>
                <a:pPr indent="0" lvl="0" marL="0" marR="0" rtl="0" algn="l">
                  <a:spcBef>
                    <a:spcPts val="0"/>
                  </a:spcBef>
                  <a:spcAft>
                    <a:spcPts val="0"/>
                  </a:spcAft>
                  <a:buNone/>
                </a:pPr>
                <a:r>
                  <a:rPr lang="ms-MY" sz="1400">
                    <a:solidFill>
                      <a:srgbClr val="222A34"/>
                    </a:solidFill>
                    <a:latin typeface="Lato Light"/>
                    <a:ea typeface="Lato Light"/>
                    <a:cs typeface="Lato Light"/>
                    <a:sym typeface="Lato Light"/>
                  </a:rPr>
                  <a:t>Cr		Fixed Asset		xx </a:t>
                </a:r>
                <a:endParaRPr/>
              </a:p>
            </p:txBody>
          </p:sp>
          <p:sp>
            <p:nvSpPr>
              <p:cNvPr id="325" name="Google Shape;325;p79"/>
              <p:cNvSpPr/>
              <p:nvPr/>
            </p:nvSpPr>
            <p:spPr>
              <a:xfrm>
                <a:off x="6106454" y="1425337"/>
                <a:ext cx="866258" cy="861430"/>
              </a:xfrm>
              <a:prstGeom prst="ellipse">
                <a:avLst/>
              </a:prstGeom>
              <a:solidFill>
                <a:srgbClr val="D43E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ms-MY" sz="3600">
                    <a:solidFill>
                      <a:srgbClr val="F2F2F2"/>
                    </a:solidFill>
                    <a:latin typeface="Lato Light"/>
                    <a:ea typeface="Lato Light"/>
                    <a:cs typeface="Lato Light"/>
                    <a:sym typeface="Lato Light"/>
                  </a:rPr>
                  <a:t>1</a:t>
                </a:r>
                <a:endParaRPr sz="3600">
                  <a:solidFill>
                    <a:srgbClr val="F2F2F2"/>
                  </a:solidFill>
                  <a:latin typeface="Lato Light"/>
                  <a:ea typeface="Lato Light"/>
                  <a:cs typeface="Lato Light"/>
                  <a:sym typeface="Lato Light"/>
                </a:endParaRPr>
              </a:p>
            </p:txBody>
          </p:sp>
        </p:grpSp>
        <p:grpSp>
          <p:nvGrpSpPr>
            <p:cNvPr id="326" name="Google Shape;326;p79"/>
            <p:cNvGrpSpPr/>
            <p:nvPr/>
          </p:nvGrpSpPr>
          <p:grpSpPr>
            <a:xfrm>
              <a:off x="6106454" y="2429276"/>
              <a:ext cx="6191536" cy="893234"/>
              <a:chOff x="6106454" y="2429276"/>
              <a:chExt cx="6191536" cy="893234"/>
            </a:xfrm>
          </p:grpSpPr>
          <p:sp>
            <p:nvSpPr>
              <p:cNvPr id="327" name="Google Shape;327;p79"/>
              <p:cNvSpPr/>
              <p:nvPr/>
            </p:nvSpPr>
            <p:spPr>
              <a:xfrm>
                <a:off x="6106454" y="2461080"/>
                <a:ext cx="861430" cy="861430"/>
              </a:xfrm>
              <a:prstGeom prst="ellipse">
                <a:avLst/>
              </a:prstGeom>
              <a:solidFill>
                <a:srgbClr val="CB991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ms-MY" sz="3600">
                    <a:solidFill>
                      <a:srgbClr val="FFFFFF"/>
                    </a:solidFill>
                    <a:latin typeface="Lato Light"/>
                    <a:ea typeface="Lato Light"/>
                    <a:cs typeface="Lato Light"/>
                    <a:sym typeface="Lato Light"/>
                  </a:rPr>
                  <a:t>2</a:t>
                </a:r>
                <a:endParaRPr sz="3600">
                  <a:solidFill>
                    <a:srgbClr val="F2F2F2"/>
                  </a:solidFill>
                  <a:latin typeface="Lato Black"/>
                  <a:ea typeface="Lato Black"/>
                  <a:cs typeface="Lato Black"/>
                  <a:sym typeface="Lato Black"/>
                </a:endParaRPr>
              </a:p>
            </p:txBody>
          </p:sp>
          <p:grpSp>
            <p:nvGrpSpPr>
              <p:cNvPr id="328" name="Google Shape;328;p79"/>
              <p:cNvGrpSpPr/>
              <p:nvPr/>
            </p:nvGrpSpPr>
            <p:grpSpPr>
              <a:xfrm>
                <a:off x="7075084" y="2429276"/>
                <a:ext cx="5222906" cy="769276"/>
                <a:chOff x="7075084" y="1388892"/>
                <a:chExt cx="5222906" cy="769276"/>
              </a:xfrm>
            </p:grpSpPr>
            <p:sp>
              <p:nvSpPr>
                <p:cNvPr id="329" name="Google Shape;329;p79"/>
                <p:cNvSpPr txBox="1"/>
                <p:nvPr/>
              </p:nvSpPr>
              <p:spPr>
                <a:xfrm>
                  <a:off x="7075085" y="1388892"/>
                  <a:ext cx="52229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CB9912"/>
                      </a:solidFill>
                      <a:latin typeface="Lato Light"/>
                      <a:ea typeface="Lato Light"/>
                      <a:cs typeface="Lato Light"/>
                      <a:sym typeface="Lato Light"/>
                    </a:rPr>
                    <a:t>Remove accumulated depreciation for disposable asset</a:t>
                  </a:r>
                  <a:endParaRPr sz="1600">
                    <a:solidFill>
                      <a:srgbClr val="CB9912"/>
                    </a:solidFill>
                    <a:latin typeface="Lato Light"/>
                    <a:ea typeface="Lato Light"/>
                    <a:cs typeface="Lato Light"/>
                    <a:sym typeface="Lato Light"/>
                  </a:endParaRPr>
                </a:p>
              </p:txBody>
            </p:sp>
            <p:sp>
              <p:nvSpPr>
                <p:cNvPr id="330" name="Google Shape;330;p79"/>
                <p:cNvSpPr txBox="1"/>
                <p:nvPr/>
              </p:nvSpPr>
              <p:spPr>
                <a:xfrm>
                  <a:off x="7075084" y="1634948"/>
                  <a:ext cx="511691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400">
                      <a:solidFill>
                        <a:srgbClr val="222A34"/>
                      </a:solidFill>
                      <a:latin typeface="Lato Light"/>
                      <a:ea typeface="Lato Light"/>
                      <a:cs typeface="Lato Light"/>
                      <a:sym typeface="Lato Light"/>
                    </a:rPr>
                    <a:t>Dr	Accumulated Depreciation	xx</a:t>
                  </a:r>
                  <a:endParaRPr/>
                </a:p>
                <a:p>
                  <a:pPr indent="0" lvl="0" marL="0" marR="0" rtl="0" algn="l">
                    <a:spcBef>
                      <a:spcPts val="0"/>
                    </a:spcBef>
                    <a:spcAft>
                      <a:spcPts val="0"/>
                    </a:spcAft>
                    <a:buNone/>
                  </a:pPr>
                  <a:r>
                    <a:rPr lang="ms-MY" sz="1400">
                      <a:solidFill>
                        <a:srgbClr val="222A34"/>
                      </a:solidFill>
                      <a:latin typeface="Lato Light"/>
                      <a:ea typeface="Lato Light"/>
                      <a:cs typeface="Lato Light"/>
                      <a:sym typeface="Lato Light"/>
                    </a:rPr>
                    <a:t>Cr		Disposal Account		xx</a:t>
                  </a:r>
                  <a:endParaRPr/>
                </a:p>
              </p:txBody>
            </p:sp>
          </p:grpSp>
        </p:grpSp>
        <p:grpSp>
          <p:nvGrpSpPr>
            <p:cNvPr id="331" name="Google Shape;331;p79"/>
            <p:cNvGrpSpPr/>
            <p:nvPr/>
          </p:nvGrpSpPr>
          <p:grpSpPr>
            <a:xfrm>
              <a:off x="6106454" y="3496823"/>
              <a:ext cx="6695828" cy="861430"/>
              <a:chOff x="6106454" y="3496823"/>
              <a:chExt cx="6695828" cy="861430"/>
            </a:xfrm>
          </p:grpSpPr>
          <p:sp>
            <p:nvSpPr>
              <p:cNvPr id="332" name="Google Shape;332;p79"/>
              <p:cNvSpPr/>
              <p:nvPr/>
            </p:nvSpPr>
            <p:spPr>
              <a:xfrm>
                <a:off x="6106454" y="3496823"/>
                <a:ext cx="861430" cy="861430"/>
              </a:xfrm>
              <a:prstGeom prst="ellipse">
                <a:avLst/>
              </a:prstGeom>
              <a:solidFill>
                <a:srgbClr val="333F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ms-MY" sz="2400">
                    <a:solidFill>
                      <a:srgbClr val="FFFFFF"/>
                    </a:solidFill>
                    <a:latin typeface="Lato Light"/>
                    <a:ea typeface="Lato Light"/>
                    <a:cs typeface="Lato Light"/>
                    <a:sym typeface="Lato Light"/>
                  </a:rPr>
                  <a:t>3</a:t>
                </a:r>
                <a:endParaRPr sz="2400">
                  <a:solidFill>
                    <a:srgbClr val="F2F2F2"/>
                  </a:solidFill>
                  <a:latin typeface="Lato Black"/>
                  <a:ea typeface="Lato Black"/>
                  <a:cs typeface="Lato Black"/>
                  <a:sym typeface="Lato Black"/>
                </a:endParaRPr>
              </a:p>
            </p:txBody>
          </p:sp>
          <p:grpSp>
            <p:nvGrpSpPr>
              <p:cNvPr id="333" name="Google Shape;333;p79"/>
              <p:cNvGrpSpPr/>
              <p:nvPr/>
            </p:nvGrpSpPr>
            <p:grpSpPr>
              <a:xfrm>
                <a:off x="7084050" y="3507506"/>
                <a:ext cx="5718232" cy="769276"/>
                <a:chOff x="7084050" y="1442682"/>
                <a:chExt cx="5718232" cy="769276"/>
              </a:xfrm>
            </p:grpSpPr>
            <p:sp>
              <p:nvSpPr>
                <p:cNvPr id="334" name="Google Shape;334;p79"/>
                <p:cNvSpPr txBox="1"/>
                <p:nvPr/>
              </p:nvSpPr>
              <p:spPr>
                <a:xfrm>
                  <a:off x="7084050" y="1442682"/>
                  <a:ext cx="5718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333F4E"/>
                      </a:solidFill>
                      <a:latin typeface="Lato Light"/>
                      <a:ea typeface="Lato Light"/>
                      <a:cs typeface="Lato Light"/>
                      <a:sym typeface="Lato Light"/>
                    </a:rPr>
                    <a:t>Record cash receive or the receivable created from the sales</a:t>
                  </a:r>
                  <a:endParaRPr sz="1600">
                    <a:solidFill>
                      <a:srgbClr val="333F4E"/>
                    </a:solidFill>
                    <a:latin typeface="Lato Light"/>
                    <a:ea typeface="Lato Light"/>
                    <a:cs typeface="Lato Light"/>
                    <a:sym typeface="Lato Light"/>
                  </a:endParaRPr>
                </a:p>
              </p:txBody>
            </p:sp>
            <p:sp>
              <p:nvSpPr>
                <p:cNvPr id="335" name="Google Shape;335;p79"/>
                <p:cNvSpPr txBox="1"/>
                <p:nvPr/>
              </p:nvSpPr>
              <p:spPr>
                <a:xfrm>
                  <a:off x="7084050" y="1688738"/>
                  <a:ext cx="54286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400">
                      <a:solidFill>
                        <a:srgbClr val="222A34"/>
                      </a:solidFill>
                      <a:latin typeface="Lato Light"/>
                      <a:ea typeface="Lato Light"/>
                      <a:cs typeface="Lato Light"/>
                      <a:sym typeface="Lato Light"/>
                    </a:rPr>
                    <a:t>Dr	Cash/Bank			xx</a:t>
                  </a:r>
                  <a:endParaRPr/>
                </a:p>
                <a:p>
                  <a:pPr indent="0" lvl="0" marL="0" marR="0" rtl="0" algn="l">
                    <a:spcBef>
                      <a:spcPts val="0"/>
                    </a:spcBef>
                    <a:spcAft>
                      <a:spcPts val="0"/>
                    </a:spcAft>
                    <a:buNone/>
                  </a:pPr>
                  <a:r>
                    <a:rPr lang="ms-MY" sz="1400">
                      <a:solidFill>
                        <a:srgbClr val="222A34"/>
                      </a:solidFill>
                      <a:latin typeface="Lato Light"/>
                      <a:ea typeface="Lato Light"/>
                      <a:cs typeface="Lato Light"/>
                      <a:sym typeface="Lato Light"/>
                    </a:rPr>
                    <a:t>Cr		Disposal Account		xx</a:t>
                  </a:r>
                  <a:endParaRPr b="1" sz="1400">
                    <a:solidFill>
                      <a:srgbClr val="222A34"/>
                    </a:solidFill>
                    <a:latin typeface="Lato Light"/>
                    <a:ea typeface="Lato Light"/>
                    <a:cs typeface="Lato Light"/>
                    <a:sym typeface="Lato Light"/>
                  </a:endParaRPr>
                </a:p>
              </p:txBody>
            </p:sp>
          </p:grpSp>
        </p:grpSp>
        <p:grpSp>
          <p:nvGrpSpPr>
            <p:cNvPr id="336" name="Google Shape;336;p79"/>
            <p:cNvGrpSpPr/>
            <p:nvPr/>
          </p:nvGrpSpPr>
          <p:grpSpPr>
            <a:xfrm>
              <a:off x="6106454" y="4526056"/>
              <a:ext cx="6477923" cy="1784939"/>
              <a:chOff x="6106454" y="4526056"/>
              <a:chExt cx="6477923" cy="1784939"/>
            </a:xfrm>
          </p:grpSpPr>
          <p:sp>
            <p:nvSpPr>
              <p:cNvPr id="337" name="Google Shape;337;p79"/>
              <p:cNvSpPr/>
              <p:nvPr/>
            </p:nvSpPr>
            <p:spPr>
              <a:xfrm>
                <a:off x="6106454" y="4533674"/>
                <a:ext cx="861430" cy="861430"/>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ms-MY" sz="2400">
                    <a:solidFill>
                      <a:srgbClr val="FFFFFF"/>
                    </a:solidFill>
                    <a:latin typeface="Lato Light"/>
                    <a:ea typeface="Lato Light"/>
                    <a:cs typeface="Lato Light"/>
                    <a:sym typeface="Lato Light"/>
                  </a:rPr>
                  <a:t>4</a:t>
                </a:r>
                <a:endParaRPr sz="2400">
                  <a:solidFill>
                    <a:srgbClr val="F2F2F2"/>
                  </a:solidFill>
                  <a:latin typeface="Lato Black"/>
                  <a:ea typeface="Lato Black"/>
                  <a:cs typeface="Lato Black"/>
                  <a:sym typeface="Lato Black"/>
                </a:endParaRPr>
              </a:p>
            </p:txBody>
          </p:sp>
          <p:grpSp>
            <p:nvGrpSpPr>
              <p:cNvPr id="338" name="Google Shape;338;p79"/>
              <p:cNvGrpSpPr/>
              <p:nvPr/>
            </p:nvGrpSpPr>
            <p:grpSpPr>
              <a:xfrm>
                <a:off x="7075084" y="4526056"/>
                <a:ext cx="5509293" cy="1784939"/>
                <a:chOff x="7075084" y="1442682"/>
                <a:chExt cx="5509293" cy="1784939"/>
              </a:xfrm>
            </p:grpSpPr>
            <p:sp>
              <p:nvSpPr>
                <p:cNvPr id="339" name="Google Shape;339;p79"/>
                <p:cNvSpPr txBox="1"/>
                <p:nvPr/>
              </p:nvSpPr>
              <p:spPr>
                <a:xfrm>
                  <a:off x="7075084" y="1442682"/>
                  <a:ext cx="488176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004BE2"/>
                      </a:solidFill>
                      <a:latin typeface="Lato Light"/>
                      <a:ea typeface="Lato Light"/>
                      <a:cs typeface="Lato Light"/>
                      <a:sym typeface="Lato Light"/>
                    </a:rPr>
                    <a:t>Recognize the resulting gain or loss</a:t>
                  </a:r>
                  <a:endParaRPr sz="1600">
                    <a:solidFill>
                      <a:srgbClr val="004BE2"/>
                    </a:solidFill>
                    <a:latin typeface="Lato Light"/>
                    <a:ea typeface="Lato Light"/>
                    <a:cs typeface="Lato Light"/>
                    <a:sym typeface="Lato Light"/>
                  </a:endParaRPr>
                </a:p>
              </p:txBody>
            </p:sp>
            <p:sp>
              <p:nvSpPr>
                <p:cNvPr id="340" name="Google Shape;340;p79"/>
                <p:cNvSpPr txBox="1"/>
                <p:nvPr/>
              </p:nvSpPr>
              <p:spPr>
                <a:xfrm>
                  <a:off x="7075085" y="1688738"/>
                  <a:ext cx="5509292" cy="15388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400">
                      <a:solidFill>
                        <a:srgbClr val="222A34"/>
                      </a:solidFill>
                      <a:latin typeface="Lato Light"/>
                      <a:ea typeface="Lato Light"/>
                      <a:cs typeface="Lato Light"/>
                      <a:sym typeface="Lato Light"/>
                    </a:rPr>
                    <a:t>Dr	Disposal Account		xx</a:t>
                  </a:r>
                  <a:endParaRPr/>
                </a:p>
                <a:p>
                  <a:pPr indent="0" lvl="0" marL="0" marR="0" rtl="0" algn="l">
                    <a:spcBef>
                      <a:spcPts val="0"/>
                    </a:spcBef>
                    <a:spcAft>
                      <a:spcPts val="0"/>
                    </a:spcAft>
                    <a:buNone/>
                  </a:pPr>
                  <a:r>
                    <a:rPr lang="ms-MY" sz="1400">
                      <a:solidFill>
                        <a:srgbClr val="222A34"/>
                      </a:solidFill>
                      <a:latin typeface="Lato Light"/>
                      <a:ea typeface="Lato Light"/>
                      <a:cs typeface="Lato Light"/>
                      <a:sym typeface="Lato Light"/>
                    </a:rPr>
                    <a:t>Cr		Income Statement (Gain)		xx</a:t>
                  </a:r>
                  <a:endParaRPr/>
                </a:p>
                <a:p>
                  <a:pPr indent="0" lvl="0" marL="0" marR="0" rtl="0" algn="l">
                    <a:spcBef>
                      <a:spcPts val="600"/>
                    </a:spcBef>
                    <a:spcAft>
                      <a:spcPts val="0"/>
                    </a:spcAft>
                    <a:buNone/>
                  </a:pPr>
                  <a:r>
                    <a:rPr lang="ms-MY" sz="1400">
                      <a:solidFill>
                        <a:srgbClr val="222A34"/>
                      </a:solidFill>
                      <a:latin typeface="Lato Light"/>
                      <a:ea typeface="Lato Light"/>
                      <a:cs typeface="Lato Light"/>
                      <a:sym typeface="Lato Light"/>
                    </a:rPr>
                    <a:t>			</a:t>
                  </a:r>
                  <a:r>
                    <a:rPr b="1" i="1" lang="ms-MY" sz="1400">
                      <a:solidFill>
                        <a:srgbClr val="222A34"/>
                      </a:solidFill>
                      <a:latin typeface="Lato Light"/>
                      <a:ea typeface="Lato Light"/>
                      <a:cs typeface="Lato Light"/>
                      <a:sym typeface="Lato Light"/>
                    </a:rPr>
                    <a:t>Or</a:t>
                  </a:r>
                  <a:endParaRPr/>
                </a:p>
                <a:p>
                  <a:pPr indent="0" lvl="0" marL="0" marR="0" rtl="0" algn="l">
                    <a:spcBef>
                      <a:spcPts val="600"/>
                    </a:spcBef>
                    <a:spcAft>
                      <a:spcPts val="0"/>
                    </a:spcAft>
                    <a:buNone/>
                  </a:pPr>
                  <a:r>
                    <a:rPr lang="ms-MY" sz="1400">
                      <a:solidFill>
                        <a:srgbClr val="222A34"/>
                      </a:solidFill>
                      <a:latin typeface="Lato Light"/>
                      <a:ea typeface="Lato Light"/>
                      <a:cs typeface="Lato Light"/>
                      <a:sym typeface="Lato Light"/>
                    </a:rPr>
                    <a:t>Dr	Income Statement (Loss)		xx</a:t>
                  </a:r>
                  <a:endParaRPr/>
                </a:p>
                <a:p>
                  <a:pPr indent="0" lvl="0" marL="0" marR="0" rtl="0" algn="l">
                    <a:spcBef>
                      <a:spcPts val="0"/>
                    </a:spcBef>
                    <a:spcAft>
                      <a:spcPts val="0"/>
                    </a:spcAft>
                    <a:buNone/>
                  </a:pPr>
                  <a:r>
                    <a:rPr lang="ms-MY" sz="1400">
                      <a:solidFill>
                        <a:srgbClr val="222A34"/>
                      </a:solidFill>
                      <a:latin typeface="Lato Light"/>
                      <a:ea typeface="Lato Light"/>
                      <a:cs typeface="Lato Light"/>
                      <a:sym typeface="Lato Light"/>
                    </a:rPr>
                    <a:t>Cr		Disposal Account		xx</a:t>
                  </a:r>
                  <a:endParaRPr/>
                </a:p>
              </p:txBody>
            </p:sp>
          </p:grpSp>
        </p:grpSp>
      </p:grpSp>
      <p:grpSp>
        <p:nvGrpSpPr>
          <p:cNvPr id="341" name="Google Shape;341;p79"/>
          <p:cNvGrpSpPr/>
          <p:nvPr/>
        </p:nvGrpSpPr>
        <p:grpSpPr>
          <a:xfrm>
            <a:off x="455000" y="491056"/>
            <a:ext cx="45720" cy="675713"/>
            <a:chOff x="455000" y="491056"/>
            <a:chExt cx="45720" cy="675713"/>
          </a:xfrm>
        </p:grpSpPr>
        <p:sp>
          <p:nvSpPr>
            <p:cNvPr id="342" name="Google Shape;342;p79"/>
            <p:cNvSpPr/>
            <p:nvPr/>
          </p:nvSpPr>
          <p:spPr>
            <a:xfrm>
              <a:off x="455001" y="491056"/>
              <a:ext cx="45719" cy="675713"/>
            </a:xfrm>
            <a:prstGeom prst="rect">
              <a:avLst/>
            </a:prstGeom>
            <a:solidFill>
              <a:srgbClr val="3DBF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343" name="Google Shape;343;p79"/>
            <p:cNvSpPr/>
            <p:nvPr/>
          </p:nvSpPr>
          <p:spPr>
            <a:xfrm>
              <a:off x="455000" y="961799"/>
              <a:ext cx="45719" cy="204970"/>
            </a:xfrm>
            <a:prstGeom prst="rect">
              <a:avLst/>
            </a:prstGeom>
            <a:solidFill>
              <a:srgbClr val="4A5B72">
                <a:alpha val="4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80"/>
          <p:cNvSpPr/>
          <p:nvPr/>
        </p:nvSpPr>
        <p:spPr>
          <a:xfrm>
            <a:off x="806820" y="2461006"/>
            <a:ext cx="5235391" cy="3108543"/>
          </a:xfrm>
          <a:prstGeom prst="rect">
            <a:avLst/>
          </a:prstGeom>
          <a:solidFill>
            <a:srgbClr val="F7E4B0"/>
          </a:solidFill>
          <a:ln cap="flat" cmpd="sng" w="2857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179388" marR="0" rtl="0" algn="l">
              <a:spcBef>
                <a:spcPts val="0"/>
              </a:spcBef>
              <a:spcAft>
                <a:spcPts val="0"/>
              </a:spcAft>
              <a:buNone/>
            </a:pPr>
            <a:r>
              <a:rPr b="1" lang="ms-MY" sz="1400">
                <a:solidFill>
                  <a:srgbClr val="000000"/>
                </a:solidFill>
                <a:latin typeface="Lato Light"/>
                <a:ea typeface="Lato Light"/>
                <a:cs typeface="Lato Light"/>
                <a:sym typeface="Lato Light"/>
              </a:rPr>
              <a:t> </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b="1" lang="ms-MY" sz="1400">
                <a:solidFill>
                  <a:srgbClr val="16328C"/>
                </a:solidFill>
                <a:latin typeface="Lato Light"/>
                <a:ea typeface="Lato Light"/>
                <a:cs typeface="Lato Light"/>
                <a:sym typeface="Lato Light"/>
              </a:rPr>
              <a:t>Solution:</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b="1" lang="ms-MY" sz="1400">
                <a:solidFill>
                  <a:srgbClr val="16328C"/>
                </a:solidFill>
                <a:latin typeface="Lato Light"/>
                <a:ea typeface="Lato Light"/>
                <a:cs typeface="Lato Light"/>
                <a:sym typeface="Lato Light"/>
              </a:rPr>
              <a:t> </a:t>
            </a:r>
            <a:endParaRPr sz="1400">
              <a:solidFill>
                <a:srgbClr val="000000"/>
              </a:solidFill>
              <a:latin typeface="Lato Light"/>
              <a:ea typeface="Lato Light"/>
              <a:cs typeface="Lato Light"/>
              <a:sym typeface="Lato Light"/>
            </a:endParaRPr>
          </a:p>
          <a:p>
            <a:pPr indent="-88900" lvl="0" marL="179388" marR="0" rtl="0" algn="l">
              <a:spcBef>
                <a:spcPts val="0"/>
              </a:spcBef>
              <a:spcAft>
                <a:spcPts val="0"/>
              </a:spcAft>
              <a:buClr>
                <a:srgbClr val="000000"/>
              </a:buClr>
              <a:buSzPts val="1400"/>
              <a:buFont typeface="Lato"/>
              <a:buAutoNum type="alphaLcParenR"/>
            </a:pPr>
            <a:r>
              <a:rPr lang="ms-MY" sz="1400">
                <a:solidFill>
                  <a:srgbClr val="000000"/>
                </a:solidFill>
                <a:latin typeface="Lato Light"/>
                <a:ea typeface="Lato Light"/>
                <a:cs typeface="Lato Light"/>
                <a:sym typeface="Lato Light"/>
              </a:rPr>
              <a:t> Gain/ (loss)	= Sales - Carrying Amount/ Book Value</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		= RM500,000 – (2,000,000 – 1,800,000)</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		= </a:t>
            </a:r>
            <a:r>
              <a:rPr b="1" lang="ms-MY" sz="1400">
                <a:solidFill>
                  <a:srgbClr val="000000"/>
                </a:solidFill>
                <a:latin typeface="Lato Light"/>
                <a:ea typeface="Lato Light"/>
                <a:cs typeface="Lato Light"/>
                <a:sym typeface="Lato Light"/>
              </a:rPr>
              <a:t>RM300,000</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t/>
            </a:r>
            <a:endParaRPr b="1"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b="1" lang="ms-MY" sz="1400">
                <a:solidFill>
                  <a:srgbClr val="16328C"/>
                </a:solidFill>
                <a:latin typeface="Lato Light"/>
                <a:ea typeface="Lato Light"/>
                <a:cs typeface="Lato Light"/>
                <a:sym typeface="Lato Light"/>
              </a:rPr>
              <a:t>Journal entries:</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b="1" lang="ms-MY" sz="1400">
                <a:solidFill>
                  <a:srgbClr val="16328C"/>
                </a:solidFill>
                <a:latin typeface="Lato Light"/>
                <a:ea typeface="Lato Light"/>
                <a:cs typeface="Lato Light"/>
                <a:sym typeface="Lato Light"/>
              </a:rPr>
              <a:t> </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Dr	Bank 	RM500,000</a:t>
            </a:r>
            <a:endParaRPr sz="1400">
              <a:solidFill>
                <a:schemeClr val="dk1"/>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	Accumulated Depreciation	RM1,800,000</a:t>
            </a:r>
            <a:endParaRPr sz="1400">
              <a:solidFill>
                <a:schemeClr val="dk1"/>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Cr	Equipment	     RM2,000,000</a:t>
            </a:r>
            <a:endParaRPr sz="1400">
              <a:solidFill>
                <a:schemeClr val="dk1"/>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	SOCI (gain from disposal)	     RM300,000</a:t>
            </a:r>
            <a:endParaRPr/>
          </a:p>
          <a:p>
            <a:pPr indent="0" lvl="0" marL="0" marR="0" rtl="0" algn="l">
              <a:spcBef>
                <a:spcPts val="0"/>
              </a:spcBef>
              <a:spcAft>
                <a:spcPts val="0"/>
              </a:spcAft>
              <a:buNone/>
            </a:pPr>
            <a:r>
              <a:t/>
            </a:r>
            <a:endParaRPr sz="1400">
              <a:solidFill>
                <a:schemeClr val="dk1"/>
              </a:solidFill>
              <a:latin typeface="Lato Light"/>
              <a:ea typeface="Lato Light"/>
              <a:cs typeface="Lato Light"/>
              <a:sym typeface="Lato Light"/>
            </a:endParaRPr>
          </a:p>
        </p:txBody>
      </p:sp>
      <p:sp>
        <p:nvSpPr>
          <p:cNvPr id="349" name="Google Shape;349;p80"/>
          <p:cNvSpPr/>
          <p:nvPr/>
        </p:nvSpPr>
        <p:spPr>
          <a:xfrm>
            <a:off x="923361" y="474145"/>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6:</a:t>
            </a:r>
            <a:endParaRPr/>
          </a:p>
        </p:txBody>
      </p:sp>
      <p:sp>
        <p:nvSpPr>
          <p:cNvPr id="350" name="Google Shape;350;p80"/>
          <p:cNvSpPr/>
          <p:nvPr/>
        </p:nvSpPr>
        <p:spPr>
          <a:xfrm>
            <a:off x="806821" y="961056"/>
            <a:ext cx="10856261" cy="132343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ms-MY" sz="1600">
                <a:solidFill>
                  <a:srgbClr val="000000"/>
                </a:solidFill>
                <a:latin typeface="Lato Light"/>
                <a:ea typeface="Lato Light"/>
                <a:cs typeface="Lato Light"/>
                <a:sym typeface="Lato Light"/>
              </a:rPr>
              <a:t>On January 2017, Company b purchased equipment at a cost of RM2,000,000. The company depreciate the asset on a straight-line method by monthly basis at 10% per annum and was sold at RM500,000 on 31 December 2019. Accumulated depreciation until date of sales are:</a:t>
            </a:r>
            <a:endParaRPr/>
          </a:p>
          <a:p>
            <a:pPr indent="-342900" lvl="0" marL="342900" marR="0" rtl="0" algn="just">
              <a:spcBef>
                <a:spcPts val="0"/>
              </a:spcBef>
              <a:spcAft>
                <a:spcPts val="0"/>
              </a:spcAft>
              <a:buClr>
                <a:srgbClr val="000000"/>
              </a:buClr>
              <a:buSzPts val="1600"/>
              <a:buFont typeface="Lato"/>
              <a:buAutoNum type="alphaLcParenR"/>
            </a:pPr>
            <a:r>
              <a:rPr lang="ms-MY" sz="1600">
                <a:solidFill>
                  <a:srgbClr val="000000"/>
                </a:solidFill>
                <a:latin typeface="Lato Light"/>
                <a:ea typeface="Lato Light"/>
                <a:cs typeface="Lato Light"/>
                <a:sym typeface="Lato Light"/>
              </a:rPr>
              <a:t>RM1,800,000</a:t>
            </a:r>
            <a:endParaRPr/>
          </a:p>
          <a:p>
            <a:pPr indent="-342900" lvl="0" marL="342900" marR="0" rtl="0" algn="just">
              <a:spcBef>
                <a:spcPts val="0"/>
              </a:spcBef>
              <a:spcAft>
                <a:spcPts val="0"/>
              </a:spcAft>
              <a:buClr>
                <a:srgbClr val="000000"/>
              </a:buClr>
              <a:buSzPts val="1600"/>
              <a:buFont typeface="Lato"/>
              <a:buAutoNum type="alphaLcParenR"/>
            </a:pPr>
            <a:r>
              <a:rPr lang="ms-MY" sz="1600">
                <a:solidFill>
                  <a:srgbClr val="000000"/>
                </a:solidFill>
                <a:latin typeface="Lato Light"/>
                <a:ea typeface="Lato Light"/>
                <a:cs typeface="Lato Light"/>
                <a:sym typeface="Lato Light"/>
              </a:rPr>
              <a:t>RM1,400,000</a:t>
            </a:r>
            <a:endParaRPr/>
          </a:p>
        </p:txBody>
      </p:sp>
      <p:sp>
        <p:nvSpPr>
          <p:cNvPr id="351" name="Google Shape;351;p80"/>
          <p:cNvSpPr/>
          <p:nvPr/>
        </p:nvSpPr>
        <p:spPr>
          <a:xfrm>
            <a:off x="6042211" y="2461006"/>
            <a:ext cx="5656729" cy="3108543"/>
          </a:xfrm>
          <a:prstGeom prst="rect">
            <a:avLst/>
          </a:prstGeom>
          <a:solidFill>
            <a:srgbClr val="99CCFF"/>
          </a:solidFill>
          <a:ln cap="flat" cmpd="sng" w="2857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ms-MY" sz="1400">
                <a:solidFill>
                  <a:srgbClr val="000000"/>
                </a:solidFill>
                <a:latin typeface="Lato Light"/>
                <a:ea typeface="Lato Light"/>
                <a:cs typeface="Lato Light"/>
                <a:sym typeface="Lato Light"/>
              </a:rPr>
              <a:t> </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b="1" lang="ms-MY" sz="1400">
                <a:solidFill>
                  <a:srgbClr val="16328C"/>
                </a:solidFill>
                <a:latin typeface="Lato Light"/>
                <a:ea typeface="Lato Light"/>
                <a:cs typeface="Lato Light"/>
                <a:sym typeface="Lato Light"/>
              </a:rPr>
              <a:t>Solution: </a:t>
            </a:r>
            <a:endParaRPr sz="1400">
              <a:solidFill>
                <a:srgbClr val="000000"/>
              </a:solidFill>
              <a:latin typeface="Lato Light"/>
              <a:ea typeface="Lato Light"/>
              <a:cs typeface="Lato Light"/>
              <a:sym typeface="Lato Light"/>
            </a:endParaRPr>
          </a:p>
          <a:p>
            <a:pPr indent="0" lvl="0" marL="179388" marR="0" rtl="0" algn="just">
              <a:spcBef>
                <a:spcPts val="0"/>
              </a:spcBef>
              <a:spcAft>
                <a:spcPts val="0"/>
              </a:spcAft>
              <a:buNone/>
            </a:pPr>
            <a:r>
              <a:rPr b="1" lang="ms-MY" sz="1400">
                <a:solidFill>
                  <a:srgbClr val="000000"/>
                </a:solidFill>
                <a:latin typeface="Lato Light"/>
                <a:ea typeface="Lato Light"/>
                <a:cs typeface="Lato Light"/>
                <a:sym typeface="Lato Light"/>
              </a:rPr>
              <a:t> </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b) Gain/ (loss) = Sales - Carrying Amount/ Book Value</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		 = RM500,000 – (2,000,000 – 1,400,000)</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		 = (</a:t>
            </a:r>
            <a:r>
              <a:rPr b="1" lang="ms-MY" sz="1400">
                <a:solidFill>
                  <a:srgbClr val="000000"/>
                </a:solidFill>
                <a:latin typeface="Lato Light"/>
                <a:ea typeface="Lato Light"/>
                <a:cs typeface="Lato Light"/>
                <a:sym typeface="Lato Light"/>
              </a:rPr>
              <a:t>RM100,000)</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b="1" lang="ms-MY" sz="1400">
                <a:solidFill>
                  <a:srgbClr val="000000"/>
                </a:solidFill>
                <a:latin typeface="Lato Light"/>
                <a:ea typeface="Lato Light"/>
                <a:cs typeface="Lato Light"/>
                <a:sym typeface="Lato Light"/>
              </a:rPr>
              <a:t> </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b="1" lang="ms-MY" sz="1400">
                <a:solidFill>
                  <a:srgbClr val="16328C"/>
                </a:solidFill>
                <a:latin typeface="Lato Light"/>
                <a:ea typeface="Lato Light"/>
                <a:cs typeface="Lato Light"/>
                <a:sym typeface="Lato Light"/>
              </a:rPr>
              <a:t>Journal entries:</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b="1" lang="ms-MY" sz="1400">
                <a:solidFill>
                  <a:srgbClr val="16328C"/>
                </a:solidFill>
                <a:latin typeface="Lato Light"/>
                <a:ea typeface="Lato Light"/>
                <a:cs typeface="Lato Light"/>
                <a:sym typeface="Lato Light"/>
              </a:rPr>
              <a:t> </a:t>
            </a:r>
            <a:endParaRPr sz="1400">
              <a:solidFill>
                <a:srgbClr val="000000"/>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Dr	Bank 		RM500,000</a:t>
            </a:r>
            <a:endParaRPr sz="1400">
              <a:solidFill>
                <a:schemeClr val="dk1"/>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		Accumulated Depreciation	RM1,400,000</a:t>
            </a:r>
            <a:endParaRPr sz="1400">
              <a:solidFill>
                <a:schemeClr val="dk1"/>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		SOCI (loss from disposal)		RM100,000</a:t>
            </a:r>
            <a:endParaRPr sz="1400">
              <a:solidFill>
                <a:schemeClr val="dk1"/>
              </a:solidFill>
              <a:latin typeface="Lato Light"/>
              <a:ea typeface="Lato Light"/>
              <a:cs typeface="Lato Light"/>
              <a:sym typeface="Lato Light"/>
            </a:endParaRPr>
          </a:p>
          <a:p>
            <a:pPr indent="0" lvl="0" marL="179388" marR="0" rtl="0" algn="l">
              <a:spcBef>
                <a:spcPts val="0"/>
              </a:spcBef>
              <a:spcAft>
                <a:spcPts val="0"/>
              </a:spcAft>
              <a:buNone/>
            </a:pPr>
            <a:r>
              <a:rPr lang="ms-MY" sz="1400">
                <a:solidFill>
                  <a:srgbClr val="000000"/>
                </a:solidFill>
                <a:latin typeface="Lato Light"/>
                <a:ea typeface="Lato Light"/>
                <a:cs typeface="Lato Light"/>
                <a:sym typeface="Lato Light"/>
              </a:rPr>
              <a:t>Cr	Equipment			      RM2,000,000</a:t>
            </a:r>
            <a:endParaRPr sz="1400">
              <a:solidFill>
                <a:schemeClr val="dk1"/>
              </a:solidFill>
              <a:latin typeface="Lato Light"/>
              <a:ea typeface="Lato Light"/>
              <a:cs typeface="Lato Light"/>
              <a:sym typeface="Lato Light"/>
            </a:endParaRPr>
          </a:p>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	</a:t>
            </a:r>
            <a:endParaRPr sz="1400">
              <a:solidFill>
                <a:schemeClr val="dk1"/>
              </a:solidFill>
              <a:latin typeface="Lato Light"/>
              <a:ea typeface="Lato Light"/>
              <a:cs typeface="Lato Light"/>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81"/>
          <p:cNvSpPr txBox="1"/>
          <p:nvPr/>
        </p:nvSpPr>
        <p:spPr>
          <a:xfrm>
            <a:off x="600635" y="1054258"/>
            <a:ext cx="11116236"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ms-MY" sz="1600">
                <a:solidFill>
                  <a:schemeClr val="dk1"/>
                </a:solidFill>
                <a:latin typeface="Lato Light"/>
                <a:ea typeface="Lato Light"/>
                <a:cs typeface="Lato Light"/>
                <a:sym typeface="Lato Light"/>
              </a:rPr>
              <a:t>A </a:t>
            </a:r>
            <a:r>
              <a:rPr lang="ms-MY" sz="1800">
                <a:solidFill>
                  <a:schemeClr val="dk1"/>
                </a:solidFill>
                <a:latin typeface="Lato Light"/>
                <a:ea typeface="Lato Light"/>
                <a:cs typeface="Lato Light"/>
                <a:sym typeface="Lato Light"/>
              </a:rPr>
              <a:t>machine was purchased for RM2,000 on 25 January 2017 and is depreciated by 10% each year, using the straight line method. On 18 November 2019, the machine is sold for RM600. Show for the 3 years (2017 - 2019):</a:t>
            </a:r>
            <a:endParaRPr/>
          </a:p>
          <a:p>
            <a:pPr indent="0" lvl="0" marL="0" marR="0" rtl="0" algn="just">
              <a:spcBef>
                <a:spcPts val="0"/>
              </a:spcBef>
              <a:spcAft>
                <a:spcPts val="0"/>
              </a:spcAft>
              <a:buNone/>
            </a:pPr>
            <a:r>
              <a:rPr lang="ms-MY" sz="1800">
                <a:solidFill>
                  <a:schemeClr val="dk1"/>
                </a:solidFill>
                <a:latin typeface="Lato Light"/>
                <a:ea typeface="Lato Light"/>
                <a:cs typeface="Lato Light"/>
                <a:sym typeface="Lato Light"/>
              </a:rPr>
              <a:t>Accounting year ended 31 December every year.</a:t>
            </a:r>
            <a:endParaRPr sz="1600">
              <a:solidFill>
                <a:schemeClr val="dk1"/>
              </a:solidFill>
              <a:latin typeface="Lato Light"/>
              <a:ea typeface="Lato Light"/>
              <a:cs typeface="Lato Light"/>
              <a:sym typeface="Lato Light"/>
            </a:endParaRPr>
          </a:p>
          <a:p>
            <a:pPr indent="-342900" lvl="0" marL="342900" marR="0" rtl="0" algn="just">
              <a:spcBef>
                <a:spcPts val="0"/>
              </a:spcBef>
              <a:spcAft>
                <a:spcPts val="0"/>
              </a:spcAft>
              <a:buClr>
                <a:schemeClr val="dk1"/>
              </a:buClr>
              <a:buSzPts val="1800"/>
              <a:buFont typeface="Lato Light"/>
              <a:buAutoNum type="alphaLcParenR"/>
            </a:pPr>
            <a:r>
              <a:rPr lang="ms-MY" sz="1800">
                <a:solidFill>
                  <a:schemeClr val="dk1"/>
                </a:solidFill>
                <a:latin typeface="Lato Light"/>
                <a:ea typeface="Lato Light"/>
                <a:cs typeface="Lato Light"/>
                <a:sym typeface="Lato Light"/>
              </a:rPr>
              <a:t>Machine Account</a:t>
            </a:r>
            <a:endParaRPr/>
          </a:p>
          <a:p>
            <a:pPr indent="-342900" lvl="0" marL="342900" marR="0" rtl="0" algn="just">
              <a:spcBef>
                <a:spcPts val="0"/>
              </a:spcBef>
              <a:spcAft>
                <a:spcPts val="0"/>
              </a:spcAft>
              <a:buClr>
                <a:schemeClr val="dk1"/>
              </a:buClr>
              <a:buSzPts val="1800"/>
              <a:buFont typeface="Lato Light"/>
              <a:buAutoNum type="alphaLcParenR"/>
            </a:pPr>
            <a:r>
              <a:rPr lang="ms-MY" sz="1800">
                <a:solidFill>
                  <a:schemeClr val="dk1"/>
                </a:solidFill>
                <a:latin typeface="Lato Light"/>
                <a:ea typeface="Lato Light"/>
                <a:cs typeface="Lato Light"/>
                <a:sym typeface="Lato Light"/>
              </a:rPr>
              <a:t>Accumulated Depreciation Account</a:t>
            </a:r>
            <a:endParaRPr/>
          </a:p>
          <a:p>
            <a:pPr indent="-342900" lvl="0" marL="342900" marR="0" rtl="0" algn="just">
              <a:spcBef>
                <a:spcPts val="0"/>
              </a:spcBef>
              <a:spcAft>
                <a:spcPts val="0"/>
              </a:spcAft>
              <a:buClr>
                <a:schemeClr val="dk1"/>
              </a:buClr>
              <a:buSzPts val="1800"/>
              <a:buFont typeface="Lato Light"/>
              <a:buAutoNum type="alphaLcParenR"/>
            </a:pPr>
            <a:r>
              <a:rPr lang="ms-MY" sz="1800">
                <a:solidFill>
                  <a:schemeClr val="dk1"/>
                </a:solidFill>
                <a:latin typeface="Lato Light"/>
                <a:ea typeface="Lato Light"/>
                <a:cs typeface="Lato Light"/>
                <a:sym typeface="Lato Light"/>
              </a:rPr>
              <a:t>Disposal Account</a:t>
            </a:r>
            <a:endParaRPr sz="1600">
              <a:solidFill>
                <a:schemeClr val="dk1"/>
              </a:solidFill>
              <a:latin typeface="Lato Light"/>
              <a:ea typeface="Lato Light"/>
              <a:cs typeface="Lato Light"/>
              <a:sym typeface="Lato Light"/>
            </a:endParaRPr>
          </a:p>
        </p:txBody>
      </p:sp>
      <p:sp>
        <p:nvSpPr>
          <p:cNvPr id="357" name="Google Shape;357;p81"/>
          <p:cNvSpPr/>
          <p:nvPr/>
        </p:nvSpPr>
        <p:spPr>
          <a:xfrm>
            <a:off x="600635" y="474145"/>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7:</a:t>
            </a:r>
            <a:endParaRPr/>
          </a:p>
        </p:txBody>
      </p:sp>
      <p:graphicFrame>
        <p:nvGraphicFramePr>
          <p:cNvPr id="358" name="Google Shape;358;p81"/>
          <p:cNvGraphicFramePr/>
          <p:nvPr/>
        </p:nvGraphicFramePr>
        <p:xfrm>
          <a:off x="1138518" y="3306392"/>
          <a:ext cx="3000000" cy="3000000"/>
        </p:xfrm>
        <a:graphic>
          <a:graphicData uri="http://schemas.openxmlformats.org/drawingml/2006/table">
            <a:tbl>
              <a:tblPr bandRow="1" firstCol="1" firstRow="1">
                <a:noFill/>
                <a:tableStyleId>{26AFB1A3-7E76-4F15-B907-31FF231C64D8}</a:tableStyleId>
              </a:tblPr>
              <a:tblGrid>
                <a:gridCol w="905425"/>
                <a:gridCol w="4033050"/>
                <a:gridCol w="1336200"/>
              </a:tblGrid>
              <a:tr h="319675">
                <a:tc>
                  <a:txBody>
                    <a:bodyPr/>
                    <a:lstStyle/>
                    <a:p>
                      <a:pPr indent="90170" lvl="0" marL="0" marR="0" rtl="0" algn="ctr">
                        <a:spcBef>
                          <a:spcPts val="0"/>
                        </a:spcBef>
                        <a:spcAft>
                          <a:spcPts val="0"/>
                        </a:spcAft>
                        <a:buNone/>
                      </a:pPr>
                      <a:r>
                        <a:rPr lang="ms-MY" sz="1400" u="none" cap="none" strike="noStrike">
                          <a:solidFill>
                            <a:srgbClr val="000000"/>
                          </a:solidFill>
                        </a:rPr>
                        <a:t>Year</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Vehicle A</a:t>
                      </a:r>
                      <a:endParaRPr sz="1400" u="none" cap="none" strike="noStrike">
                        <a:solidFill>
                          <a:srgbClr val="000000"/>
                        </a:solidFill>
                      </a:endParaRPr>
                    </a:p>
                    <a:p>
                      <a:pPr indent="0" lvl="0" marL="0" marR="0" rtl="0" algn="ctr">
                        <a:spcBef>
                          <a:spcPts val="0"/>
                        </a:spcBef>
                        <a:spcAft>
                          <a:spcPts val="0"/>
                        </a:spcAft>
                        <a:buNone/>
                      </a:pPr>
                      <a:r>
                        <a:rPr lang="ms-MY" sz="1400" u="none" cap="none" strike="noStrike">
                          <a:solidFill>
                            <a:srgbClr val="000000"/>
                          </a:solidFill>
                        </a:rPr>
                        <a:t>RM2,000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SOCI</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ctr">
                        <a:spcBef>
                          <a:spcPts val="0"/>
                        </a:spcBef>
                        <a:spcAft>
                          <a:spcPts val="0"/>
                        </a:spcAft>
                        <a:buNone/>
                      </a:pPr>
                      <a:r>
                        <a:rPr lang="ms-MY" sz="1400" u="none" cap="none" strike="noStrike">
                          <a:solidFill>
                            <a:srgbClr val="000000"/>
                          </a:solidFill>
                        </a:rPr>
                        <a:t>2017</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ctr">
                        <a:spcBef>
                          <a:spcPts val="0"/>
                        </a:spcBef>
                        <a:spcAft>
                          <a:spcPts val="0"/>
                        </a:spcAft>
                        <a:buNone/>
                      </a:pPr>
                      <a:r>
                        <a:rPr lang="ms-MY" sz="1400" u="none" cap="none" strike="noStrike">
                          <a:solidFill>
                            <a:srgbClr val="000000"/>
                          </a:solidFill>
                        </a:rPr>
                        <a:t>2018</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ctr">
                        <a:spcBef>
                          <a:spcPts val="0"/>
                        </a:spcBef>
                        <a:spcAft>
                          <a:spcPts val="0"/>
                        </a:spcAft>
                        <a:buNone/>
                      </a:pPr>
                      <a:r>
                        <a:rPr lang="ms-MY" sz="1400" u="none" cap="none" strike="noStrike">
                          <a:solidFill>
                            <a:srgbClr val="000000"/>
                          </a:solidFill>
                        </a:rPr>
                        <a:t>2019</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l">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82"/>
          <p:cNvSpPr/>
          <p:nvPr/>
        </p:nvSpPr>
        <p:spPr>
          <a:xfrm>
            <a:off x="977149" y="978561"/>
            <a:ext cx="10144218" cy="526297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Lato Light"/>
              <a:buNone/>
            </a:pPr>
            <a:r>
              <a:rPr b="0" i="0" lang="ms-MY" sz="1400" u="none" cap="none" strike="noStrike">
                <a:solidFill>
                  <a:srgbClr val="000000"/>
                </a:solidFill>
                <a:latin typeface="Lato Light"/>
                <a:ea typeface="Lato Light"/>
                <a:cs typeface="Lato Light"/>
                <a:sym typeface="Lato Light"/>
              </a:rPr>
              <a:t>The following is an extract of Statement of Financial Position for Al-Meerah Sdn Bhd as at 1</a:t>
            </a:r>
            <a:r>
              <a:rPr b="0" baseline="30000" i="0" lang="ms-MY" sz="1400" u="none" cap="none" strike="noStrike">
                <a:solidFill>
                  <a:srgbClr val="000000"/>
                </a:solidFill>
                <a:latin typeface="Lato Light"/>
                <a:ea typeface="Lato Light"/>
                <a:cs typeface="Lato Light"/>
                <a:sym typeface="Lato Light"/>
              </a:rPr>
              <a:t>st</a:t>
            </a:r>
            <a:r>
              <a:rPr b="0" i="0" lang="ms-MY" sz="1400" u="none" cap="none" strike="noStrike">
                <a:solidFill>
                  <a:srgbClr val="000000"/>
                </a:solidFill>
                <a:latin typeface="Lato Light"/>
                <a:ea typeface="Lato Light"/>
                <a:cs typeface="Lato Light"/>
                <a:sym typeface="Lato Light"/>
              </a:rPr>
              <a:t> January 2019.</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1400"/>
              <a:buFont typeface="Lato Light"/>
              <a:buNone/>
            </a:pPr>
            <a:r>
              <a:rPr b="0" i="0" lang="ms-MY" sz="1400" u="none" cap="none" strike="noStrike">
                <a:solidFill>
                  <a:srgbClr val="000000"/>
                </a:solidFill>
                <a:latin typeface="Lato Light"/>
                <a:ea typeface="Lato Light"/>
                <a:cs typeface="Lato Light"/>
                <a:sym typeface="Lato Light"/>
              </a:rPr>
              <a:t>The following transactions are occurred for the year 2019:</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1400"/>
              <a:buFont typeface="Lato Light"/>
              <a:buNone/>
            </a:pPr>
            <a:r>
              <a:rPr b="0" i="0" lang="ms-MY" sz="1400" u="none" cap="none" strike="noStrike">
                <a:solidFill>
                  <a:srgbClr val="000000"/>
                </a:solidFill>
                <a:latin typeface="Lato Light"/>
                <a:ea typeface="Lato Light"/>
                <a:cs typeface="Lato Light"/>
                <a:sym typeface="Lato Light"/>
              </a:rPr>
              <a:t>It is the business policy by monthly basis. Depreciation for vehicle 10% per year by straight line method and office equipment 5% per year by reducing balance method</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sz="1400">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sz="1400">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sz="1400">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sz="1400">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sz="1400">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b="0" i="0" sz="1400" u="none" cap="none" strike="noStrike">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chemeClr val="dk1"/>
              </a:buClr>
              <a:buSzPts val="1400"/>
              <a:buFont typeface="Lato Light"/>
              <a:buNone/>
            </a:pPr>
            <a:r>
              <a:t/>
            </a:r>
            <a:endParaRPr sz="1400">
              <a:solidFill>
                <a:srgbClr val="000000"/>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1400"/>
              <a:buFont typeface="Lato Light"/>
              <a:buNone/>
            </a:pPr>
            <a:r>
              <a:rPr b="1" i="0" lang="ms-MY" sz="1400" u="none" cap="none" strike="noStrike">
                <a:solidFill>
                  <a:srgbClr val="000000"/>
                </a:solidFill>
                <a:latin typeface="Lato Light"/>
                <a:ea typeface="Lato Light"/>
                <a:cs typeface="Lato Light"/>
                <a:sym typeface="Lato Light"/>
              </a:rPr>
              <a:t>You are required to prepare:</a:t>
            </a:r>
            <a:endParaRPr b="1" i="0" sz="1400" u="none" cap="none" strike="noStrike">
              <a:solidFill>
                <a:srgbClr val="000000"/>
              </a:solidFill>
              <a:latin typeface="Lato Light"/>
              <a:ea typeface="Lato Light"/>
              <a:cs typeface="Lato Light"/>
              <a:sym typeface="Lato Light"/>
            </a:endParaRPr>
          </a:p>
          <a:p>
            <a:pPr indent="-342900" lvl="0" marL="342900" marR="0" rtl="0" algn="l">
              <a:lnSpc>
                <a:spcPct val="100000"/>
              </a:lnSpc>
              <a:spcBef>
                <a:spcPts val="0"/>
              </a:spcBef>
              <a:spcAft>
                <a:spcPts val="0"/>
              </a:spcAft>
              <a:buClr>
                <a:srgbClr val="000000"/>
              </a:buClr>
              <a:buSzPts val="1400"/>
              <a:buFont typeface="Lato Light"/>
              <a:buAutoNum type="alphaLcPeriod"/>
            </a:pPr>
            <a:r>
              <a:rPr b="0" i="0" lang="ms-MY" sz="1400" u="none" cap="none" strike="noStrike">
                <a:solidFill>
                  <a:srgbClr val="000000"/>
                </a:solidFill>
                <a:latin typeface="Lato Light"/>
                <a:ea typeface="Lato Light"/>
                <a:cs typeface="Lato Light"/>
                <a:sym typeface="Lato Light"/>
              </a:rPr>
              <a:t>Calculation of depreciation for assets</a:t>
            </a:r>
            <a:endParaRPr sz="1400">
              <a:solidFill>
                <a:srgbClr val="000000"/>
              </a:solidFill>
              <a:latin typeface="Lato Light"/>
              <a:ea typeface="Lato Light"/>
              <a:cs typeface="Lato Light"/>
              <a:sym typeface="Lato Light"/>
            </a:endParaRPr>
          </a:p>
          <a:p>
            <a:pPr indent="-342900" lvl="0" marL="342900" marR="0" rtl="0" algn="l">
              <a:lnSpc>
                <a:spcPct val="100000"/>
              </a:lnSpc>
              <a:spcBef>
                <a:spcPts val="0"/>
              </a:spcBef>
              <a:spcAft>
                <a:spcPts val="0"/>
              </a:spcAft>
              <a:buClr>
                <a:srgbClr val="000000"/>
              </a:buClr>
              <a:buSzPts val="1400"/>
              <a:buFont typeface="Lato Light"/>
              <a:buAutoNum type="alphaLcPeriod"/>
            </a:pPr>
            <a:r>
              <a:rPr b="0" i="0" lang="ms-MY" sz="1400" u="none" cap="none" strike="noStrike">
                <a:solidFill>
                  <a:srgbClr val="000000"/>
                </a:solidFill>
                <a:latin typeface="Lato Light"/>
                <a:ea typeface="Lato Light"/>
                <a:cs typeface="Lato Light"/>
                <a:sym typeface="Lato Light"/>
              </a:rPr>
              <a:t>Assets Account </a:t>
            </a:r>
            <a:endParaRPr sz="1400">
              <a:solidFill>
                <a:srgbClr val="000000"/>
              </a:solidFill>
              <a:latin typeface="Lato Light"/>
              <a:ea typeface="Lato Light"/>
              <a:cs typeface="Lato Light"/>
              <a:sym typeface="Lato Light"/>
            </a:endParaRPr>
          </a:p>
          <a:p>
            <a:pPr indent="-342900" lvl="0" marL="342900" marR="0" rtl="0" algn="l">
              <a:lnSpc>
                <a:spcPct val="100000"/>
              </a:lnSpc>
              <a:spcBef>
                <a:spcPts val="0"/>
              </a:spcBef>
              <a:spcAft>
                <a:spcPts val="0"/>
              </a:spcAft>
              <a:buClr>
                <a:srgbClr val="000000"/>
              </a:buClr>
              <a:buSzPts val="1400"/>
              <a:buFont typeface="Lato Light"/>
              <a:buAutoNum type="alphaLcPeriod"/>
            </a:pPr>
            <a:r>
              <a:rPr b="0" i="0" lang="ms-MY" sz="1400" u="none" cap="none" strike="noStrike">
                <a:solidFill>
                  <a:srgbClr val="000000"/>
                </a:solidFill>
                <a:latin typeface="Lato Light"/>
                <a:ea typeface="Lato Light"/>
                <a:cs typeface="Lato Light"/>
                <a:sym typeface="Lato Light"/>
              </a:rPr>
              <a:t>Accumulated Depreciation Accounts</a:t>
            </a:r>
            <a:endParaRPr sz="1400">
              <a:solidFill>
                <a:srgbClr val="000000"/>
              </a:solidFill>
              <a:latin typeface="Lato Light"/>
              <a:ea typeface="Lato Light"/>
              <a:cs typeface="Lato Light"/>
              <a:sym typeface="Lato Light"/>
            </a:endParaRPr>
          </a:p>
          <a:p>
            <a:pPr indent="-342900" lvl="0" marL="342900" marR="0" rtl="0" algn="l">
              <a:lnSpc>
                <a:spcPct val="100000"/>
              </a:lnSpc>
              <a:spcBef>
                <a:spcPts val="0"/>
              </a:spcBef>
              <a:spcAft>
                <a:spcPts val="0"/>
              </a:spcAft>
              <a:buClr>
                <a:srgbClr val="000000"/>
              </a:buClr>
              <a:buSzPts val="1400"/>
              <a:buFont typeface="Lato Light"/>
              <a:buAutoNum type="alphaLcPeriod"/>
            </a:pPr>
            <a:r>
              <a:rPr b="0" i="0" lang="ms-MY" sz="1400" u="none" cap="none" strike="noStrike">
                <a:solidFill>
                  <a:srgbClr val="000000"/>
                </a:solidFill>
                <a:latin typeface="Lato Light"/>
                <a:ea typeface="Lato Light"/>
                <a:cs typeface="Lato Light"/>
                <a:sym typeface="Lato Light"/>
              </a:rPr>
              <a:t>Disposal of Assets Account	 </a:t>
            </a:r>
            <a:endParaRPr/>
          </a:p>
        </p:txBody>
      </p:sp>
      <p:graphicFrame>
        <p:nvGraphicFramePr>
          <p:cNvPr id="364" name="Google Shape;364;p82"/>
          <p:cNvGraphicFramePr/>
          <p:nvPr/>
        </p:nvGraphicFramePr>
        <p:xfrm>
          <a:off x="1052506" y="3538330"/>
          <a:ext cx="3000000" cy="3000000"/>
        </p:xfrm>
        <a:graphic>
          <a:graphicData uri="http://schemas.openxmlformats.org/drawingml/2006/table">
            <a:tbl>
              <a:tblPr bandRow="1" firstCol="1" firstRow="1">
                <a:noFill/>
                <a:tableStyleId>{D8101AC4-020E-4BD2-AE09-DF560EB39F75}</a:tableStyleId>
              </a:tblPr>
              <a:tblGrid>
                <a:gridCol w="1566175"/>
                <a:gridCol w="7278350"/>
              </a:tblGrid>
              <a:tr h="378000">
                <a:tc>
                  <a:txBody>
                    <a:bodyPr/>
                    <a:lstStyle/>
                    <a:p>
                      <a:pPr indent="0" lvl="0" marL="0" marR="0" rtl="0" algn="l">
                        <a:spcBef>
                          <a:spcPts val="0"/>
                        </a:spcBef>
                        <a:spcAft>
                          <a:spcPts val="0"/>
                        </a:spcAft>
                        <a:buNone/>
                      </a:pPr>
                      <a:r>
                        <a:rPr lang="ms-MY" sz="1400" u="none" cap="none" strike="noStrike">
                          <a:solidFill>
                            <a:srgbClr val="000000"/>
                          </a:solidFill>
                        </a:rPr>
                        <a:t>1 January</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l">
                        <a:spcBef>
                          <a:spcPts val="0"/>
                        </a:spcBef>
                        <a:spcAft>
                          <a:spcPts val="0"/>
                        </a:spcAft>
                        <a:buNone/>
                      </a:pPr>
                      <a:r>
                        <a:rPr lang="ms-MY" sz="1400" u="none" cap="none" strike="noStrike">
                          <a:solidFill>
                            <a:srgbClr val="000000"/>
                          </a:solidFill>
                        </a:rPr>
                        <a:t>Purchase a new office equipment by cash RM5,600</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378000">
                <a:tc>
                  <a:txBody>
                    <a:bodyPr/>
                    <a:lstStyle/>
                    <a:p>
                      <a:pPr indent="0" lvl="0" marL="0" marR="0" rtl="0" algn="l">
                        <a:spcBef>
                          <a:spcPts val="0"/>
                        </a:spcBef>
                        <a:spcAft>
                          <a:spcPts val="0"/>
                        </a:spcAft>
                        <a:buNone/>
                      </a:pPr>
                      <a:r>
                        <a:rPr lang="ms-MY" sz="1400" u="none" cap="none" strike="noStrike">
                          <a:solidFill>
                            <a:srgbClr val="000000"/>
                          </a:solidFill>
                        </a:rPr>
                        <a:t>30 April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l">
                        <a:spcBef>
                          <a:spcPts val="0"/>
                        </a:spcBef>
                        <a:spcAft>
                          <a:spcPts val="0"/>
                        </a:spcAft>
                        <a:buNone/>
                      </a:pPr>
                      <a:r>
                        <a:rPr lang="ms-MY" sz="1400" u="none" cap="none" strike="noStrike">
                          <a:solidFill>
                            <a:srgbClr val="000000"/>
                          </a:solidFill>
                        </a:rPr>
                        <a:t>Sold a vehicle A purchased on 1</a:t>
                      </a:r>
                      <a:r>
                        <a:rPr baseline="30000" lang="ms-MY" sz="1400" u="none" cap="none" strike="noStrike">
                          <a:solidFill>
                            <a:srgbClr val="000000"/>
                          </a:solidFill>
                        </a:rPr>
                        <a:t>st</a:t>
                      </a:r>
                      <a:r>
                        <a:rPr lang="ms-MY" sz="1400" u="none" cap="none" strike="noStrike">
                          <a:solidFill>
                            <a:srgbClr val="000000"/>
                          </a:solidFill>
                        </a:rPr>
                        <a:t> January 2015 at cost RM28,000 and fair value RM16,000.</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378000">
                <a:tc>
                  <a:txBody>
                    <a:bodyPr/>
                    <a:lstStyle/>
                    <a:p>
                      <a:pPr indent="0" lvl="0" marL="0" marR="0" rtl="0" algn="l">
                        <a:spcBef>
                          <a:spcPts val="0"/>
                        </a:spcBef>
                        <a:spcAft>
                          <a:spcPts val="0"/>
                        </a:spcAft>
                        <a:buNone/>
                      </a:pPr>
                      <a:r>
                        <a:rPr lang="ms-MY" sz="1400" u="none" cap="none" strike="noStrike">
                          <a:solidFill>
                            <a:srgbClr val="000000"/>
                          </a:solidFill>
                        </a:rPr>
                        <a:t>30 June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l">
                        <a:spcBef>
                          <a:spcPts val="0"/>
                        </a:spcBef>
                        <a:spcAft>
                          <a:spcPts val="0"/>
                        </a:spcAft>
                        <a:buNone/>
                      </a:pPr>
                      <a:r>
                        <a:rPr lang="ms-MY" sz="1400" u="none" cap="none" strike="noStrike">
                          <a:solidFill>
                            <a:srgbClr val="000000"/>
                          </a:solidFill>
                        </a:rPr>
                        <a:t>Sold office equipment for RM11,000 which is bought on 1 July 2016 at cost RM19,000.</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r>
            </a:tbl>
          </a:graphicData>
        </a:graphic>
      </p:graphicFrame>
      <p:sp>
        <p:nvSpPr>
          <p:cNvPr id="365" name="Google Shape;365;p82"/>
          <p:cNvSpPr/>
          <p:nvPr/>
        </p:nvSpPr>
        <p:spPr>
          <a:xfrm>
            <a:off x="1075764" y="474145"/>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8:</a:t>
            </a:r>
            <a:endParaRPr/>
          </a:p>
        </p:txBody>
      </p:sp>
      <p:graphicFrame>
        <p:nvGraphicFramePr>
          <p:cNvPr id="366" name="Google Shape;366;p82"/>
          <p:cNvGraphicFramePr/>
          <p:nvPr/>
        </p:nvGraphicFramePr>
        <p:xfrm>
          <a:off x="2544291" y="2205170"/>
          <a:ext cx="3000000" cy="3000000"/>
        </p:xfrm>
        <a:graphic>
          <a:graphicData uri="http://schemas.openxmlformats.org/drawingml/2006/table">
            <a:tbl>
              <a:tblPr bandRow="1" firstRow="1">
                <a:noFill/>
                <a:tableStyleId>{D8101AC4-020E-4BD2-AE09-DF560EB39F75}</a:tableStyleId>
              </a:tblPr>
              <a:tblGrid>
                <a:gridCol w="1784550"/>
                <a:gridCol w="1784550"/>
                <a:gridCol w="1784550"/>
              </a:tblGrid>
              <a:tr h="353250">
                <a:tc>
                  <a:txBody>
                    <a:bodyPr/>
                    <a:lstStyle/>
                    <a:p>
                      <a:pPr indent="0" lvl="0" marL="0" marR="0" rtl="0" algn="l">
                        <a:spcBef>
                          <a:spcPts val="0"/>
                        </a:spcBef>
                        <a:spcAft>
                          <a:spcPts val="0"/>
                        </a:spcAft>
                        <a:buNone/>
                      </a:pPr>
                      <a:r>
                        <a:rPr lang="ms-MY" sz="1400" u="none" cap="none" strike="noStrike">
                          <a:solidFill>
                            <a:srgbClr val="000000"/>
                          </a:solidFill>
                        </a:rPr>
                        <a:t> Assets</a:t>
                      </a:r>
                      <a:endParaRPr sz="1400" u="none" cap="none" strike="noStrike">
                        <a:solidFill>
                          <a:srgbClr val="000000"/>
                        </a:solidFill>
                        <a:latin typeface="Calibri"/>
                        <a:ea typeface="Calibri"/>
                        <a:cs typeface="Calibri"/>
                        <a:sym typeface="Calibri"/>
                      </a:endParaRPr>
                    </a:p>
                  </a:txBody>
                  <a:tcPr marT="0" marB="0" marR="68575" marL="68575" anchor="ctr">
                    <a:solidFill>
                      <a:schemeClr val="lt1"/>
                    </a:solidFill>
                  </a:tcPr>
                </a:tc>
                <a:tc>
                  <a:txBody>
                    <a:bodyPr/>
                    <a:lstStyle/>
                    <a:p>
                      <a:pPr indent="0" lvl="0" marL="0" marR="0" rtl="0" algn="ctr">
                        <a:spcBef>
                          <a:spcPts val="0"/>
                        </a:spcBef>
                        <a:spcAft>
                          <a:spcPts val="0"/>
                        </a:spcAft>
                        <a:buNone/>
                      </a:pPr>
                      <a:r>
                        <a:rPr lang="ms-MY" sz="1400" u="none" cap="none" strike="noStrike">
                          <a:solidFill>
                            <a:srgbClr val="000000"/>
                          </a:solidFill>
                        </a:rPr>
                        <a:t>Cost</a:t>
                      </a:r>
                      <a:endParaRPr sz="1400" u="none" cap="none" strike="noStrike">
                        <a:solidFill>
                          <a:srgbClr val="000000"/>
                        </a:solidFill>
                        <a:latin typeface="Calibri"/>
                        <a:ea typeface="Calibri"/>
                        <a:cs typeface="Calibri"/>
                        <a:sym typeface="Calibri"/>
                      </a:endParaRPr>
                    </a:p>
                  </a:txBody>
                  <a:tcPr marT="0" marB="0" marR="68575" marL="68575" anchor="ctr">
                    <a:solidFill>
                      <a:schemeClr val="lt1"/>
                    </a:solidFill>
                  </a:tcPr>
                </a:tc>
                <a:tc>
                  <a:txBody>
                    <a:bodyPr/>
                    <a:lstStyle/>
                    <a:p>
                      <a:pPr indent="0" lvl="0" marL="0" marR="0" rtl="0" algn="ctr">
                        <a:spcBef>
                          <a:spcPts val="0"/>
                        </a:spcBef>
                        <a:spcAft>
                          <a:spcPts val="0"/>
                        </a:spcAft>
                        <a:buNone/>
                      </a:pPr>
                      <a:r>
                        <a:rPr lang="ms-MY" sz="1400" u="none" cap="none" strike="noStrike">
                          <a:solidFill>
                            <a:srgbClr val="000000"/>
                          </a:solidFill>
                        </a:rPr>
                        <a:t>Accumulated Depreciation</a:t>
                      </a:r>
                      <a:endParaRPr sz="1400" u="none" cap="none" strike="noStrike">
                        <a:solidFill>
                          <a:srgbClr val="000000"/>
                        </a:solidFill>
                        <a:latin typeface="Calibri"/>
                        <a:ea typeface="Calibri"/>
                        <a:cs typeface="Calibri"/>
                        <a:sym typeface="Calibri"/>
                      </a:endParaRPr>
                    </a:p>
                  </a:txBody>
                  <a:tcPr marT="0" marB="0" marR="68575" marL="68575" anchor="ctr">
                    <a:solidFill>
                      <a:schemeClr val="lt1"/>
                    </a:solidFill>
                  </a:tcPr>
                </a:tc>
              </a:tr>
              <a:tr h="176625">
                <a:tc>
                  <a:txBody>
                    <a:bodyPr/>
                    <a:lstStyle/>
                    <a:p>
                      <a:pPr indent="0" lvl="0" marL="0" marR="0" rtl="0" algn="l">
                        <a:spcBef>
                          <a:spcPts val="0"/>
                        </a:spcBef>
                        <a:spcAft>
                          <a:spcPts val="0"/>
                        </a:spcAft>
                        <a:buNone/>
                      </a:pPr>
                      <a:r>
                        <a:rPr lang="ms-MY" sz="1400" u="none" cap="none" strike="noStrike">
                          <a:solidFill>
                            <a:srgbClr val="000000"/>
                          </a:solidFill>
                        </a:rPr>
                        <a:t>Vehicle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ctr">
                        <a:spcBef>
                          <a:spcPts val="0"/>
                        </a:spcBef>
                        <a:spcAft>
                          <a:spcPts val="0"/>
                        </a:spcAft>
                        <a:buNone/>
                      </a:pPr>
                      <a:r>
                        <a:rPr lang="ms-MY" sz="1400" u="none" cap="none" strike="noStrike">
                          <a:solidFill>
                            <a:srgbClr val="000000"/>
                          </a:solidFill>
                        </a:rPr>
                        <a:t>RM76,000</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ctr">
                        <a:spcBef>
                          <a:spcPts val="0"/>
                        </a:spcBef>
                        <a:spcAft>
                          <a:spcPts val="0"/>
                        </a:spcAft>
                        <a:buNone/>
                      </a:pPr>
                      <a:r>
                        <a:rPr lang="ms-MY" sz="1400" u="none" cap="none" strike="noStrike">
                          <a:solidFill>
                            <a:srgbClr val="000000"/>
                          </a:solidFill>
                        </a:rPr>
                        <a:t>RM30,400</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262525">
                <a:tc>
                  <a:txBody>
                    <a:bodyPr/>
                    <a:lstStyle/>
                    <a:p>
                      <a:pPr indent="0" lvl="0" marL="0" marR="0" rtl="0" algn="l">
                        <a:spcBef>
                          <a:spcPts val="0"/>
                        </a:spcBef>
                        <a:spcAft>
                          <a:spcPts val="0"/>
                        </a:spcAft>
                        <a:buNone/>
                      </a:pPr>
                      <a:r>
                        <a:rPr lang="ms-MY" sz="1400" u="none" cap="none" strike="noStrike">
                          <a:solidFill>
                            <a:srgbClr val="000000"/>
                          </a:solidFill>
                        </a:rPr>
                        <a:t>Office Equipment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ctr">
                        <a:spcBef>
                          <a:spcPts val="0"/>
                        </a:spcBef>
                        <a:spcAft>
                          <a:spcPts val="0"/>
                        </a:spcAft>
                        <a:buNone/>
                      </a:pPr>
                      <a:r>
                        <a:rPr lang="ms-MY" sz="1400" u="none" cap="none" strike="noStrike">
                          <a:solidFill>
                            <a:srgbClr val="000000"/>
                          </a:solidFill>
                        </a:rPr>
                        <a:t>RM25,400</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ctr">
                        <a:spcBef>
                          <a:spcPts val="0"/>
                        </a:spcBef>
                        <a:spcAft>
                          <a:spcPts val="0"/>
                        </a:spcAft>
                        <a:buNone/>
                      </a:pPr>
                      <a:r>
                        <a:rPr lang="ms-MY" sz="1400" u="none" cap="none" strike="noStrike">
                          <a:solidFill>
                            <a:srgbClr val="000000"/>
                          </a:solidFill>
                        </a:rPr>
                        <a:t>RM4,800</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aphicFrame>
        <p:nvGraphicFramePr>
          <p:cNvPr id="371" name="Google Shape;371;p83"/>
          <p:cNvGraphicFramePr/>
          <p:nvPr/>
        </p:nvGraphicFramePr>
        <p:xfrm>
          <a:off x="833718" y="705126"/>
          <a:ext cx="3000000" cy="3000000"/>
        </p:xfrm>
        <a:graphic>
          <a:graphicData uri="http://schemas.openxmlformats.org/drawingml/2006/table">
            <a:tbl>
              <a:tblPr bandRow="1" firstCol="1" firstRow="1">
                <a:noFill/>
                <a:tableStyleId>{26AFB1A3-7E76-4F15-B907-31FF231C64D8}</a:tableStyleId>
              </a:tblPr>
              <a:tblGrid>
                <a:gridCol w="905425"/>
                <a:gridCol w="4033050"/>
                <a:gridCol w="1910075"/>
                <a:gridCol w="1336200"/>
              </a:tblGrid>
              <a:tr h="413900">
                <a:tc>
                  <a:txBody>
                    <a:bodyPr/>
                    <a:lstStyle/>
                    <a:p>
                      <a:pPr indent="90170" lvl="0" marL="0" marR="0" rtl="0" algn="ctr">
                        <a:spcBef>
                          <a:spcPts val="0"/>
                        </a:spcBef>
                        <a:spcAft>
                          <a:spcPts val="0"/>
                        </a:spcAft>
                        <a:buNone/>
                      </a:pPr>
                      <a:r>
                        <a:rPr lang="ms-MY" sz="1400" u="none" cap="none" strike="noStrike">
                          <a:solidFill>
                            <a:srgbClr val="000000"/>
                          </a:solidFill>
                        </a:rPr>
                        <a:t>Year</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Vehicle A</a:t>
                      </a:r>
                      <a:endParaRPr sz="1400" u="none" cap="none" strike="noStrike">
                        <a:solidFill>
                          <a:srgbClr val="000000"/>
                        </a:solidFill>
                      </a:endParaRPr>
                    </a:p>
                    <a:p>
                      <a:pPr indent="0" lvl="0" marL="0" marR="0" rtl="0" algn="ctr">
                        <a:spcBef>
                          <a:spcPts val="0"/>
                        </a:spcBef>
                        <a:spcAft>
                          <a:spcPts val="0"/>
                        </a:spcAft>
                        <a:buNone/>
                      </a:pPr>
                      <a:r>
                        <a:rPr lang="ms-MY" sz="1400" u="none" cap="none" strike="noStrike">
                          <a:solidFill>
                            <a:srgbClr val="000000"/>
                          </a:solidFill>
                        </a:rPr>
                        <a:t>RM28,000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Balance</a:t>
                      </a:r>
                      <a:endParaRPr sz="1400" u="none" cap="none" strike="noStrike">
                        <a:solidFill>
                          <a:srgbClr val="000000"/>
                        </a:solidFill>
                      </a:endParaRPr>
                    </a:p>
                    <a:p>
                      <a:pPr indent="0" lvl="0" marL="0" marR="0" rtl="0" algn="ctr">
                        <a:spcBef>
                          <a:spcPts val="0"/>
                        </a:spcBef>
                        <a:spcAft>
                          <a:spcPts val="0"/>
                        </a:spcAft>
                        <a:buNone/>
                      </a:pPr>
                      <a:r>
                        <a:rPr lang="ms-MY" sz="1400" u="none" cap="none" strike="noStrike">
                          <a:solidFill>
                            <a:srgbClr val="000000"/>
                          </a:solidFill>
                        </a:rPr>
                        <a:t>RM48,000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SOCI</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ctr">
                        <a:spcBef>
                          <a:spcPts val="0"/>
                        </a:spcBef>
                        <a:spcAft>
                          <a:spcPts val="0"/>
                        </a:spcAft>
                        <a:buNone/>
                      </a:pPr>
                      <a:r>
                        <a:rPr lang="ms-MY" sz="1400" u="none" cap="none" strike="noStrike">
                          <a:solidFill>
                            <a:srgbClr val="000000"/>
                          </a:solidFill>
                        </a:rPr>
                        <a:t>2015</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2,800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2,800</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ctr">
                        <a:spcBef>
                          <a:spcPts val="0"/>
                        </a:spcBef>
                        <a:spcAft>
                          <a:spcPts val="0"/>
                        </a:spcAft>
                        <a:buNone/>
                      </a:pPr>
                      <a:r>
                        <a:rPr lang="ms-MY" sz="1400" u="none" cap="none" strike="noStrike">
                          <a:solidFill>
                            <a:srgbClr val="000000"/>
                          </a:solidFill>
                        </a:rPr>
                        <a:t>2016</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2,800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2,800</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ctr">
                        <a:spcBef>
                          <a:spcPts val="0"/>
                        </a:spcBef>
                        <a:spcAft>
                          <a:spcPts val="0"/>
                        </a:spcAft>
                        <a:buNone/>
                      </a:pPr>
                      <a:r>
                        <a:rPr lang="ms-MY" sz="1400" u="none" cap="none" strike="noStrike">
                          <a:solidFill>
                            <a:srgbClr val="000000"/>
                          </a:solidFill>
                        </a:rPr>
                        <a:t>2017</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2,800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2,800</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ctr">
                        <a:spcBef>
                          <a:spcPts val="0"/>
                        </a:spcBef>
                        <a:spcAft>
                          <a:spcPts val="0"/>
                        </a:spcAft>
                        <a:buNone/>
                      </a:pPr>
                      <a:r>
                        <a:rPr lang="ms-MY" sz="1400" u="none" cap="none" strike="noStrike">
                          <a:solidFill>
                            <a:srgbClr val="000000"/>
                          </a:solidFill>
                        </a:rPr>
                        <a:t>2018</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2,800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2,800</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ctr">
                        <a:spcBef>
                          <a:spcPts val="0"/>
                        </a:spcBef>
                        <a:spcAft>
                          <a:spcPts val="0"/>
                        </a:spcAft>
                        <a:buNone/>
                      </a:pPr>
                      <a:r>
                        <a:rPr lang="ms-MY" sz="1400" u="none" cap="none" strike="noStrike">
                          <a:solidFill>
                            <a:srgbClr val="000000"/>
                          </a:solidFill>
                        </a:rPr>
                        <a:t>2019</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2,800 x 4/12 = 933</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4,800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5,733</a:t>
                      </a:r>
                      <a:endParaRPr sz="1400" u="none" cap="none" strike="noStrike">
                        <a:solidFill>
                          <a:srgbClr val="000000"/>
                        </a:solidFill>
                        <a:latin typeface="Calibri"/>
                        <a:ea typeface="Calibri"/>
                        <a:cs typeface="Calibri"/>
                        <a:sym typeface="Calibri"/>
                      </a:endParaRPr>
                    </a:p>
                  </a:txBody>
                  <a:tcPr marT="0" marB="0" marR="68575" marL="68575" anchor="ctr"/>
                </a:tc>
              </a:tr>
              <a:tr h="345100">
                <a:tc>
                  <a:txBody>
                    <a:bodyPr/>
                    <a:lstStyle/>
                    <a:p>
                      <a:pPr indent="0" lvl="0" marL="0" marR="0" rtl="0" algn="l">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12,133 (dispose)</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r>
            </a:tbl>
          </a:graphicData>
        </a:graphic>
      </p:graphicFrame>
      <p:graphicFrame>
        <p:nvGraphicFramePr>
          <p:cNvPr id="372" name="Google Shape;372;p83"/>
          <p:cNvGraphicFramePr/>
          <p:nvPr/>
        </p:nvGraphicFramePr>
        <p:xfrm>
          <a:off x="778789" y="3813860"/>
          <a:ext cx="3000000" cy="3000000"/>
        </p:xfrm>
        <a:graphic>
          <a:graphicData uri="http://schemas.openxmlformats.org/drawingml/2006/table">
            <a:tbl>
              <a:tblPr bandRow="1" firstCol="1" firstRow="1">
                <a:noFill/>
                <a:tableStyleId>{26AFB1A3-7E76-4F15-B907-31FF231C64D8}</a:tableStyleId>
              </a:tblPr>
              <a:tblGrid>
                <a:gridCol w="949925"/>
                <a:gridCol w="2558025"/>
                <a:gridCol w="2010525"/>
                <a:gridCol w="1963775"/>
                <a:gridCol w="757450"/>
              </a:tblGrid>
              <a:tr h="542975">
                <a:tc>
                  <a:txBody>
                    <a:bodyPr/>
                    <a:lstStyle/>
                    <a:p>
                      <a:pPr indent="90170" lvl="0" marL="0" marR="0" rtl="0" algn="ctr">
                        <a:spcBef>
                          <a:spcPts val="0"/>
                        </a:spcBef>
                        <a:spcAft>
                          <a:spcPts val="0"/>
                        </a:spcAft>
                        <a:buNone/>
                      </a:pPr>
                      <a:r>
                        <a:rPr lang="ms-MY" sz="1400" u="none" cap="none" strike="noStrike">
                          <a:solidFill>
                            <a:srgbClr val="000000"/>
                          </a:solidFill>
                        </a:rPr>
                        <a:t>Year</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Old O/Equipment</a:t>
                      </a:r>
                      <a:endParaRPr sz="1400" u="none" cap="none" strike="noStrike">
                        <a:solidFill>
                          <a:srgbClr val="000000"/>
                        </a:solidFill>
                      </a:endParaRPr>
                    </a:p>
                    <a:p>
                      <a:pPr indent="0" lvl="0" marL="0" marR="0" rtl="0" algn="ctr">
                        <a:spcBef>
                          <a:spcPts val="0"/>
                        </a:spcBef>
                        <a:spcAft>
                          <a:spcPts val="0"/>
                        </a:spcAft>
                        <a:buNone/>
                      </a:pPr>
                      <a:r>
                        <a:rPr lang="ms-MY" sz="1400" u="none" cap="none" strike="noStrike">
                          <a:solidFill>
                            <a:srgbClr val="000000"/>
                          </a:solidFill>
                        </a:rPr>
                        <a:t>RM19,000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New O/Equipment</a:t>
                      </a:r>
                      <a:endParaRPr sz="1400" u="none" cap="none" strike="noStrike">
                        <a:solidFill>
                          <a:srgbClr val="000000"/>
                        </a:solidFill>
                      </a:endParaRPr>
                    </a:p>
                    <a:p>
                      <a:pPr indent="0" lvl="0" marL="0" marR="0" rtl="0" algn="ctr">
                        <a:spcBef>
                          <a:spcPts val="0"/>
                        </a:spcBef>
                        <a:spcAft>
                          <a:spcPts val="0"/>
                        </a:spcAft>
                        <a:buNone/>
                      </a:pPr>
                      <a:r>
                        <a:rPr lang="ms-MY" sz="1400" u="none" cap="none" strike="noStrike">
                          <a:solidFill>
                            <a:srgbClr val="000000"/>
                          </a:solidFill>
                        </a:rPr>
                        <a:t>RM5,600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Balance</a:t>
                      </a:r>
                      <a:endParaRPr sz="1400" u="none" cap="none" strike="noStrike">
                        <a:solidFill>
                          <a:srgbClr val="000000"/>
                        </a:solidFill>
                      </a:endParaRPr>
                    </a:p>
                    <a:p>
                      <a:pPr indent="0" lvl="0" marL="0" marR="0" rtl="0" algn="ctr">
                        <a:spcBef>
                          <a:spcPts val="0"/>
                        </a:spcBef>
                        <a:spcAft>
                          <a:spcPts val="0"/>
                        </a:spcAft>
                        <a:buNone/>
                      </a:pPr>
                      <a:r>
                        <a:rPr lang="ms-MY" sz="1400" u="none" cap="none" strike="noStrike">
                          <a:solidFill>
                            <a:srgbClr val="000000"/>
                          </a:solidFill>
                        </a:rPr>
                        <a:t>RM6,400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SOCI</a:t>
                      </a:r>
                      <a:endParaRPr sz="1400" u="none" cap="none" strike="noStrike">
                        <a:solidFill>
                          <a:srgbClr val="000000"/>
                        </a:solidFill>
                        <a:latin typeface="Calibri"/>
                        <a:ea typeface="Calibri"/>
                        <a:cs typeface="Calibri"/>
                        <a:sym typeface="Calibri"/>
                      </a:endParaRPr>
                    </a:p>
                  </a:txBody>
                  <a:tcPr marT="0" marB="0" marR="68575" marL="68575" anchor="ctr"/>
                </a:tc>
              </a:tr>
              <a:tr h="273600">
                <a:tc>
                  <a:txBody>
                    <a:bodyPr/>
                    <a:lstStyle/>
                    <a:p>
                      <a:pPr indent="0" lvl="0" marL="0" marR="0" rtl="0" algn="ctr">
                        <a:spcBef>
                          <a:spcPts val="0"/>
                        </a:spcBef>
                        <a:spcAft>
                          <a:spcPts val="0"/>
                        </a:spcAft>
                        <a:buNone/>
                      </a:pPr>
                      <a:r>
                        <a:rPr lang="ms-MY" sz="1400" u="none" cap="none" strike="noStrike">
                          <a:solidFill>
                            <a:srgbClr val="000000"/>
                          </a:solidFill>
                        </a:rPr>
                        <a:t>2016</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950 x 6/12 = 475</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rowSpan="4">
                  <a:txBody>
                    <a:bodyPr/>
                    <a:lstStyle/>
                    <a:p>
                      <a:pPr indent="0" lvl="0" marL="0" marR="0" rtl="0" algn="l">
                        <a:spcBef>
                          <a:spcPts val="0"/>
                        </a:spcBef>
                        <a:spcAft>
                          <a:spcPts val="0"/>
                        </a:spcAft>
                        <a:buNone/>
                      </a:pPr>
                      <a:r>
                        <a:rPr lang="ms-MY" sz="1400" u="none" cap="none" strike="noStrike">
                          <a:solidFill>
                            <a:srgbClr val="000000"/>
                          </a:solidFill>
                        </a:rPr>
                        <a:t> Acc. Depreciation </a:t>
                      </a:r>
                      <a:endParaRPr sz="1400" u="none" cap="none" strike="noStrike">
                        <a:solidFill>
                          <a:srgbClr val="000000"/>
                        </a:solidFill>
                      </a:endParaRPr>
                    </a:p>
                    <a:p>
                      <a:pPr indent="0" lvl="0" marL="0" marR="0" rtl="0" algn="l">
                        <a:spcBef>
                          <a:spcPts val="0"/>
                        </a:spcBef>
                        <a:spcAft>
                          <a:spcPts val="0"/>
                        </a:spcAft>
                        <a:buNone/>
                      </a:pPr>
                      <a:r>
                        <a:rPr lang="ms-MY" sz="1400" u="none" cap="none" strike="noStrike">
                          <a:solidFill>
                            <a:srgbClr val="000000"/>
                          </a:solidFill>
                        </a:rPr>
                        <a:t>= 4,800 – 2,275</a:t>
                      </a:r>
                      <a:endParaRPr sz="1400" u="none" cap="none" strike="noStrike">
                        <a:solidFill>
                          <a:srgbClr val="000000"/>
                        </a:solidFill>
                      </a:endParaRPr>
                    </a:p>
                    <a:p>
                      <a:pPr indent="0" lvl="0" marL="0" marR="0" rtl="0" algn="l">
                        <a:spcBef>
                          <a:spcPts val="0"/>
                        </a:spcBef>
                        <a:spcAft>
                          <a:spcPts val="0"/>
                        </a:spcAft>
                        <a:buNone/>
                      </a:pPr>
                      <a:r>
                        <a:rPr lang="ms-MY" sz="1400" u="none" cap="none" strike="noStrike">
                          <a:solidFill>
                            <a:srgbClr val="000000"/>
                          </a:solidFill>
                        </a:rPr>
                        <a:t>= 2,525</a:t>
                      </a:r>
                      <a:endParaRPr sz="1400" u="none" cap="none" strike="noStrike">
                        <a:solidFill>
                          <a:srgbClr val="000000"/>
                        </a:solidFill>
                      </a:endParaRPr>
                    </a:p>
                    <a:p>
                      <a:pPr indent="0" lvl="0" marL="0" marR="0" rtl="0" algn="l">
                        <a:spcBef>
                          <a:spcPts val="0"/>
                        </a:spcBef>
                        <a:spcAft>
                          <a:spcPts val="0"/>
                        </a:spcAft>
                        <a:buNone/>
                      </a:pPr>
                      <a:r>
                        <a:rPr lang="ms-MY" sz="1400" u="none" cap="none" strike="noStrike">
                          <a:solidFill>
                            <a:srgbClr val="000000"/>
                          </a:solidFill>
                        </a:rPr>
                        <a:t> </a:t>
                      </a:r>
                      <a:endParaRPr sz="1400" u="none" cap="none" strike="noStrike">
                        <a:solidFill>
                          <a:srgbClr val="000000"/>
                        </a:solidFill>
                      </a:endParaRPr>
                    </a:p>
                    <a:p>
                      <a:pPr indent="0" lvl="0" marL="0" marR="0" rtl="0" algn="l">
                        <a:spcBef>
                          <a:spcPts val="0"/>
                        </a:spcBef>
                        <a:spcAft>
                          <a:spcPts val="0"/>
                        </a:spcAft>
                        <a:buNone/>
                      </a:pPr>
                      <a:r>
                        <a:rPr lang="ms-MY" sz="1400" u="none" cap="none" strike="noStrike">
                          <a:solidFill>
                            <a:srgbClr val="000000"/>
                          </a:solidFill>
                        </a:rPr>
                        <a:t>Depreciation </a:t>
                      </a:r>
                      <a:endParaRPr sz="1400" u="none" cap="none" strike="noStrike">
                        <a:solidFill>
                          <a:srgbClr val="000000"/>
                        </a:solidFill>
                      </a:endParaRPr>
                    </a:p>
                    <a:p>
                      <a:pPr indent="0" lvl="0" marL="0" marR="0" rtl="0" algn="l">
                        <a:spcBef>
                          <a:spcPts val="0"/>
                        </a:spcBef>
                        <a:spcAft>
                          <a:spcPts val="0"/>
                        </a:spcAft>
                        <a:buNone/>
                      </a:pPr>
                      <a:r>
                        <a:rPr lang="ms-MY" sz="1400" u="none" cap="none" strike="noStrike">
                          <a:solidFill>
                            <a:srgbClr val="000000"/>
                          </a:solidFill>
                        </a:rPr>
                        <a:t>= (6,400-2,525) 5%</a:t>
                      </a:r>
                      <a:endParaRPr sz="1400" u="none" cap="none" strike="noStrike">
                        <a:solidFill>
                          <a:srgbClr val="000000"/>
                        </a:solidFill>
                      </a:endParaRPr>
                    </a:p>
                    <a:p>
                      <a:pPr indent="0" lvl="0" marL="0" marR="0" rtl="0" algn="l">
                        <a:spcBef>
                          <a:spcPts val="0"/>
                        </a:spcBef>
                        <a:spcAft>
                          <a:spcPts val="0"/>
                        </a:spcAft>
                        <a:buNone/>
                      </a:pPr>
                      <a:r>
                        <a:rPr lang="ms-MY" sz="1400" u="none" cap="none" strike="noStrike">
                          <a:solidFill>
                            <a:srgbClr val="000000"/>
                          </a:solidFill>
                        </a:rPr>
                        <a:t>= 194</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solidFill>
                            <a:srgbClr val="000000"/>
                          </a:solidFill>
                        </a:rPr>
                        <a:t> 475</a:t>
                      </a:r>
                      <a:endParaRPr sz="1400" u="none" cap="none" strike="noStrike">
                        <a:solidFill>
                          <a:srgbClr val="000000"/>
                        </a:solidFill>
                        <a:latin typeface="Calibri"/>
                        <a:ea typeface="Calibri"/>
                        <a:cs typeface="Calibri"/>
                        <a:sym typeface="Calibri"/>
                      </a:endParaRPr>
                    </a:p>
                  </a:txBody>
                  <a:tcPr marT="0" marB="0" marR="68575" marL="68575" anchor="ctr"/>
                </a:tc>
              </a:tr>
              <a:tr h="273600">
                <a:tc>
                  <a:txBody>
                    <a:bodyPr/>
                    <a:lstStyle/>
                    <a:p>
                      <a:pPr indent="0" lvl="0" marL="0" marR="0" rtl="0" algn="ctr">
                        <a:spcBef>
                          <a:spcPts val="0"/>
                        </a:spcBef>
                        <a:spcAft>
                          <a:spcPts val="0"/>
                        </a:spcAft>
                        <a:buNone/>
                      </a:pPr>
                      <a:r>
                        <a:rPr lang="ms-MY" sz="1400" u="none" cap="none" strike="noStrike">
                          <a:solidFill>
                            <a:srgbClr val="000000"/>
                          </a:solidFill>
                        </a:rPr>
                        <a:t>2017</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18,525 x 5% = 926</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vMerge="1"/>
                <a:tc>
                  <a:txBody>
                    <a:bodyPr/>
                    <a:lstStyle/>
                    <a:p>
                      <a:pPr indent="0" lvl="0" marL="0" marR="0" rtl="0" algn="ctr">
                        <a:spcBef>
                          <a:spcPts val="0"/>
                        </a:spcBef>
                        <a:spcAft>
                          <a:spcPts val="0"/>
                        </a:spcAft>
                        <a:buNone/>
                      </a:pPr>
                      <a:r>
                        <a:rPr lang="ms-MY" sz="1400" u="none" cap="none" strike="noStrike">
                          <a:solidFill>
                            <a:srgbClr val="000000"/>
                          </a:solidFill>
                        </a:rPr>
                        <a:t> 926</a:t>
                      </a:r>
                      <a:endParaRPr sz="1400" u="none" cap="none" strike="noStrike">
                        <a:solidFill>
                          <a:srgbClr val="000000"/>
                        </a:solidFill>
                        <a:latin typeface="Calibri"/>
                        <a:ea typeface="Calibri"/>
                        <a:cs typeface="Calibri"/>
                        <a:sym typeface="Calibri"/>
                      </a:endParaRPr>
                    </a:p>
                  </a:txBody>
                  <a:tcPr marT="0" marB="0" marR="68575" marL="68575" anchor="ctr"/>
                </a:tc>
              </a:tr>
              <a:tr h="273600">
                <a:tc>
                  <a:txBody>
                    <a:bodyPr/>
                    <a:lstStyle/>
                    <a:p>
                      <a:pPr indent="0" lvl="0" marL="0" marR="0" rtl="0" algn="ctr">
                        <a:spcBef>
                          <a:spcPts val="0"/>
                        </a:spcBef>
                        <a:spcAft>
                          <a:spcPts val="0"/>
                        </a:spcAft>
                        <a:buNone/>
                      </a:pPr>
                      <a:r>
                        <a:rPr lang="ms-MY" sz="1400" u="none" cap="none" strike="noStrike">
                          <a:solidFill>
                            <a:srgbClr val="000000"/>
                          </a:solidFill>
                        </a:rPr>
                        <a:t>2018</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17,569 x 5% = 874</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vMerge="1"/>
                <a:tc>
                  <a:txBody>
                    <a:bodyPr/>
                    <a:lstStyle/>
                    <a:p>
                      <a:pPr indent="0" lvl="0" marL="0" marR="0" rtl="0" algn="ctr">
                        <a:spcBef>
                          <a:spcPts val="0"/>
                        </a:spcBef>
                        <a:spcAft>
                          <a:spcPts val="0"/>
                        </a:spcAft>
                        <a:buNone/>
                      </a:pPr>
                      <a:r>
                        <a:rPr lang="ms-MY" sz="1400" u="none" cap="none" strike="noStrike">
                          <a:solidFill>
                            <a:srgbClr val="000000"/>
                          </a:solidFill>
                        </a:rPr>
                        <a:t> 874</a:t>
                      </a:r>
                      <a:endParaRPr sz="1400" u="none" cap="none" strike="noStrike">
                        <a:solidFill>
                          <a:srgbClr val="000000"/>
                        </a:solidFill>
                        <a:latin typeface="Calibri"/>
                        <a:ea typeface="Calibri"/>
                        <a:cs typeface="Calibri"/>
                        <a:sym typeface="Calibri"/>
                      </a:endParaRPr>
                    </a:p>
                  </a:txBody>
                  <a:tcPr marT="0" marB="0" marR="68575" marL="68575" anchor="ctr"/>
                </a:tc>
              </a:tr>
              <a:tr h="707950">
                <a:tc>
                  <a:txBody>
                    <a:bodyPr/>
                    <a:lstStyle/>
                    <a:p>
                      <a:pPr indent="0" lvl="0" marL="0" marR="0" rtl="0" algn="ctr">
                        <a:spcBef>
                          <a:spcPts val="0"/>
                        </a:spcBef>
                        <a:spcAft>
                          <a:spcPts val="0"/>
                        </a:spcAft>
                        <a:buNone/>
                      </a:pPr>
                      <a:r>
                        <a:rPr lang="ms-MY" sz="1400" u="none" cap="none" strike="noStrike">
                          <a:solidFill>
                            <a:srgbClr val="000000"/>
                          </a:solidFill>
                        </a:rPr>
                        <a:t>2019</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16,695 x 5% x 6/12 = 417</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280</a:t>
                      </a:r>
                      <a:endParaRPr sz="1400" u="none" cap="none" strike="noStrike">
                        <a:solidFill>
                          <a:srgbClr val="000000"/>
                        </a:solidFill>
                        <a:latin typeface="Calibri"/>
                        <a:ea typeface="Calibri"/>
                        <a:cs typeface="Calibri"/>
                        <a:sym typeface="Calibri"/>
                      </a:endParaRPr>
                    </a:p>
                  </a:txBody>
                  <a:tcPr marT="0" marB="0" marR="68575" marL="68575" anchor="ctr"/>
                </a:tc>
                <a:tc vMerge="1"/>
                <a:tc>
                  <a:txBody>
                    <a:bodyPr/>
                    <a:lstStyle/>
                    <a:p>
                      <a:pPr indent="0" lvl="0" marL="0" marR="0" rtl="0" algn="ctr">
                        <a:spcBef>
                          <a:spcPts val="0"/>
                        </a:spcBef>
                        <a:spcAft>
                          <a:spcPts val="0"/>
                        </a:spcAft>
                        <a:buNone/>
                      </a:pPr>
                      <a:r>
                        <a:rPr lang="ms-MY" sz="1400" u="none" cap="none" strike="noStrike">
                          <a:solidFill>
                            <a:srgbClr val="000000"/>
                          </a:solidFill>
                        </a:rPr>
                        <a:t> 891</a:t>
                      </a:r>
                      <a:endParaRPr sz="1400" u="none" cap="none" strike="noStrike">
                        <a:solidFill>
                          <a:srgbClr val="000000"/>
                        </a:solidFill>
                        <a:latin typeface="Calibri"/>
                        <a:ea typeface="Calibri"/>
                        <a:cs typeface="Calibri"/>
                        <a:sym typeface="Calibri"/>
                      </a:endParaRPr>
                    </a:p>
                  </a:txBody>
                  <a:tcPr marT="0" marB="0" marR="68575" marL="68575" anchor="ctr"/>
                </a:tc>
              </a:tr>
              <a:tr h="273600">
                <a:tc>
                  <a:txBody>
                    <a:bodyPr/>
                    <a:lstStyle/>
                    <a:p>
                      <a:pPr indent="0" lvl="0" marL="0" marR="0" rtl="0" algn="l">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2,692 (dispose)</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r>
            </a:tbl>
          </a:graphicData>
        </a:graphic>
      </p:graphicFrame>
      <p:sp>
        <p:nvSpPr>
          <p:cNvPr id="373" name="Google Shape;373;p83"/>
          <p:cNvSpPr txBox="1"/>
          <p:nvPr/>
        </p:nvSpPr>
        <p:spPr>
          <a:xfrm>
            <a:off x="833718" y="389588"/>
            <a:ext cx="9798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chemeClr val="dk1"/>
                </a:solidFill>
                <a:latin typeface="Lato Light"/>
                <a:ea typeface="Lato Light"/>
                <a:cs typeface="Lato Light"/>
                <a:sym typeface="Lato Light"/>
              </a:rPr>
              <a:t>Vehicle</a:t>
            </a:r>
            <a:endParaRPr/>
          </a:p>
        </p:txBody>
      </p:sp>
      <p:sp>
        <p:nvSpPr>
          <p:cNvPr id="374" name="Google Shape;374;p83"/>
          <p:cNvSpPr txBox="1"/>
          <p:nvPr/>
        </p:nvSpPr>
        <p:spPr>
          <a:xfrm>
            <a:off x="699248" y="3444528"/>
            <a:ext cx="20954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chemeClr val="dk1"/>
                </a:solidFill>
                <a:latin typeface="Lato Light"/>
                <a:ea typeface="Lato Light"/>
                <a:cs typeface="Lato Light"/>
                <a:sym typeface="Lato Light"/>
              </a:rPr>
              <a:t>Office Equipment</a:t>
            </a:r>
            <a:endParaRPr/>
          </a:p>
        </p:txBody>
      </p:sp>
      <p:grpSp>
        <p:nvGrpSpPr>
          <p:cNvPr id="375" name="Google Shape;375;p83"/>
          <p:cNvGrpSpPr/>
          <p:nvPr/>
        </p:nvGrpSpPr>
        <p:grpSpPr>
          <a:xfrm>
            <a:off x="9197783" y="1950068"/>
            <a:ext cx="2447897" cy="3456852"/>
            <a:chOff x="8749548" y="1327735"/>
            <a:chExt cx="2447897" cy="3456852"/>
          </a:xfrm>
        </p:grpSpPr>
        <p:sp>
          <p:nvSpPr>
            <p:cNvPr id="376" name="Google Shape;376;p83"/>
            <p:cNvSpPr/>
            <p:nvPr/>
          </p:nvSpPr>
          <p:spPr>
            <a:xfrm>
              <a:off x="9099177" y="1701602"/>
              <a:ext cx="1712259" cy="1489925"/>
            </a:xfrm>
            <a:prstGeom prst="ellipse">
              <a:avLst/>
            </a:prstGeom>
            <a:solidFill>
              <a:srgbClr val="C64D0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ms-MY" sz="1400">
                  <a:solidFill>
                    <a:srgbClr val="FFFFFF"/>
                  </a:solidFill>
                  <a:latin typeface="Lato Light"/>
                  <a:ea typeface="Lato Light"/>
                  <a:cs typeface="Lato Light"/>
                  <a:sym typeface="Lato Light"/>
                </a:rPr>
                <a:t>Calculation</a:t>
              </a:r>
              <a:endParaRPr b="1" sz="1400">
                <a:solidFill>
                  <a:srgbClr val="FFFFFF"/>
                </a:solidFill>
                <a:latin typeface="Lato Light"/>
                <a:ea typeface="Lato Light"/>
                <a:cs typeface="Lato Light"/>
                <a:sym typeface="Lato Light"/>
              </a:endParaRPr>
            </a:p>
          </p:txBody>
        </p:sp>
        <p:grpSp>
          <p:nvGrpSpPr>
            <p:cNvPr id="377" name="Google Shape;377;p83"/>
            <p:cNvGrpSpPr/>
            <p:nvPr/>
          </p:nvGrpSpPr>
          <p:grpSpPr>
            <a:xfrm>
              <a:off x="8749548" y="1327735"/>
              <a:ext cx="2447897" cy="3456852"/>
              <a:chOff x="8749548" y="1327735"/>
              <a:chExt cx="2447897" cy="3456852"/>
            </a:xfrm>
          </p:grpSpPr>
          <p:cxnSp>
            <p:nvCxnSpPr>
              <p:cNvPr id="378" name="Google Shape;378;p83"/>
              <p:cNvCxnSpPr/>
              <p:nvPr/>
            </p:nvCxnSpPr>
            <p:spPr>
              <a:xfrm rot="10800000">
                <a:off x="9966328" y="3413354"/>
                <a:ext cx="0" cy="1029028"/>
              </a:xfrm>
              <a:prstGeom prst="straightConnector1">
                <a:avLst/>
              </a:prstGeom>
              <a:noFill/>
              <a:ln cap="rnd" cmpd="sng" w="53975">
                <a:solidFill>
                  <a:srgbClr val="D43E01"/>
                </a:solidFill>
                <a:prstDash val="solid"/>
                <a:miter lim="800000"/>
                <a:headEnd len="sm" w="sm" type="none"/>
                <a:tailEnd len="sm" w="sm" type="none"/>
              </a:ln>
            </p:spPr>
          </p:cxnSp>
          <p:sp>
            <p:nvSpPr>
              <p:cNvPr id="379" name="Google Shape;379;p83"/>
              <p:cNvSpPr/>
              <p:nvPr/>
            </p:nvSpPr>
            <p:spPr>
              <a:xfrm rot="7681004">
                <a:off x="9101566" y="1679753"/>
                <a:ext cx="1743861" cy="1743861"/>
              </a:xfrm>
              <a:prstGeom prst="blockArc">
                <a:avLst>
                  <a:gd fmla="val 17549597" name="adj1"/>
                  <a:gd fmla="val 21297612" name="adj2"/>
                  <a:gd fmla="val 4073" name="adj3"/>
                </a:avLst>
              </a:prstGeom>
              <a:solidFill>
                <a:srgbClr val="C64D0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80" name="Google Shape;380;p83"/>
              <p:cNvSpPr/>
              <p:nvPr/>
            </p:nvSpPr>
            <p:spPr>
              <a:xfrm rot="-2700000">
                <a:off x="9770087" y="4310819"/>
                <a:ext cx="392482" cy="392482"/>
              </a:xfrm>
              <a:prstGeom prst="teardrop">
                <a:avLst>
                  <a:gd fmla="val 100000" name="adj"/>
                </a:avLst>
              </a:prstGeom>
              <a:solidFill>
                <a:srgbClr val="C64D0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graphicFrame>
        <p:nvGraphicFramePr>
          <p:cNvPr id="385" name="Google Shape;385;p84"/>
          <p:cNvGraphicFramePr/>
          <p:nvPr/>
        </p:nvGraphicFramePr>
        <p:xfrm>
          <a:off x="965915" y="971406"/>
          <a:ext cx="3000000" cy="3000000"/>
        </p:xfrm>
        <a:graphic>
          <a:graphicData uri="http://schemas.openxmlformats.org/drawingml/2006/table">
            <a:tbl>
              <a:tblPr bandRow="1" firstCol="1" firstRow="1">
                <a:noFill/>
                <a:tableStyleId>{D8101AC4-020E-4BD2-AE09-DF560EB39F75}</a:tableStyleId>
              </a:tblPr>
              <a:tblGrid>
                <a:gridCol w="1131625"/>
                <a:gridCol w="809450"/>
                <a:gridCol w="162550"/>
                <a:gridCol w="162550"/>
                <a:gridCol w="1174650"/>
                <a:gridCol w="753025"/>
              </a:tblGrid>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Balance b/d</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76,000</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Disposal</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28,000</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Balance c/d</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48,000</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76,000</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76,000</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graphicFrame>
        <p:nvGraphicFramePr>
          <p:cNvPr id="386" name="Google Shape;386;p84"/>
          <p:cNvGraphicFramePr/>
          <p:nvPr/>
        </p:nvGraphicFramePr>
        <p:xfrm>
          <a:off x="6691613" y="973300"/>
          <a:ext cx="3000000" cy="3000000"/>
        </p:xfrm>
        <a:graphic>
          <a:graphicData uri="http://schemas.openxmlformats.org/drawingml/2006/table">
            <a:tbl>
              <a:tblPr bandRow="1" firstCol="1" firstRow="1">
                <a:noFill/>
                <a:tableStyleId>{2DD2F49D-7BDA-4ABA-B4BD-B7CA05EFEF3A}</a:tableStyleId>
              </a:tblPr>
              <a:tblGrid>
                <a:gridCol w="1080775"/>
                <a:gridCol w="804100"/>
                <a:gridCol w="162550"/>
                <a:gridCol w="162550"/>
                <a:gridCol w="1218650"/>
                <a:gridCol w="780800"/>
              </a:tblGrid>
              <a:tr h="2141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Balance b/d</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25,400</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Disposal</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19,000</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Cash </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5,600</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Balance c/d</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12,000</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31,000</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31,000</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graphicFrame>
        <p:nvGraphicFramePr>
          <p:cNvPr id="387" name="Google Shape;387;p84"/>
          <p:cNvGraphicFramePr/>
          <p:nvPr/>
        </p:nvGraphicFramePr>
        <p:xfrm>
          <a:off x="990939" y="2739512"/>
          <a:ext cx="3000000" cy="3000000"/>
        </p:xfrm>
        <a:graphic>
          <a:graphicData uri="http://schemas.openxmlformats.org/drawingml/2006/table">
            <a:tbl>
              <a:tblPr bandRow="1" firstCol="1" firstRow="1">
                <a:noFill/>
                <a:tableStyleId>{2DD2F49D-7BDA-4ABA-B4BD-B7CA05EFEF3A}</a:tableStyleId>
              </a:tblPr>
              <a:tblGrid>
                <a:gridCol w="1187475"/>
                <a:gridCol w="729775"/>
                <a:gridCol w="254025"/>
                <a:gridCol w="162550"/>
                <a:gridCol w="1108475"/>
                <a:gridCol w="771650"/>
              </a:tblGrid>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Disposal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12,133</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Balance b/d</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30,400</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Balance c/d</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24,000</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SOCI</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5,733</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36,133</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36,133</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graphicFrame>
        <p:nvGraphicFramePr>
          <p:cNvPr id="388" name="Google Shape;388;p84"/>
          <p:cNvGraphicFramePr/>
          <p:nvPr/>
        </p:nvGraphicFramePr>
        <p:xfrm>
          <a:off x="6750424" y="2737559"/>
          <a:ext cx="3000000" cy="3000000"/>
        </p:xfrm>
        <a:graphic>
          <a:graphicData uri="http://schemas.openxmlformats.org/drawingml/2006/table">
            <a:tbl>
              <a:tblPr bandRow="1" firstCol="1" firstRow="1">
                <a:noFill/>
                <a:tableStyleId>{D8101AC4-020E-4BD2-AE09-DF560EB39F75}</a:tableStyleId>
              </a:tblPr>
              <a:tblGrid>
                <a:gridCol w="1129550"/>
                <a:gridCol w="768300"/>
                <a:gridCol w="162550"/>
                <a:gridCol w="162550"/>
                <a:gridCol w="1076025"/>
                <a:gridCol w="851650"/>
              </a:tblGrid>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Disposal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2,692</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Balance b/d</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4,800</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Balance c/d</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2,999</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SOCI</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891</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5,691</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5,691</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graphicFrame>
        <p:nvGraphicFramePr>
          <p:cNvPr id="389" name="Google Shape;389;p84"/>
          <p:cNvGraphicFramePr/>
          <p:nvPr/>
        </p:nvGraphicFramePr>
        <p:xfrm>
          <a:off x="990938" y="4501076"/>
          <a:ext cx="3000000" cy="3000000"/>
        </p:xfrm>
        <a:graphic>
          <a:graphicData uri="http://schemas.openxmlformats.org/drawingml/2006/table">
            <a:tbl>
              <a:tblPr bandRow="1" firstCol="1" firstRow="1">
                <a:noFill/>
                <a:tableStyleId>{2DD2F49D-7BDA-4ABA-B4BD-B7CA05EFEF3A}</a:tableStyleId>
              </a:tblPr>
              <a:tblGrid>
                <a:gridCol w="1151625"/>
                <a:gridCol w="779925"/>
                <a:gridCol w="162550"/>
                <a:gridCol w="162550"/>
                <a:gridCol w="1037525"/>
                <a:gridCol w="914400"/>
              </a:tblGrid>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Vehicle</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28,000</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Acc. Dep</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12,133</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SOCI (Gain)</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133</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Cash </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16,000</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28,133</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28,133</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graphicFrame>
        <p:nvGraphicFramePr>
          <p:cNvPr id="390" name="Google Shape;390;p84"/>
          <p:cNvGraphicFramePr/>
          <p:nvPr/>
        </p:nvGraphicFramePr>
        <p:xfrm>
          <a:off x="6707206" y="4501076"/>
          <a:ext cx="3000000" cy="3000000"/>
        </p:xfrm>
        <a:graphic>
          <a:graphicData uri="http://schemas.openxmlformats.org/drawingml/2006/table">
            <a:tbl>
              <a:tblPr bandRow="1" firstCol="1" firstRow="1">
                <a:noFill/>
                <a:tableStyleId>{D8101AC4-020E-4BD2-AE09-DF560EB39F75}</a:tableStyleId>
              </a:tblPr>
              <a:tblGrid>
                <a:gridCol w="1163800"/>
                <a:gridCol w="777275"/>
                <a:gridCol w="162550"/>
                <a:gridCol w="162550"/>
                <a:gridCol w="1210500"/>
                <a:gridCol w="717175"/>
              </a:tblGrid>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RM</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Off. Equip</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19,000</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Acc. Dep</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2,692</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Cash </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11,000</a:t>
                      </a:r>
                      <a:endParaRPr b="0"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0" lang="ms-MY" sz="1400" u="none" cap="none" strike="noStrike">
                          <a:solidFill>
                            <a:srgbClr val="000000"/>
                          </a:solidFill>
                        </a:rPr>
                        <a:t>SOCI (Loss)</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lang="ms-MY" sz="1400" u="none" cap="none" strike="noStrike">
                          <a:solidFill>
                            <a:srgbClr val="000000"/>
                          </a:solidFill>
                        </a:rPr>
                        <a:t>5,308</a:t>
                      </a:r>
                      <a:endParaRPr b="0"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just">
                        <a:spcBef>
                          <a:spcPts val="0"/>
                        </a:spcBef>
                        <a:spcAft>
                          <a:spcPts val="0"/>
                        </a:spcAft>
                        <a:buNone/>
                      </a:pPr>
                      <a:r>
                        <a:rPr b="0" lang="ms-MY" sz="1400" u="none" cap="none" strike="noStrike">
                          <a:solidFill>
                            <a:srgbClr val="000000"/>
                          </a:solidFill>
                        </a:rPr>
                        <a:t> </a:t>
                      </a:r>
                      <a:endParaRPr b="0"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19,000</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rPr>
                        <a:t> </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r">
                        <a:spcBef>
                          <a:spcPts val="0"/>
                        </a:spcBef>
                        <a:spcAft>
                          <a:spcPts val="0"/>
                        </a:spcAft>
                        <a:buNone/>
                      </a:pPr>
                      <a:r>
                        <a:rPr b="1" lang="ms-MY" sz="1400" u="none" cap="none" strike="noStrike">
                          <a:solidFill>
                            <a:srgbClr val="000000"/>
                          </a:solidFill>
                        </a:rPr>
                        <a:t>19,000</a:t>
                      </a:r>
                      <a:endParaRPr b="1"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r>
            </a:tbl>
          </a:graphicData>
        </a:graphic>
      </p:graphicFrame>
      <p:sp>
        <p:nvSpPr>
          <p:cNvPr id="391" name="Google Shape;391;p84"/>
          <p:cNvSpPr/>
          <p:nvPr/>
        </p:nvSpPr>
        <p:spPr>
          <a:xfrm>
            <a:off x="1955109" y="627292"/>
            <a:ext cx="229496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ms-MY" sz="1400">
                <a:solidFill>
                  <a:srgbClr val="000000"/>
                </a:solidFill>
                <a:latin typeface="Lato Light"/>
                <a:ea typeface="Lato Light"/>
                <a:cs typeface="Lato Light"/>
                <a:sym typeface="Lato Light"/>
              </a:rPr>
              <a:t>Vehicle  Account</a:t>
            </a:r>
            <a:endParaRPr sz="1400">
              <a:solidFill>
                <a:srgbClr val="000000"/>
              </a:solidFill>
              <a:latin typeface="Lato Light"/>
              <a:ea typeface="Lato Light"/>
              <a:cs typeface="Lato Light"/>
              <a:sym typeface="Lato Light"/>
            </a:endParaRPr>
          </a:p>
        </p:txBody>
      </p:sp>
      <p:sp>
        <p:nvSpPr>
          <p:cNvPr id="392" name="Google Shape;392;p84"/>
          <p:cNvSpPr/>
          <p:nvPr/>
        </p:nvSpPr>
        <p:spPr>
          <a:xfrm>
            <a:off x="7303722" y="670429"/>
            <a:ext cx="298524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ms-MY" sz="1400">
                <a:solidFill>
                  <a:srgbClr val="000000"/>
                </a:solidFill>
                <a:latin typeface="Lato Light"/>
                <a:ea typeface="Lato Light"/>
                <a:cs typeface="Lato Light"/>
                <a:sym typeface="Lato Light"/>
              </a:rPr>
              <a:t>Off. Equipment  Account</a:t>
            </a:r>
            <a:endParaRPr sz="1400">
              <a:solidFill>
                <a:srgbClr val="000000"/>
              </a:solidFill>
              <a:latin typeface="Lato Light"/>
              <a:ea typeface="Lato Light"/>
              <a:cs typeface="Lato Light"/>
              <a:sym typeface="Lato Light"/>
            </a:endParaRPr>
          </a:p>
        </p:txBody>
      </p:sp>
      <p:sp>
        <p:nvSpPr>
          <p:cNvPr id="393" name="Google Shape;393;p84"/>
          <p:cNvSpPr/>
          <p:nvPr/>
        </p:nvSpPr>
        <p:spPr>
          <a:xfrm>
            <a:off x="1269712" y="2345977"/>
            <a:ext cx="3665761"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Acc. Depreciation for Vehicle Account</a:t>
            </a:r>
            <a:endParaRPr b="0" i="0" sz="1400" u="none" cap="none" strike="noStrike">
              <a:solidFill>
                <a:srgbClr val="000000"/>
              </a:solidFill>
              <a:latin typeface="Arial"/>
              <a:ea typeface="Arial"/>
              <a:cs typeface="Arial"/>
              <a:sym typeface="Arial"/>
            </a:endParaRPr>
          </a:p>
        </p:txBody>
      </p:sp>
      <p:sp>
        <p:nvSpPr>
          <p:cNvPr id="394" name="Google Shape;394;p84"/>
          <p:cNvSpPr/>
          <p:nvPr/>
        </p:nvSpPr>
        <p:spPr>
          <a:xfrm>
            <a:off x="7259169" y="2345977"/>
            <a:ext cx="3133166"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Acc. Depreciation for O/E Account</a:t>
            </a:r>
            <a:endParaRPr b="0" i="0" sz="1400" u="none" cap="none" strike="noStrike">
              <a:solidFill>
                <a:srgbClr val="000000"/>
              </a:solidFill>
              <a:latin typeface="Arial"/>
              <a:ea typeface="Arial"/>
              <a:cs typeface="Arial"/>
              <a:sym typeface="Arial"/>
            </a:endParaRPr>
          </a:p>
        </p:txBody>
      </p:sp>
      <p:sp>
        <p:nvSpPr>
          <p:cNvPr id="395" name="Google Shape;395;p84"/>
          <p:cNvSpPr/>
          <p:nvPr/>
        </p:nvSpPr>
        <p:spPr>
          <a:xfrm>
            <a:off x="1775396" y="4103058"/>
            <a:ext cx="2654389"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Disposal for Vehicle Account</a:t>
            </a:r>
            <a:endParaRPr b="0" i="0" sz="1400" u="none" cap="none" strike="noStrike">
              <a:solidFill>
                <a:srgbClr val="000000"/>
              </a:solidFill>
              <a:latin typeface="Arial"/>
              <a:ea typeface="Arial"/>
              <a:cs typeface="Arial"/>
              <a:sym typeface="Arial"/>
            </a:endParaRPr>
          </a:p>
        </p:txBody>
      </p:sp>
      <p:sp>
        <p:nvSpPr>
          <p:cNvPr id="396" name="Google Shape;396;p84"/>
          <p:cNvSpPr/>
          <p:nvPr/>
        </p:nvSpPr>
        <p:spPr>
          <a:xfrm>
            <a:off x="7626705" y="4103058"/>
            <a:ext cx="2354875"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Disposal for O/E Account</a:t>
            </a:r>
            <a:endParaRPr b="0" i="0" sz="1400" u="none" cap="none" strike="noStrike">
              <a:solidFill>
                <a:srgbClr val="000000"/>
              </a:solidFill>
              <a:latin typeface="Arial"/>
              <a:ea typeface="Arial"/>
              <a:cs typeface="Arial"/>
              <a:sym typeface="Arial"/>
            </a:endParaRPr>
          </a:p>
        </p:txBody>
      </p:sp>
      <p:sp>
        <p:nvSpPr>
          <p:cNvPr id="397" name="Google Shape;397;p84"/>
          <p:cNvSpPr/>
          <p:nvPr/>
        </p:nvSpPr>
        <p:spPr>
          <a:xfrm>
            <a:off x="508294" y="1237887"/>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98" name="Google Shape;398;p84"/>
          <p:cNvSpPr/>
          <p:nvPr/>
        </p:nvSpPr>
        <p:spPr>
          <a:xfrm>
            <a:off x="653486" y="1237887"/>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99" name="Google Shape;399;p84"/>
          <p:cNvSpPr/>
          <p:nvPr/>
        </p:nvSpPr>
        <p:spPr>
          <a:xfrm>
            <a:off x="796439" y="1237887"/>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cxnSp>
        <p:nvCxnSpPr>
          <p:cNvPr id="400" name="Google Shape;400;p84"/>
          <p:cNvCxnSpPr/>
          <p:nvPr/>
        </p:nvCxnSpPr>
        <p:spPr>
          <a:xfrm>
            <a:off x="5232909" y="1245158"/>
            <a:ext cx="96928" cy="0"/>
          </a:xfrm>
          <a:prstGeom prst="straightConnector1">
            <a:avLst/>
          </a:prstGeom>
          <a:noFill/>
          <a:ln cap="flat" cmpd="sng" w="38100">
            <a:solidFill>
              <a:srgbClr val="000000"/>
            </a:solidFill>
            <a:prstDash val="solid"/>
            <a:miter lim="800000"/>
            <a:headEnd len="sm" w="sm" type="none"/>
            <a:tailEnd len="sm" w="sm" type="none"/>
          </a:ln>
        </p:spPr>
      </p:cxnSp>
      <p:sp>
        <p:nvSpPr>
          <p:cNvPr id="401" name="Google Shape;401;p84"/>
          <p:cNvSpPr/>
          <p:nvPr/>
        </p:nvSpPr>
        <p:spPr>
          <a:xfrm>
            <a:off x="5381874" y="1177353"/>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6EA8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2" name="Google Shape;402;p84"/>
          <p:cNvSpPr/>
          <p:nvPr/>
        </p:nvSpPr>
        <p:spPr>
          <a:xfrm>
            <a:off x="5424039" y="1398126"/>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3" name="Google Shape;403;p84"/>
          <p:cNvSpPr/>
          <p:nvPr/>
        </p:nvSpPr>
        <p:spPr>
          <a:xfrm>
            <a:off x="5622538" y="1398126"/>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cxnSp>
        <p:nvCxnSpPr>
          <p:cNvPr id="404" name="Google Shape;404;p84"/>
          <p:cNvCxnSpPr/>
          <p:nvPr/>
        </p:nvCxnSpPr>
        <p:spPr>
          <a:xfrm>
            <a:off x="5208491" y="1465931"/>
            <a:ext cx="125506" cy="0"/>
          </a:xfrm>
          <a:prstGeom prst="straightConnector1">
            <a:avLst/>
          </a:prstGeom>
          <a:noFill/>
          <a:ln cap="flat" cmpd="dbl" w="38100">
            <a:solidFill>
              <a:srgbClr val="000000"/>
            </a:solidFill>
            <a:prstDash val="solid"/>
            <a:miter lim="800000"/>
            <a:headEnd len="sm" w="sm" type="none"/>
            <a:tailEnd len="sm" w="sm" type="none"/>
          </a:ln>
        </p:spPr>
      </p:cxnSp>
      <p:sp>
        <p:nvSpPr>
          <p:cNvPr id="405" name="Google Shape;405;p84"/>
          <p:cNvSpPr/>
          <p:nvPr/>
        </p:nvSpPr>
        <p:spPr>
          <a:xfrm>
            <a:off x="5327111" y="2986004"/>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6" name="Google Shape;406;p84"/>
          <p:cNvSpPr/>
          <p:nvPr/>
        </p:nvSpPr>
        <p:spPr>
          <a:xfrm>
            <a:off x="5472303" y="2986004"/>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7" name="Google Shape;407;p84"/>
          <p:cNvSpPr/>
          <p:nvPr/>
        </p:nvSpPr>
        <p:spPr>
          <a:xfrm>
            <a:off x="5615256" y="2986004"/>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cxnSp>
        <p:nvCxnSpPr>
          <p:cNvPr id="408" name="Google Shape;408;p84"/>
          <p:cNvCxnSpPr/>
          <p:nvPr/>
        </p:nvCxnSpPr>
        <p:spPr>
          <a:xfrm>
            <a:off x="510625" y="3076423"/>
            <a:ext cx="163511" cy="0"/>
          </a:xfrm>
          <a:prstGeom prst="straightConnector1">
            <a:avLst/>
          </a:prstGeom>
          <a:noFill/>
          <a:ln cap="flat" cmpd="sng" w="38100">
            <a:solidFill>
              <a:srgbClr val="000000"/>
            </a:solidFill>
            <a:prstDash val="solid"/>
            <a:miter lim="800000"/>
            <a:headEnd len="sm" w="sm" type="none"/>
            <a:tailEnd len="sm" w="sm" type="none"/>
          </a:ln>
        </p:spPr>
      </p:cxnSp>
      <p:sp>
        <p:nvSpPr>
          <p:cNvPr id="409" name="Google Shape;409;p84"/>
          <p:cNvSpPr/>
          <p:nvPr/>
        </p:nvSpPr>
        <p:spPr>
          <a:xfrm>
            <a:off x="726173" y="3008618"/>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6EA8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0" name="Google Shape;410;p84"/>
          <p:cNvSpPr/>
          <p:nvPr/>
        </p:nvSpPr>
        <p:spPr>
          <a:xfrm>
            <a:off x="528944" y="3168857"/>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1" name="Google Shape;411;p84"/>
          <p:cNvSpPr/>
          <p:nvPr/>
        </p:nvSpPr>
        <p:spPr>
          <a:xfrm>
            <a:off x="727443" y="3168857"/>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BE1A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cxnSp>
        <p:nvCxnSpPr>
          <p:cNvPr id="412" name="Google Shape;412;p84"/>
          <p:cNvCxnSpPr/>
          <p:nvPr/>
        </p:nvCxnSpPr>
        <p:spPr>
          <a:xfrm>
            <a:off x="313396" y="3236662"/>
            <a:ext cx="125506" cy="0"/>
          </a:xfrm>
          <a:prstGeom prst="straightConnector1">
            <a:avLst/>
          </a:prstGeom>
          <a:noFill/>
          <a:ln cap="flat" cmpd="dbl" w="38100">
            <a:solidFill>
              <a:srgbClr val="000000"/>
            </a:solidFill>
            <a:prstDash val="solid"/>
            <a:miter lim="800000"/>
            <a:headEnd len="sm" w="sm" type="none"/>
            <a:tailEnd len="sm" w="sm" type="none"/>
          </a:ln>
        </p:spPr>
      </p:cxnSp>
      <p:sp>
        <p:nvSpPr>
          <p:cNvPr id="413" name="Google Shape;413;p84"/>
          <p:cNvSpPr/>
          <p:nvPr/>
        </p:nvSpPr>
        <p:spPr>
          <a:xfrm>
            <a:off x="675551" y="4736174"/>
            <a:ext cx="145192" cy="135610"/>
          </a:xfrm>
          <a:custGeom>
            <a:rect b="b" l="l" r="r" t="t"/>
            <a:pathLst>
              <a:path extrusionOk="0" h="109" w="87">
                <a:moveTo>
                  <a:pt x="65" y="0"/>
                </a:moveTo>
                <a:cubicBezTo>
                  <a:pt x="22" y="0"/>
                  <a:pt x="22" y="0"/>
                  <a:pt x="22" y="0"/>
                </a:cubicBezTo>
                <a:cubicBezTo>
                  <a:pt x="10" y="0"/>
                  <a:pt x="0" y="10"/>
                  <a:pt x="0" y="22"/>
                </a:cubicBezTo>
                <a:cubicBezTo>
                  <a:pt x="0" y="87"/>
                  <a:pt x="0" y="87"/>
                  <a:pt x="0" y="87"/>
                </a:cubicBezTo>
                <a:cubicBezTo>
                  <a:pt x="0" y="91"/>
                  <a:pt x="3" y="94"/>
                  <a:pt x="7" y="94"/>
                </a:cubicBezTo>
                <a:cubicBezTo>
                  <a:pt x="7" y="101"/>
                  <a:pt x="7" y="101"/>
                  <a:pt x="7" y="101"/>
                </a:cubicBezTo>
                <a:cubicBezTo>
                  <a:pt x="7" y="105"/>
                  <a:pt x="11" y="109"/>
                  <a:pt x="15" y="109"/>
                </a:cubicBezTo>
                <a:cubicBezTo>
                  <a:pt x="22" y="109"/>
                  <a:pt x="22" y="109"/>
                  <a:pt x="22" y="109"/>
                </a:cubicBezTo>
                <a:cubicBezTo>
                  <a:pt x="26" y="109"/>
                  <a:pt x="29" y="105"/>
                  <a:pt x="29" y="101"/>
                </a:cubicBezTo>
                <a:cubicBezTo>
                  <a:pt x="29" y="94"/>
                  <a:pt x="29" y="94"/>
                  <a:pt x="29" y="94"/>
                </a:cubicBezTo>
                <a:cubicBezTo>
                  <a:pt x="58" y="94"/>
                  <a:pt x="58" y="94"/>
                  <a:pt x="58" y="94"/>
                </a:cubicBezTo>
                <a:cubicBezTo>
                  <a:pt x="58" y="101"/>
                  <a:pt x="58" y="101"/>
                  <a:pt x="58" y="101"/>
                </a:cubicBezTo>
                <a:cubicBezTo>
                  <a:pt x="58" y="105"/>
                  <a:pt x="61" y="109"/>
                  <a:pt x="65" y="109"/>
                </a:cubicBezTo>
                <a:cubicBezTo>
                  <a:pt x="73" y="109"/>
                  <a:pt x="73" y="109"/>
                  <a:pt x="73" y="109"/>
                </a:cubicBezTo>
                <a:cubicBezTo>
                  <a:pt x="77" y="109"/>
                  <a:pt x="80" y="105"/>
                  <a:pt x="80" y="101"/>
                </a:cubicBezTo>
                <a:cubicBezTo>
                  <a:pt x="80" y="94"/>
                  <a:pt x="80" y="94"/>
                  <a:pt x="80" y="94"/>
                </a:cubicBezTo>
                <a:cubicBezTo>
                  <a:pt x="84" y="94"/>
                  <a:pt x="87" y="91"/>
                  <a:pt x="87" y="87"/>
                </a:cubicBezTo>
                <a:cubicBezTo>
                  <a:pt x="87" y="22"/>
                  <a:pt x="87" y="22"/>
                  <a:pt x="87" y="22"/>
                </a:cubicBezTo>
                <a:cubicBezTo>
                  <a:pt x="87" y="10"/>
                  <a:pt x="78" y="0"/>
                  <a:pt x="65" y="0"/>
                </a:cubicBezTo>
                <a:close/>
                <a:moveTo>
                  <a:pt x="29" y="7"/>
                </a:moveTo>
                <a:cubicBezTo>
                  <a:pt x="58" y="7"/>
                  <a:pt x="58" y="7"/>
                  <a:pt x="58" y="7"/>
                </a:cubicBezTo>
                <a:cubicBezTo>
                  <a:pt x="58" y="14"/>
                  <a:pt x="58" y="14"/>
                  <a:pt x="58" y="14"/>
                </a:cubicBezTo>
                <a:cubicBezTo>
                  <a:pt x="29" y="14"/>
                  <a:pt x="29" y="14"/>
                  <a:pt x="29" y="14"/>
                </a:cubicBezTo>
                <a:lnTo>
                  <a:pt x="29" y="7"/>
                </a:lnTo>
                <a:close/>
                <a:moveTo>
                  <a:pt x="15" y="87"/>
                </a:moveTo>
                <a:cubicBezTo>
                  <a:pt x="11" y="87"/>
                  <a:pt x="7" y="84"/>
                  <a:pt x="7" y="80"/>
                </a:cubicBezTo>
                <a:cubicBezTo>
                  <a:pt x="7" y="76"/>
                  <a:pt x="11" y="72"/>
                  <a:pt x="15" y="72"/>
                </a:cubicBezTo>
                <a:cubicBezTo>
                  <a:pt x="19" y="72"/>
                  <a:pt x="22" y="76"/>
                  <a:pt x="22" y="80"/>
                </a:cubicBezTo>
                <a:cubicBezTo>
                  <a:pt x="22" y="84"/>
                  <a:pt x="19" y="87"/>
                  <a:pt x="15" y="87"/>
                </a:cubicBezTo>
                <a:close/>
                <a:moveTo>
                  <a:pt x="73" y="87"/>
                </a:moveTo>
                <a:cubicBezTo>
                  <a:pt x="69" y="87"/>
                  <a:pt x="65" y="84"/>
                  <a:pt x="65" y="80"/>
                </a:cubicBezTo>
                <a:cubicBezTo>
                  <a:pt x="65" y="76"/>
                  <a:pt x="69" y="72"/>
                  <a:pt x="73" y="72"/>
                </a:cubicBezTo>
                <a:cubicBezTo>
                  <a:pt x="77" y="72"/>
                  <a:pt x="80" y="76"/>
                  <a:pt x="80" y="80"/>
                </a:cubicBezTo>
                <a:cubicBezTo>
                  <a:pt x="80" y="84"/>
                  <a:pt x="77" y="87"/>
                  <a:pt x="73" y="87"/>
                </a:cubicBezTo>
                <a:close/>
                <a:moveTo>
                  <a:pt x="80" y="65"/>
                </a:moveTo>
                <a:cubicBezTo>
                  <a:pt x="7" y="65"/>
                  <a:pt x="7" y="65"/>
                  <a:pt x="7" y="65"/>
                </a:cubicBezTo>
                <a:cubicBezTo>
                  <a:pt x="7" y="22"/>
                  <a:pt x="7" y="22"/>
                  <a:pt x="7" y="22"/>
                </a:cubicBezTo>
                <a:cubicBezTo>
                  <a:pt x="80" y="22"/>
                  <a:pt x="80" y="22"/>
                  <a:pt x="80" y="22"/>
                </a:cubicBezTo>
                <a:lnTo>
                  <a:pt x="80" y="65"/>
                </a:lnTo>
                <a:close/>
              </a:path>
            </a:pathLst>
          </a:custGeom>
          <a:solidFill>
            <a:srgbClr val="6EA8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nvGrpSpPr>
          <p:cNvPr id="414" name="Google Shape;414;p84"/>
          <p:cNvGrpSpPr/>
          <p:nvPr/>
        </p:nvGrpSpPr>
        <p:grpSpPr>
          <a:xfrm>
            <a:off x="6349568" y="1223382"/>
            <a:ext cx="174124" cy="183726"/>
            <a:chOff x="3519489" y="2917825"/>
            <a:chExt cx="341313" cy="325438"/>
          </a:xfrm>
        </p:grpSpPr>
        <p:sp>
          <p:nvSpPr>
            <p:cNvPr id="415" name="Google Shape;415;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6" name="Google Shape;416;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7" name="Google Shape;417;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8" name="Google Shape;418;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19" name="Google Shape;419;p84"/>
          <p:cNvGrpSpPr/>
          <p:nvPr/>
        </p:nvGrpSpPr>
        <p:grpSpPr>
          <a:xfrm>
            <a:off x="6518833" y="1223382"/>
            <a:ext cx="174124" cy="183726"/>
            <a:chOff x="3519489" y="2917825"/>
            <a:chExt cx="341313" cy="325438"/>
          </a:xfrm>
        </p:grpSpPr>
        <p:sp>
          <p:nvSpPr>
            <p:cNvPr id="420" name="Google Shape;420;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21" name="Google Shape;421;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22" name="Google Shape;422;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23" name="Google Shape;423;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24" name="Google Shape;424;p84"/>
          <p:cNvGrpSpPr/>
          <p:nvPr/>
        </p:nvGrpSpPr>
        <p:grpSpPr>
          <a:xfrm>
            <a:off x="6167927" y="1223382"/>
            <a:ext cx="174124" cy="183726"/>
            <a:chOff x="3519489" y="2917825"/>
            <a:chExt cx="341313" cy="325438"/>
          </a:xfrm>
        </p:grpSpPr>
        <p:sp>
          <p:nvSpPr>
            <p:cNvPr id="425" name="Google Shape;425;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26" name="Google Shape;426;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27" name="Google Shape;427;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28" name="Google Shape;428;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29" name="Google Shape;429;p84"/>
          <p:cNvGrpSpPr/>
          <p:nvPr/>
        </p:nvGrpSpPr>
        <p:grpSpPr>
          <a:xfrm>
            <a:off x="11258159" y="1398126"/>
            <a:ext cx="174124" cy="183726"/>
            <a:chOff x="3519489" y="2917825"/>
            <a:chExt cx="341313" cy="325438"/>
          </a:xfrm>
        </p:grpSpPr>
        <p:sp>
          <p:nvSpPr>
            <p:cNvPr id="430" name="Google Shape;430;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31" name="Google Shape;431;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32" name="Google Shape;432;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33" name="Google Shape;433;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34" name="Google Shape;434;p84"/>
          <p:cNvGrpSpPr/>
          <p:nvPr/>
        </p:nvGrpSpPr>
        <p:grpSpPr>
          <a:xfrm>
            <a:off x="11427424" y="1398126"/>
            <a:ext cx="174124" cy="183726"/>
            <a:chOff x="3519489" y="2917825"/>
            <a:chExt cx="341313" cy="325438"/>
          </a:xfrm>
        </p:grpSpPr>
        <p:sp>
          <p:nvSpPr>
            <p:cNvPr id="435" name="Google Shape;435;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36" name="Google Shape;436;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37" name="Google Shape;437;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38" name="Google Shape;438;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39" name="Google Shape;439;p84"/>
          <p:cNvGrpSpPr/>
          <p:nvPr/>
        </p:nvGrpSpPr>
        <p:grpSpPr>
          <a:xfrm>
            <a:off x="11418920" y="1155717"/>
            <a:ext cx="174124" cy="183726"/>
            <a:chOff x="3519489" y="2917825"/>
            <a:chExt cx="341313" cy="325438"/>
          </a:xfrm>
        </p:grpSpPr>
        <p:sp>
          <p:nvSpPr>
            <p:cNvPr id="440" name="Google Shape;440;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41" name="Google Shape;441;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42" name="Google Shape;442;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43" name="Google Shape;443;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cxnSp>
        <p:nvCxnSpPr>
          <p:cNvPr id="444" name="Google Shape;444;p84"/>
          <p:cNvCxnSpPr/>
          <p:nvPr/>
        </p:nvCxnSpPr>
        <p:spPr>
          <a:xfrm>
            <a:off x="11280025" y="1253985"/>
            <a:ext cx="97237" cy="0"/>
          </a:xfrm>
          <a:prstGeom prst="straightConnector1">
            <a:avLst/>
          </a:prstGeom>
          <a:noFill/>
          <a:ln cap="flat" cmpd="sng" w="38100">
            <a:solidFill>
              <a:srgbClr val="000000"/>
            </a:solidFill>
            <a:prstDash val="solid"/>
            <a:miter lim="800000"/>
            <a:headEnd len="sm" w="sm" type="none"/>
            <a:tailEnd len="sm" w="sm" type="none"/>
          </a:ln>
        </p:spPr>
      </p:cxnSp>
      <p:cxnSp>
        <p:nvCxnSpPr>
          <p:cNvPr id="445" name="Google Shape;445;p84"/>
          <p:cNvCxnSpPr/>
          <p:nvPr/>
        </p:nvCxnSpPr>
        <p:spPr>
          <a:xfrm>
            <a:off x="11032026" y="1448597"/>
            <a:ext cx="125506" cy="0"/>
          </a:xfrm>
          <a:prstGeom prst="straightConnector1">
            <a:avLst/>
          </a:prstGeom>
          <a:noFill/>
          <a:ln cap="flat" cmpd="dbl" w="38100">
            <a:solidFill>
              <a:srgbClr val="000000"/>
            </a:solidFill>
            <a:prstDash val="solid"/>
            <a:miter lim="800000"/>
            <a:headEnd len="sm" w="sm" type="none"/>
            <a:tailEnd len="sm" w="sm" type="none"/>
          </a:ln>
        </p:spPr>
      </p:cxnSp>
      <p:grpSp>
        <p:nvGrpSpPr>
          <p:cNvPr id="446" name="Google Shape;446;p84"/>
          <p:cNvGrpSpPr/>
          <p:nvPr/>
        </p:nvGrpSpPr>
        <p:grpSpPr>
          <a:xfrm>
            <a:off x="6324762" y="3202911"/>
            <a:ext cx="174124" cy="183726"/>
            <a:chOff x="3519489" y="2917825"/>
            <a:chExt cx="341313" cy="325438"/>
          </a:xfrm>
        </p:grpSpPr>
        <p:sp>
          <p:nvSpPr>
            <p:cNvPr id="447" name="Google Shape;447;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48" name="Google Shape;448;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49" name="Google Shape;449;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50" name="Google Shape;450;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51" name="Google Shape;451;p84"/>
          <p:cNvGrpSpPr/>
          <p:nvPr/>
        </p:nvGrpSpPr>
        <p:grpSpPr>
          <a:xfrm>
            <a:off x="6494027" y="3202911"/>
            <a:ext cx="174124" cy="183726"/>
            <a:chOff x="3519489" y="2917825"/>
            <a:chExt cx="341313" cy="325438"/>
          </a:xfrm>
        </p:grpSpPr>
        <p:sp>
          <p:nvSpPr>
            <p:cNvPr id="452" name="Google Shape;452;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53" name="Google Shape;453;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54" name="Google Shape;454;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55" name="Google Shape;455;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cxnSp>
        <p:nvCxnSpPr>
          <p:cNvPr id="456" name="Google Shape;456;p84"/>
          <p:cNvCxnSpPr/>
          <p:nvPr/>
        </p:nvCxnSpPr>
        <p:spPr>
          <a:xfrm>
            <a:off x="6346628" y="3058770"/>
            <a:ext cx="97237" cy="0"/>
          </a:xfrm>
          <a:prstGeom prst="straightConnector1">
            <a:avLst/>
          </a:prstGeom>
          <a:noFill/>
          <a:ln cap="flat" cmpd="sng" w="38100">
            <a:solidFill>
              <a:srgbClr val="000000"/>
            </a:solidFill>
            <a:prstDash val="solid"/>
            <a:miter lim="800000"/>
            <a:headEnd len="sm" w="sm" type="none"/>
            <a:tailEnd len="sm" w="sm" type="none"/>
          </a:ln>
        </p:spPr>
      </p:cxnSp>
      <p:cxnSp>
        <p:nvCxnSpPr>
          <p:cNvPr id="457" name="Google Shape;457;p84"/>
          <p:cNvCxnSpPr/>
          <p:nvPr/>
        </p:nvCxnSpPr>
        <p:spPr>
          <a:xfrm>
            <a:off x="6098629" y="3253382"/>
            <a:ext cx="125506" cy="0"/>
          </a:xfrm>
          <a:prstGeom prst="straightConnector1">
            <a:avLst/>
          </a:prstGeom>
          <a:noFill/>
          <a:ln cap="flat" cmpd="dbl" w="38100">
            <a:solidFill>
              <a:srgbClr val="000000"/>
            </a:solidFill>
            <a:prstDash val="solid"/>
            <a:miter lim="800000"/>
            <a:headEnd len="sm" w="sm" type="none"/>
            <a:tailEnd len="sm" w="sm" type="none"/>
          </a:ln>
        </p:spPr>
      </p:cxnSp>
      <p:grpSp>
        <p:nvGrpSpPr>
          <p:cNvPr id="458" name="Google Shape;458;p84"/>
          <p:cNvGrpSpPr/>
          <p:nvPr/>
        </p:nvGrpSpPr>
        <p:grpSpPr>
          <a:xfrm>
            <a:off x="11250134" y="2966907"/>
            <a:ext cx="174124" cy="183726"/>
            <a:chOff x="3519489" y="2917825"/>
            <a:chExt cx="341313" cy="325438"/>
          </a:xfrm>
        </p:grpSpPr>
        <p:sp>
          <p:nvSpPr>
            <p:cNvPr id="459" name="Google Shape;459;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60" name="Google Shape;460;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61" name="Google Shape;461;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62" name="Google Shape;462;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63" name="Google Shape;463;p84"/>
          <p:cNvGrpSpPr/>
          <p:nvPr/>
        </p:nvGrpSpPr>
        <p:grpSpPr>
          <a:xfrm>
            <a:off x="11419399" y="2966907"/>
            <a:ext cx="174124" cy="183726"/>
            <a:chOff x="3519489" y="2917825"/>
            <a:chExt cx="341313" cy="325438"/>
          </a:xfrm>
        </p:grpSpPr>
        <p:sp>
          <p:nvSpPr>
            <p:cNvPr id="464" name="Google Shape;464;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65" name="Google Shape;465;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66" name="Google Shape;466;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67" name="Google Shape;467;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68" name="Google Shape;468;p84"/>
          <p:cNvGrpSpPr/>
          <p:nvPr/>
        </p:nvGrpSpPr>
        <p:grpSpPr>
          <a:xfrm>
            <a:off x="11068493" y="2966907"/>
            <a:ext cx="174124" cy="183726"/>
            <a:chOff x="3519489" y="2917825"/>
            <a:chExt cx="341313" cy="325438"/>
          </a:xfrm>
        </p:grpSpPr>
        <p:sp>
          <p:nvSpPr>
            <p:cNvPr id="469" name="Google Shape;469;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70" name="Google Shape;470;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71" name="Google Shape;471;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72" name="Google Shape;472;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73" name="Google Shape;473;p84"/>
          <p:cNvGrpSpPr/>
          <p:nvPr/>
        </p:nvGrpSpPr>
        <p:grpSpPr>
          <a:xfrm>
            <a:off x="6488387" y="2966419"/>
            <a:ext cx="174124" cy="183726"/>
            <a:chOff x="3519489" y="2917825"/>
            <a:chExt cx="341313" cy="325438"/>
          </a:xfrm>
        </p:grpSpPr>
        <p:sp>
          <p:nvSpPr>
            <p:cNvPr id="474" name="Google Shape;474;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75" name="Google Shape;475;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76" name="Google Shape;476;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77" name="Google Shape;477;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grpSp>
        <p:nvGrpSpPr>
          <p:cNvPr id="478" name="Google Shape;478;p84"/>
          <p:cNvGrpSpPr/>
          <p:nvPr/>
        </p:nvGrpSpPr>
        <p:grpSpPr>
          <a:xfrm>
            <a:off x="6488387" y="4744061"/>
            <a:ext cx="174124" cy="183726"/>
            <a:chOff x="3519489" y="2917825"/>
            <a:chExt cx="341313" cy="325438"/>
          </a:xfrm>
        </p:grpSpPr>
        <p:sp>
          <p:nvSpPr>
            <p:cNvPr id="479" name="Google Shape;479;p84"/>
            <p:cNvSpPr/>
            <p:nvPr/>
          </p:nvSpPr>
          <p:spPr>
            <a:xfrm>
              <a:off x="3519489" y="2917825"/>
              <a:ext cx="341313" cy="325438"/>
            </a:xfrm>
            <a:custGeom>
              <a:rect b="b" l="l" r="r" t="t"/>
              <a:pathLst>
                <a:path extrusionOk="0"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80" name="Google Shape;480;p84"/>
            <p:cNvSpPr/>
            <p:nvPr/>
          </p:nvSpPr>
          <p:spPr>
            <a:xfrm>
              <a:off x="3562351" y="2960688"/>
              <a:ext cx="255588" cy="171450"/>
            </a:xfrm>
            <a:custGeom>
              <a:rect b="b" l="l" r="r" t="t"/>
              <a:pathLst>
                <a:path extrusionOk="0"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81" name="Google Shape;481;p84"/>
            <p:cNvSpPr/>
            <p:nvPr/>
          </p:nvSpPr>
          <p:spPr>
            <a:xfrm>
              <a:off x="3673476" y="3136900"/>
              <a:ext cx="31750" cy="31750"/>
            </a:xfrm>
            <a:custGeom>
              <a:rect b="b" l="l" r="r" t="t"/>
              <a:pathLst>
                <a:path extrusionOk="0"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82" name="Google Shape;482;p84"/>
            <p:cNvSpPr/>
            <p:nvPr/>
          </p:nvSpPr>
          <p:spPr>
            <a:xfrm>
              <a:off x="3638551" y="2995613"/>
              <a:ext cx="101600" cy="101600"/>
            </a:xfrm>
            <a:custGeom>
              <a:rect b="b" l="l" r="r" t="t"/>
              <a:pathLst>
                <a:path extrusionOk="0" h="38" w="38">
                  <a:moveTo>
                    <a:pt x="19" y="0"/>
                  </a:moveTo>
                  <a:cubicBezTo>
                    <a:pt x="8" y="0"/>
                    <a:pt x="0" y="8"/>
                    <a:pt x="0" y="19"/>
                  </a:cubicBezTo>
                  <a:cubicBezTo>
                    <a:pt x="0" y="29"/>
                    <a:pt x="8" y="38"/>
                    <a:pt x="19" y="38"/>
                  </a:cubicBezTo>
                  <a:cubicBezTo>
                    <a:pt x="30" y="38"/>
                    <a:pt x="38" y="29"/>
                    <a:pt x="38" y="19"/>
                  </a:cubicBezTo>
                  <a:cubicBezTo>
                    <a:pt x="38" y="8"/>
                    <a:pt x="30" y="0"/>
                    <a:pt x="19" y="0"/>
                  </a:cubicBezTo>
                  <a:close/>
                  <a:moveTo>
                    <a:pt x="19" y="34"/>
                  </a:moveTo>
                  <a:cubicBezTo>
                    <a:pt x="11" y="34"/>
                    <a:pt x="4" y="27"/>
                    <a:pt x="4" y="19"/>
                  </a:cubicBezTo>
                  <a:cubicBezTo>
                    <a:pt x="4" y="11"/>
                    <a:pt x="10" y="5"/>
                    <a:pt x="18" y="4"/>
                  </a:cubicBezTo>
                  <a:cubicBezTo>
                    <a:pt x="18" y="22"/>
                    <a:pt x="18" y="22"/>
                    <a:pt x="18" y="22"/>
                  </a:cubicBezTo>
                  <a:cubicBezTo>
                    <a:pt x="34" y="16"/>
                    <a:pt x="34" y="16"/>
                    <a:pt x="34" y="16"/>
                  </a:cubicBezTo>
                  <a:cubicBezTo>
                    <a:pt x="34" y="17"/>
                    <a:pt x="34" y="18"/>
                    <a:pt x="34" y="19"/>
                  </a:cubicBezTo>
                  <a:cubicBezTo>
                    <a:pt x="34" y="27"/>
                    <a:pt x="27" y="34"/>
                    <a:pt x="19" y="34"/>
                  </a:cubicBezTo>
                  <a:close/>
                </a:path>
              </a:pathLst>
            </a:custGeom>
            <a:solidFill>
              <a:srgbClr val="C64D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cxnSp>
        <p:nvCxnSpPr>
          <p:cNvPr id="483" name="Google Shape;483;p84"/>
          <p:cNvCxnSpPr/>
          <p:nvPr/>
        </p:nvCxnSpPr>
        <p:spPr>
          <a:xfrm>
            <a:off x="5961531" y="251012"/>
            <a:ext cx="0" cy="6221506"/>
          </a:xfrm>
          <a:prstGeom prst="straightConnector1">
            <a:avLst/>
          </a:prstGeom>
          <a:noFill/>
          <a:ln cap="flat" cmpd="sng" w="28575">
            <a:solidFill>
              <a:srgbClr val="00B050"/>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descr="A picture containing text, transport, van&#10;&#10;Description automatically generated" id="488" name="Google Shape;488;p85"/>
          <p:cNvPicPr preferRelativeResize="0"/>
          <p:nvPr/>
        </p:nvPicPr>
        <p:blipFill rotWithShape="1">
          <a:blip r:embed="rId3">
            <a:alphaModFix/>
          </a:blip>
          <a:srcRect b="0" l="0" r="0" t="0"/>
          <a:stretch/>
        </p:blipFill>
        <p:spPr>
          <a:xfrm>
            <a:off x="1398288" y="4867544"/>
            <a:ext cx="1870430" cy="1517780"/>
          </a:xfrm>
          <a:prstGeom prst="rect">
            <a:avLst/>
          </a:prstGeom>
          <a:noFill/>
          <a:ln>
            <a:noFill/>
          </a:ln>
        </p:spPr>
      </p:pic>
      <p:pic>
        <p:nvPicPr>
          <p:cNvPr descr="A picture containing truck, road, transport, outdoor&#10;&#10;Description automatically generated" id="489" name="Google Shape;489;p85"/>
          <p:cNvPicPr preferRelativeResize="0"/>
          <p:nvPr/>
        </p:nvPicPr>
        <p:blipFill rotWithShape="1">
          <a:blip r:embed="rId4">
            <a:alphaModFix/>
          </a:blip>
          <a:srcRect b="0" l="0" r="0" t="0"/>
          <a:stretch/>
        </p:blipFill>
        <p:spPr>
          <a:xfrm>
            <a:off x="4550645" y="4741518"/>
            <a:ext cx="3172644" cy="1790700"/>
          </a:xfrm>
          <a:prstGeom prst="rect">
            <a:avLst/>
          </a:prstGeom>
          <a:noFill/>
          <a:ln>
            <a:noFill/>
          </a:ln>
        </p:spPr>
      </p:pic>
      <p:sp>
        <p:nvSpPr>
          <p:cNvPr id="490" name="Google Shape;490;p85"/>
          <p:cNvSpPr txBox="1"/>
          <p:nvPr/>
        </p:nvSpPr>
        <p:spPr>
          <a:xfrm>
            <a:off x="682203" y="414062"/>
            <a:ext cx="4536141" cy="3670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800"/>
              <a:buFont typeface="Arial"/>
              <a:buNone/>
            </a:pPr>
            <a:r>
              <a:rPr b="1" lang="ms-MY" sz="2800">
                <a:solidFill>
                  <a:srgbClr val="FF0000"/>
                </a:solidFill>
                <a:latin typeface="Arial Black"/>
                <a:ea typeface="Arial Black"/>
                <a:cs typeface="Arial Black"/>
                <a:sym typeface="Arial Black"/>
              </a:rPr>
              <a:t>EXCHANGE </a:t>
            </a:r>
            <a:r>
              <a:rPr b="1" lang="ms-MY" sz="2800">
                <a:solidFill>
                  <a:schemeClr val="dk1"/>
                </a:solidFill>
                <a:latin typeface="Arial Black"/>
                <a:ea typeface="Arial Black"/>
                <a:cs typeface="Arial Black"/>
                <a:sym typeface="Arial Black"/>
              </a:rPr>
              <a:t>ASSET</a:t>
            </a:r>
            <a:endParaRPr/>
          </a:p>
        </p:txBody>
      </p:sp>
      <p:grpSp>
        <p:nvGrpSpPr>
          <p:cNvPr id="491" name="Google Shape;491;p85"/>
          <p:cNvGrpSpPr/>
          <p:nvPr/>
        </p:nvGrpSpPr>
        <p:grpSpPr>
          <a:xfrm>
            <a:off x="671039" y="266642"/>
            <a:ext cx="45720" cy="675713"/>
            <a:chOff x="455000" y="491056"/>
            <a:chExt cx="45720" cy="675713"/>
          </a:xfrm>
        </p:grpSpPr>
        <p:sp>
          <p:nvSpPr>
            <p:cNvPr id="492" name="Google Shape;492;p85"/>
            <p:cNvSpPr/>
            <p:nvPr/>
          </p:nvSpPr>
          <p:spPr>
            <a:xfrm>
              <a:off x="455001" y="491056"/>
              <a:ext cx="45719" cy="675713"/>
            </a:xfrm>
            <a:prstGeom prst="rect">
              <a:avLst/>
            </a:prstGeom>
            <a:solidFill>
              <a:srgbClr val="FE83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493" name="Google Shape;493;p85"/>
            <p:cNvSpPr/>
            <p:nvPr/>
          </p:nvSpPr>
          <p:spPr>
            <a:xfrm>
              <a:off x="455000" y="961799"/>
              <a:ext cx="45719" cy="204970"/>
            </a:xfrm>
            <a:prstGeom prst="rect">
              <a:avLst/>
            </a:prstGeom>
            <a:solidFill>
              <a:srgbClr val="4A5B72">
                <a:alpha val="4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grpSp>
      <p:sp>
        <p:nvSpPr>
          <p:cNvPr id="494" name="Google Shape;494;p85"/>
          <p:cNvSpPr txBox="1"/>
          <p:nvPr/>
        </p:nvSpPr>
        <p:spPr>
          <a:xfrm>
            <a:off x="419100" y="4951220"/>
            <a:ext cx="1066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rgbClr val="000000"/>
                </a:solidFill>
                <a:latin typeface="Lato Light"/>
                <a:ea typeface="Lato Light"/>
                <a:cs typeface="Lato Light"/>
                <a:sym typeface="Lato Light"/>
              </a:rPr>
              <a:t>Old lorry</a:t>
            </a:r>
            <a:endParaRPr b="1" sz="1800">
              <a:solidFill>
                <a:srgbClr val="000000"/>
              </a:solidFill>
              <a:latin typeface="Lato Light"/>
              <a:ea typeface="Lato Light"/>
              <a:cs typeface="Lato Light"/>
              <a:sym typeface="Lato Light"/>
            </a:endParaRPr>
          </a:p>
        </p:txBody>
      </p:sp>
      <p:sp>
        <p:nvSpPr>
          <p:cNvPr id="495" name="Google Shape;495;p85"/>
          <p:cNvSpPr txBox="1"/>
          <p:nvPr/>
        </p:nvSpPr>
        <p:spPr>
          <a:xfrm>
            <a:off x="7641356" y="5466933"/>
            <a:ext cx="11769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rgbClr val="000000"/>
                </a:solidFill>
                <a:latin typeface="Lato Light"/>
                <a:ea typeface="Lato Light"/>
                <a:cs typeface="Lato Light"/>
                <a:sym typeface="Lato Light"/>
              </a:rPr>
              <a:t>New lorry</a:t>
            </a:r>
            <a:endParaRPr b="1" sz="1800">
              <a:solidFill>
                <a:srgbClr val="000000"/>
              </a:solidFill>
              <a:latin typeface="Lato Light"/>
              <a:ea typeface="Lato Light"/>
              <a:cs typeface="Lato Light"/>
              <a:sym typeface="Lato Light"/>
            </a:endParaRPr>
          </a:p>
        </p:txBody>
      </p:sp>
      <p:grpSp>
        <p:nvGrpSpPr>
          <p:cNvPr id="496" name="Google Shape;496;p85"/>
          <p:cNvGrpSpPr/>
          <p:nvPr/>
        </p:nvGrpSpPr>
        <p:grpSpPr>
          <a:xfrm>
            <a:off x="8310772" y="3802557"/>
            <a:ext cx="3414541" cy="2691150"/>
            <a:chOff x="5646839" y="2084286"/>
            <a:chExt cx="5282932" cy="4401154"/>
          </a:xfrm>
        </p:grpSpPr>
        <p:sp>
          <p:nvSpPr>
            <p:cNvPr id="497" name="Google Shape;497;p85"/>
            <p:cNvSpPr/>
            <p:nvPr/>
          </p:nvSpPr>
          <p:spPr>
            <a:xfrm>
              <a:off x="7540059" y="2084286"/>
              <a:ext cx="879810" cy="962903"/>
            </a:xfrm>
            <a:custGeom>
              <a:rect b="b" l="l" r="r" t="t"/>
              <a:pathLst>
                <a:path extrusionOk="0" h="500" w="457">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98" name="Google Shape;498;p85"/>
            <p:cNvSpPr/>
            <p:nvPr/>
          </p:nvSpPr>
          <p:spPr>
            <a:xfrm>
              <a:off x="7264711" y="2355560"/>
              <a:ext cx="369846" cy="424427"/>
            </a:xfrm>
            <a:custGeom>
              <a:rect b="b" l="l" r="r" t="t"/>
              <a:pathLst>
                <a:path extrusionOk="0" h="220" w="192">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99" name="Google Shape;499;p85"/>
            <p:cNvSpPr/>
            <p:nvPr/>
          </p:nvSpPr>
          <p:spPr>
            <a:xfrm>
              <a:off x="5646839" y="2502195"/>
              <a:ext cx="1756361" cy="146635"/>
            </a:xfrm>
            <a:custGeom>
              <a:rect b="b" l="l" r="r" t="t"/>
              <a:pathLst>
                <a:path extrusionOk="0" h="76" w="912">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0" name="Google Shape;500;p85"/>
            <p:cNvSpPr/>
            <p:nvPr/>
          </p:nvSpPr>
          <p:spPr>
            <a:xfrm>
              <a:off x="6224418" y="2455761"/>
              <a:ext cx="92054" cy="262314"/>
            </a:xfrm>
            <a:custGeom>
              <a:rect b="b" l="l" r="r" t="t"/>
              <a:pathLst>
                <a:path extrusionOk="0" h="136" w="48">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1" name="Google Shape;501;p85"/>
            <p:cNvSpPr/>
            <p:nvPr/>
          </p:nvSpPr>
          <p:spPr>
            <a:xfrm>
              <a:off x="5761703" y="2617874"/>
              <a:ext cx="331558" cy="323411"/>
            </a:xfrm>
            <a:custGeom>
              <a:rect b="b" l="l" r="r" t="t"/>
              <a:pathLst>
                <a:path extrusionOk="0" h="168" w="172">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2" name="Google Shape;502;p85"/>
            <p:cNvSpPr/>
            <p:nvPr/>
          </p:nvSpPr>
          <p:spPr>
            <a:xfrm>
              <a:off x="7243877" y="3517981"/>
              <a:ext cx="1186929" cy="2936773"/>
            </a:xfrm>
            <a:custGeom>
              <a:rect b="b" l="l" r="r" t="t"/>
              <a:pathLst>
                <a:path extrusionOk="0" h="1524" w="616">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3" name="Google Shape;503;p85"/>
            <p:cNvSpPr/>
            <p:nvPr/>
          </p:nvSpPr>
          <p:spPr>
            <a:xfrm>
              <a:off x="7886281" y="3592996"/>
              <a:ext cx="250909" cy="250094"/>
            </a:xfrm>
            <a:custGeom>
              <a:rect b="b" l="l" r="r" t="t"/>
              <a:pathLst>
                <a:path extrusionOk="0" h="130" w="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4" name="Google Shape;504;p85"/>
            <p:cNvSpPr/>
            <p:nvPr/>
          </p:nvSpPr>
          <p:spPr>
            <a:xfrm>
              <a:off x="7886281" y="3600328"/>
              <a:ext cx="188996" cy="225655"/>
            </a:xfrm>
            <a:custGeom>
              <a:rect b="b" l="l" r="r" t="t"/>
              <a:pathLst>
                <a:path extrusionOk="0" h="117" w="98">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5" name="Google Shape;505;p85"/>
            <p:cNvSpPr/>
            <p:nvPr/>
          </p:nvSpPr>
          <p:spPr>
            <a:xfrm>
              <a:off x="8165702" y="3361639"/>
              <a:ext cx="1466350" cy="2946547"/>
            </a:xfrm>
            <a:custGeom>
              <a:rect b="b" l="l" r="r" t="t"/>
              <a:pathLst>
                <a:path extrusionOk="0" h="1529" w="761">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6" name="Google Shape;506;p85"/>
            <p:cNvSpPr/>
            <p:nvPr/>
          </p:nvSpPr>
          <p:spPr>
            <a:xfrm>
              <a:off x="8419869" y="3562040"/>
              <a:ext cx="242762" cy="242762"/>
            </a:xfrm>
            <a:custGeom>
              <a:rect b="b" l="l" r="r" t="t"/>
              <a:pathLst>
                <a:path extrusionOk="0" h="126" w="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7" name="Google Shape;507;p85"/>
            <p:cNvSpPr/>
            <p:nvPr/>
          </p:nvSpPr>
          <p:spPr>
            <a:xfrm>
              <a:off x="8419869" y="3567742"/>
              <a:ext cx="146635" cy="231357"/>
            </a:xfrm>
            <a:custGeom>
              <a:rect b="b" l="l" r="r" t="t"/>
              <a:pathLst>
                <a:path extrusionOk="0" h="120" w="76">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8" name="Google Shape;508;p85"/>
            <p:cNvSpPr/>
            <p:nvPr/>
          </p:nvSpPr>
          <p:spPr>
            <a:xfrm>
              <a:off x="8643895" y="3028452"/>
              <a:ext cx="2285876" cy="2699712"/>
            </a:xfrm>
            <a:custGeom>
              <a:rect b="b" l="l" r="r" t="t"/>
              <a:pathLst>
                <a:path extrusionOk="0" h="1401" w="1187">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09" name="Google Shape;509;p85"/>
            <p:cNvSpPr/>
            <p:nvPr/>
          </p:nvSpPr>
          <p:spPr>
            <a:xfrm>
              <a:off x="8893989" y="3324980"/>
              <a:ext cx="250094" cy="250909"/>
            </a:xfrm>
            <a:custGeom>
              <a:rect b="b" l="l" r="r" t="t"/>
              <a:pathLst>
                <a:path extrusionOk="0" h="130" w="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10" name="Google Shape;510;p85"/>
            <p:cNvSpPr/>
            <p:nvPr/>
          </p:nvSpPr>
          <p:spPr>
            <a:xfrm>
              <a:off x="8893989" y="3342087"/>
              <a:ext cx="186552" cy="225655"/>
            </a:xfrm>
            <a:custGeom>
              <a:rect b="b" l="l" r="r" t="t"/>
              <a:pathLst>
                <a:path extrusionOk="0" h="117" w="9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11" name="Google Shape;511;p85"/>
            <p:cNvSpPr/>
            <p:nvPr/>
          </p:nvSpPr>
          <p:spPr>
            <a:xfrm>
              <a:off x="7936788" y="2837826"/>
              <a:ext cx="132786" cy="801604"/>
            </a:xfrm>
            <a:custGeom>
              <a:rect b="b" l="l" r="r" t="t"/>
              <a:pathLst>
                <a:path extrusionOk="0" h="416" w="69">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rgbClr val="EE8A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12" name="Google Shape;512;p85"/>
            <p:cNvSpPr/>
            <p:nvPr/>
          </p:nvSpPr>
          <p:spPr>
            <a:xfrm>
              <a:off x="8058169" y="3034154"/>
              <a:ext cx="53766" cy="470046"/>
            </a:xfrm>
            <a:custGeom>
              <a:rect b="b" l="l" r="r" t="t"/>
              <a:pathLst>
                <a:path extrusionOk="0" h="244" w="28">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rgbClr val="EE8A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13" name="Google Shape;513;p85"/>
            <p:cNvSpPr/>
            <p:nvPr/>
          </p:nvSpPr>
          <p:spPr>
            <a:xfrm>
              <a:off x="8050023" y="2785689"/>
              <a:ext cx="468417" cy="834190"/>
            </a:xfrm>
            <a:custGeom>
              <a:rect b="b" l="l" r="r" t="t"/>
              <a:pathLst>
                <a:path extrusionOk="0" h="433" w="24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rgbClr val="EE8A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14" name="Google Shape;514;p85"/>
            <p:cNvSpPr/>
            <p:nvPr/>
          </p:nvSpPr>
          <p:spPr>
            <a:xfrm>
              <a:off x="8503370" y="2972242"/>
              <a:ext cx="265572" cy="509149"/>
            </a:xfrm>
            <a:custGeom>
              <a:rect b="b" l="l" r="r" t="t"/>
              <a:pathLst>
                <a:path extrusionOk="0" h="264" w="138">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rgbClr val="EE8A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15" name="Google Shape;515;p85"/>
            <p:cNvSpPr/>
            <p:nvPr/>
          </p:nvSpPr>
          <p:spPr>
            <a:xfrm>
              <a:off x="8133116" y="2670011"/>
              <a:ext cx="859444" cy="745394"/>
            </a:xfrm>
            <a:custGeom>
              <a:rect b="b" l="l" r="r" t="t"/>
              <a:pathLst>
                <a:path extrusionOk="0" h="387" w="446">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rgbClr val="EE8A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16" name="Google Shape;516;p85"/>
            <p:cNvSpPr/>
            <p:nvPr/>
          </p:nvSpPr>
          <p:spPr>
            <a:xfrm>
              <a:off x="8354698" y="2791392"/>
              <a:ext cx="549066" cy="468417"/>
            </a:xfrm>
            <a:custGeom>
              <a:rect b="b" l="l" r="r" t="t"/>
              <a:pathLst>
                <a:path extrusionOk="0" h="243" w="285">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rgbClr val="EE8A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517" name="Google Shape;517;p85"/>
            <p:cNvSpPr txBox="1"/>
            <p:nvPr/>
          </p:nvSpPr>
          <p:spPr>
            <a:xfrm rot="3214658">
              <a:off x="9094107" y="3950776"/>
              <a:ext cx="1230675" cy="5714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rgbClr val="000000"/>
                  </a:solidFill>
                  <a:latin typeface="Lato"/>
                  <a:ea typeface="Lato"/>
                  <a:cs typeface="Lato"/>
                  <a:sym typeface="Lato"/>
                </a:rPr>
                <a:t>Cost?</a:t>
              </a:r>
              <a:endParaRPr/>
            </a:p>
          </p:txBody>
        </p:sp>
        <p:sp>
          <p:nvSpPr>
            <p:cNvPr id="518" name="Google Shape;518;p85"/>
            <p:cNvSpPr txBox="1"/>
            <p:nvPr/>
          </p:nvSpPr>
          <p:spPr>
            <a:xfrm rot="4520413">
              <a:off x="7871015" y="4850864"/>
              <a:ext cx="2204119" cy="476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400">
                  <a:solidFill>
                    <a:srgbClr val="000000"/>
                  </a:solidFill>
                  <a:latin typeface="Lato"/>
                  <a:ea typeface="Lato"/>
                  <a:cs typeface="Lato"/>
                  <a:sym typeface="Lato"/>
                </a:rPr>
                <a:t>Depreciation?</a:t>
              </a:r>
              <a:endParaRPr/>
            </a:p>
          </p:txBody>
        </p:sp>
        <p:sp>
          <p:nvSpPr>
            <p:cNvPr id="519" name="Google Shape;519;p85"/>
            <p:cNvSpPr txBox="1"/>
            <p:nvPr/>
          </p:nvSpPr>
          <p:spPr>
            <a:xfrm rot="5889575">
              <a:off x="6594330" y="4939596"/>
              <a:ext cx="2573971" cy="476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400">
                  <a:solidFill>
                    <a:srgbClr val="000000"/>
                  </a:solidFill>
                  <a:latin typeface="Lato"/>
                  <a:ea typeface="Lato"/>
                  <a:cs typeface="Lato"/>
                  <a:sym typeface="Lato"/>
                </a:rPr>
                <a:t>Exchange Value?</a:t>
              </a:r>
              <a:endParaRPr/>
            </a:p>
          </p:txBody>
        </p:sp>
      </p:grpSp>
      <p:grpSp>
        <p:nvGrpSpPr>
          <p:cNvPr id="520" name="Google Shape;520;p85"/>
          <p:cNvGrpSpPr/>
          <p:nvPr/>
        </p:nvGrpSpPr>
        <p:grpSpPr>
          <a:xfrm>
            <a:off x="682203" y="1009700"/>
            <a:ext cx="9577779" cy="3455287"/>
            <a:chOff x="227952" y="3728796"/>
            <a:chExt cx="9577779" cy="3455287"/>
          </a:xfrm>
        </p:grpSpPr>
        <p:sp>
          <p:nvSpPr>
            <p:cNvPr id="521" name="Google Shape;521;p85"/>
            <p:cNvSpPr/>
            <p:nvPr/>
          </p:nvSpPr>
          <p:spPr>
            <a:xfrm>
              <a:off x="227953" y="3728796"/>
              <a:ext cx="9577778" cy="863822"/>
            </a:xfrm>
            <a:prstGeom prst="homePlate">
              <a:avLst>
                <a:gd fmla="val 30543"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Lato Light"/>
                <a:ea typeface="Lato Light"/>
                <a:cs typeface="Lato Light"/>
                <a:sym typeface="Lato Light"/>
              </a:endParaRPr>
            </a:p>
          </p:txBody>
        </p:sp>
        <p:sp>
          <p:nvSpPr>
            <p:cNvPr id="522" name="Google Shape;522;p85"/>
            <p:cNvSpPr/>
            <p:nvPr/>
          </p:nvSpPr>
          <p:spPr>
            <a:xfrm>
              <a:off x="227953" y="4594052"/>
              <a:ext cx="8763765" cy="863822"/>
            </a:xfrm>
            <a:prstGeom prst="homePlate">
              <a:avLst>
                <a:gd fmla="val 30543"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523" name="Google Shape;523;p85"/>
            <p:cNvSpPr/>
            <p:nvPr/>
          </p:nvSpPr>
          <p:spPr>
            <a:xfrm>
              <a:off x="227954" y="5456440"/>
              <a:ext cx="7917106" cy="863822"/>
            </a:xfrm>
            <a:prstGeom prst="homePlate">
              <a:avLst>
                <a:gd fmla="val 30543"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524" name="Google Shape;524;p85"/>
            <p:cNvSpPr/>
            <p:nvPr/>
          </p:nvSpPr>
          <p:spPr>
            <a:xfrm>
              <a:off x="227952" y="6320261"/>
              <a:ext cx="7015689" cy="863822"/>
            </a:xfrm>
            <a:prstGeom prst="homePlate">
              <a:avLst>
                <a:gd fmla="val 30543"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525" name="Google Shape;525;p85"/>
            <p:cNvSpPr txBox="1"/>
            <p:nvPr/>
          </p:nvSpPr>
          <p:spPr>
            <a:xfrm>
              <a:off x="313346" y="3883644"/>
              <a:ext cx="8990603"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chemeClr val="lt1"/>
                  </a:solidFill>
                  <a:latin typeface="Lato Light"/>
                  <a:ea typeface="Lato Light"/>
                  <a:cs typeface="Lato Light"/>
                  <a:sym typeface="Lato Light"/>
                </a:rPr>
                <a:t>It</a:t>
              </a:r>
              <a:r>
                <a:rPr b="1" lang="ms-MY" sz="1600">
                  <a:solidFill>
                    <a:schemeClr val="lt1"/>
                  </a:solidFill>
                  <a:latin typeface="Lato Light"/>
                  <a:ea typeface="Lato Light"/>
                  <a:cs typeface="Lato Light"/>
                  <a:sym typeface="Lato Light"/>
                </a:rPr>
                <a:t> is also possible for companies to exchange an existing asset for a new asset. Old machine exchanged for a new machine. This is also known as trade in transaction.</a:t>
              </a:r>
              <a:endParaRPr b="1" sz="1600">
                <a:solidFill>
                  <a:schemeClr val="lt1"/>
                </a:solidFill>
                <a:latin typeface="Lato Light"/>
                <a:ea typeface="Lato Light"/>
                <a:cs typeface="Lato Light"/>
                <a:sym typeface="Lato Light"/>
              </a:endParaRPr>
            </a:p>
          </p:txBody>
        </p:sp>
        <p:sp>
          <p:nvSpPr>
            <p:cNvPr id="526" name="Google Shape;526;p85"/>
            <p:cNvSpPr txBox="1"/>
            <p:nvPr/>
          </p:nvSpPr>
          <p:spPr>
            <a:xfrm>
              <a:off x="313347" y="4785518"/>
              <a:ext cx="6930294"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ms-MY" sz="1600">
                  <a:solidFill>
                    <a:schemeClr val="lt1"/>
                  </a:solidFill>
                  <a:latin typeface="Lato Light"/>
                  <a:ea typeface="Lato Light"/>
                  <a:cs typeface="Lato Light"/>
                  <a:sym typeface="Lato Light"/>
                </a:rPr>
                <a:t>The disposal value of the asset will be the trade in value. </a:t>
              </a:r>
              <a:endParaRPr/>
            </a:p>
          </p:txBody>
        </p:sp>
        <p:sp>
          <p:nvSpPr>
            <p:cNvPr id="527" name="Google Shape;527;p85"/>
            <p:cNvSpPr txBox="1"/>
            <p:nvPr/>
          </p:nvSpPr>
          <p:spPr>
            <a:xfrm>
              <a:off x="313347" y="5564672"/>
              <a:ext cx="7543173"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ms-MY" sz="1600">
                  <a:solidFill>
                    <a:schemeClr val="lt1"/>
                  </a:solidFill>
                  <a:latin typeface="Lato Light"/>
                  <a:ea typeface="Lato Light"/>
                  <a:cs typeface="Lato Light"/>
                  <a:sym typeface="Lato Light"/>
                </a:rPr>
                <a:t>The exchange asset may be at a loss (exchange value is less than the book value) or gain (exchange value exceeds the book value) to the entity. </a:t>
              </a:r>
              <a:endParaRPr/>
            </a:p>
          </p:txBody>
        </p:sp>
        <p:sp>
          <p:nvSpPr>
            <p:cNvPr id="528" name="Google Shape;528;p85"/>
            <p:cNvSpPr txBox="1"/>
            <p:nvPr/>
          </p:nvSpPr>
          <p:spPr>
            <a:xfrm>
              <a:off x="318753" y="6449242"/>
              <a:ext cx="5932915"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ms-MY" sz="1600">
                  <a:solidFill>
                    <a:schemeClr val="lt1"/>
                  </a:solidFill>
                  <a:latin typeface="Lato Light"/>
                  <a:ea typeface="Lato Light"/>
                  <a:cs typeface="Lato Light"/>
                  <a:sym typeface="Lato Light"/>
                </a:rPr>
                <a:t>Difference between the value of old asset and new asset is settled by the payment or receiving of cash.</a:t>
              </a:r>
              <a:endParaRPr/>
            </a:p>
          </p:txBody>
        </p:sp>
      </p:grpSp>
      <p:sp>
        <p:nvSpPr>
          <p:cNvPr id="529" name="Google Shape;529;p85"/>
          <p:cNvSpPr/>
          <p:nvPr/>
        </p:nvSpPr>
        <p:spPr>
          <a:xfrm rot="-1055054">
            <a:off x="3160463" y="4905419"/>
            <a:ext cx="1775083" cy="442115"/>
          </a:xfrm>
          <a:prstGeom prst="curvedDownArrow">
            <a:avLst>
              <a:gd fmla="val 25000" name="adj1"/>
              <a:gd fmla="val 50000" name="adj2"/>
              <a:gd fmla="val 25000" name="adj3"/>
            </a:avLst>
          </a:prstGeom>
          <a:solidFill>
            <a:schemeClr val="accent1"/>
          </a:solidFill>
          <a:ln cap="flat" cmpd="sng" w="12700">
            <a:solidFill>
              <a:srgbClr val="31907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grpSp>
        <p:nvGrpSpPr>
          <p:cNvPr id="534" name="Google Shape;534;p86"/>
          <p:cNvGrpSpPr/>
          <p:nvPr/>
        </p:nvGrpSpPr>
        <p:grpSpPr>
          <a:xfrm>
            <a:off x="1168972" y="1324197"/>
            <a:ext cx="7167553" cy="4572970"/>
            <a:chOff x="6106454" y="1425337"/>
            <a:chExt cx="8292275" cy="6694323"/>
          </a:xfrm>
        </p:grpSpPr>
        <p:grpSp>
          <p:nvGrpSpPr>
            <p:cNvPr id="535" name="Google Shape;535;p86"/>
            <p:cNvGrpSpPr/>
            <p:nvPr/>
          </p:nvGrpSpPr>
          <p:grpSpPr>
            <a:xfrm>
              <a:off x="6106454" y="1425337"/>
              <a:ext cx="6337310" cy="1158454"/>
              <a:chOff x="6106454" y="1425337"/>
              <a:chExt cx="6337310" cy="1158454"/>
            </a:xfrm>
          </p:grpSpPr>
          <p:sp>
            <p:nvSpPr>
              <p:cNvPr id="536" name="Google Shape;536;p86"/>
              <p:cNvSpPr txBox="1"/>
              <p:nvPr/>
            </p:nvSpPr>
            <p:spPr>
              <a:xfrm>
                <a:off x="7084050" y="1457415"/>
                <a:ext cx="5359714" cy="11263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chemeClr val="accent4"/>
                    </a:solidFill>
                    <a:latin typeface="Lato Light"/>
                    <a:ea typeface="Lato Light"/>
                    <a:cs typeface="Lato Light"/>
                    <a:sym typeface="Lato Light"/>
                  </a:rPr>
                  <a:t>Remove the asset from the account asset</a:t>
                </a:r>
                <a:endParaRPr/>
              </a:p>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Dr	Disposal Account	xx</a:t>
                </a:r>
                <a:endParaRPr/>
              </a:p>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Cr		Asset		xx </a:t>
                </a:r>
                <a:endParaRPr/>
              </a:p>
            </p:txBody>
          </p:sp>
          <p:sp>
            <p:nvSpPr>
              <p:cNvPr id="537" name="Google Shape;537;p86"/>
              <p:cNvSpPr/>
              <p:nvPr/>
            </p:nvSpPr>
            <p:spPr>
              <a:xfrm>
                <a:off x="6106454" y="1425337"/>
                <a:ext cx="866258" cy="861430"/>
              </a:xfrm>
              <a:prstGeom prst="ellipse">
                <a:avLst/>
              </a:prstGeom>
              <a:solidFill>
                <a:srgbClr val="D43E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ms-MY" sz="3600">
                    <a:solidFill>
                      <a:srgbClr val="F2F2F2"/>
                    </a:solidFill>
                    <a:latin typeface="Lato Light"/>
                    <a:ea typeface="Lato Light"/>
                    <a:cs typeface="Lato Light"/>
                    <a:sym typeface="Lato Light"/>
                  </a:rPr>
                  <a:t>1</a:t>
                </a:r>
                <a:endParaRPr sz="3600">
                  <a:solidFill>
                    <a:srgbClr val="F2F2F2"/>
                  </a:solidFill>
                  <a:latin typeface="Lato Light"/>
                  <a:ea typeface="Lato Light"/>
                  <a:cs typeface="Lato Light"/>
                  <a:sym typeface="Lato Light"/>
                </a:endParaRPr>
              </a:p>
            </p:txBody>
          </p:sp>
        </p:grpSp>
        <p:grpSp>
          <p:nvGrpSpPr>
            <p:cNvPr id="538" name="Google Shape;538;p86"/>
            <p:cNvGrpSpPr/>
            <p:nvPr/>
          </p:nvGrpSpPr>
          <p:grpSpPr>
            <a:xfrm>
              <a:off x="6106454" y="2429276"/>
              <a:ext cx="6704793" cy="1113597"/>
              <a:chOff x="6106454" y="2429276"/>
              <a:chExt cx="6704793" cy="1113597"/>
            </a:xfrm>
          </p:grpSpPr>
          <p:sp>
            <p:nvSpPr>
              <p:cNvPr id="539" name="Google Shape;539;p86"/>
              <p:cNvSpPr/>
              <p:nvPr/>
            </p:nvSpPr>
            <p:spPr>
              <a:xfrm>
                <a:off x="6106454" y="2516843"/>
                <a:ext cx="861430" cy="861430"/>
              </a:xfrm>
              <a:prstGeom prst="ellipse">
                <a:avLst/>
              </a:prstGeom>
              <a:solidFill>
                <a:srgbClr val="CB991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ms-MY" sz="3600">
                    <a:solidFill>
                      <a:srgbClr val="FFFFFF"/>
                    </a:solidFill>
                    <a:latin typeface="Lato Light"/>
                    <a:ea typeface="Lato Light"/>
                    <a:cs typeface="Lato Light"/>
                    <a:sym typeface="Lato Light"/>
                  </a:rPr>
                  <a:t>2</a:t>
                </a:r>
                <a:endParaRPr sz="3600">
                  <a:solidFill>
                    <a:srgbClr val="F2F2F2"/>
                  </a:solidFill>
                  <a:latin typeface="Lato Black"/>
                  <a:ea typeface="Lato Black"/>
                  <a:cs typeface="Lato Black"/>
                  <a:sym typeface="Lato Black"/>
                </a:endParaRPr>
              </a:p>
            </p:txBody>
          </p:sp>
          <p:grpSp>
            <p:nvGrpSpPr>
              <p:cNvPr id="540" name="Google Shape;540;p86"/>
              <p:cNvGrpSpPr/>
              <p:nvPr/>
            </p:nvGrpSpPr>
            <p:grpSpPr>
              <a:xfrm>
                <a:off x="7075085" y="2429276"/>
                <a:ext cx="5736162" cy="1113597"/>
                <a:chOff x="7075085" y="1388892"/>
                <a:chExt cx="5736162" cy="1113597"/>
              </a:xfrm>
            </p:grpSpPr>
            <p:sp>
              <p:nvSpPr>
                <p:cNvPr id="541" name="Google Shape;541;p86"/>
                <p:cNvSpPr txBox="1"/>
                <p:nvPr/>
              </p:nvSpPr>
              <p:spPr>
                <a:xfrm>
                  <a:off x="7075085" y="1388892"/>
                  <a:ext cx="52229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CB9912"/>
                      </a:solidFill>
                      <a:latin typeface="Lato Light"/>
                      <a:ea typeface="Lato Light"/>
                      <a:cs typeface="Lato Light"/>
                      <a:sym typeface="Lato Light"/>
                    </a:rPr>
                    <a:t>Remove accumulated depreciation for disposable asset</a:t>
                  </a:r>
                  <a:endParaRPr sz="1600">
                    <a:solidFill>
                      <a:srgbClr val="CB9912"/>
                    </a:solidFill>
                    <a:latin typeface="Lato Light"/>
                    <a:ea typeface="Lato Light"/>
                    <a:cs typeface="Lato Light"/>
                    <a:sym typeface="Lato Light"/>
                  </a:endParaRPr>
                </a:p>
              </p:txBody>
            </p:sp>
            <p:sp>
              <p:nvSpPr>
                <p:cNvPr id="542" name="Google Shape;542;p86"/>
                <p:cNvSpPr txBox="1"/>
                <p:nvPr/>
              </p:nvSpPr>
              <p:spPr>
                <a:xfrm>
                  <a:off x="7084050" y="1736554"/>
                  <a:ext cx="5727197" cy="7659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Dr	Accumulated Depreciation	xx</a:t>
                  </a:r>
                  <a:endParaRPr/>
                </a:p>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Cr		Disposal Account		xx</a:t>
                  </a:r>
                  <a:endParaRPr/>
                </a:p>
              </p:txBody>
            </p:sp>
          </p:grpSp>
        </p:grpSp>
        <p:grpSp>
          <p:nvGrpSpPr>
            <p:cNvPr id="543" name="Google Shape;543;p86"/>
            <p:cNvGrpSpPr/>
            <p:nvPr/>
          </p:nvGrpSpPr>
          <p:grpSpPr>
            <a:xfrm>
              <a:off x="6106454" y="3507506"/>
              <a:ext cx="7515172" cy="1170724"/>
              <a:chOff x="6106454" y="3507506"/>
              <a:chExt cx="7515172" cy="1170724"/>
            </a:xfrm>
          </p:grpSpPr>
          <p:sp>
            <p:nvSpPr>
              <p:cNvPr id="544" name="Google Shape;544;p86"/>
              <p:cNvSpPr/>
              <p:nvPr/>
            </p:nvSpPr>
            <p:spPr>
              <a:xfrm>
                <a:off x="6106454" y="3608348"/>
                <a:ext cx="861430" cy="861430"/>
              </a:xfrm>
              <a:prstGeom prst="ellipse">
                <a:avLst/>
              </a:prstGeom>
              <a:solidFill>
                <a:srgbClr val="6EA8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ms-MY" sz="2400">
                    <a:solidFill>
                      <a:srgbClr val="FFFFFF"/>
                    </a:solidFill>
                    <a:latin typeface="Lato Light"/>
                    <a:ea typeface="Lato Light"/>
                    <a:cs typeface="Lato Light"/>
                    <a:sym typeface="Lato Light"/>
                  </a:rPr>
                  <a:t>3</a:t>
                </a:r>
                <a:endParaRPr sz="2400">
                  <a:solidFill>
                    <a:srgbClr val="F2F2F2"/>
                  </a:solidFill>
                  <a:latin typeface="Lato Black"/>
                  <a:ea typeface="Lato Black"/>
                  <a:cs typeface="Lato Black"/>
                  <a:sym typeface="Lato Black"/>
                </a:endParaRPr>
              </a:p>
            </p:txBody>
          </p:sp>
          <p:grpSp>
            <p:nvGrpSpPr>
              <p:cNvPr id="545" name="Google Shape;545;p86"/>
              <p:cNvGrpSpPr/>
              <p:nvPr/>
            </p:nvGrpSpPr>
            <p:grpSpPr>
              <a:xfrm>
                <a:off x="7084050" y="3507506"/>
                <a:ext cx="6537576" cy="1170724"/>
                <a:chOff x="7084050" y="1442682"/>
                <a:chExt cx="6537576" cy="1170724"/>
              </a:xfrm>
            </p:grpSpPr>
            <p:sp>
              <p:nvSpPr>
                <p:cNvPr id="546" name="Google Shape;546;p86"/>
                <p:cNvSpPr txBox="1"/>
                <p:nvPr/>
              </p:nvSpPr>
              <p:spPr>
                <a:xfrm>
                  <a:off x="7084050" y="1442682"/>
                  <a:ext cx="3734384" cy="4956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6EA834"/>
                      </a:solidFill>
                      <a:latin typeface="Lato Light"/>
                      <a:ea typeface="Lato Light"/>
                      <a:cs typeface="Lato Light"/>
                      <a:sym typeface="Lato Light"/>
                    </a:rPr>
                    <a:t>Record exchange value/ trade in </a:t>
                  </a:r>
                  <a:endParaRPr sz="1600">
                    <a:solidFill>
                      <a:srgbClr val="6EA834"/>
                    </a:solidFill>
                    <a:latin typeface="Lato Light"/>
                    <a:ea typeface="Lato Light"/>
                    <a:cs typeface="Lato Light"/>
                    <a:sym typeface="Lato Light"/>
                  </a:endParaRPr>
                </a:p>
              </p:txBody>
            </p:sp>
            <p:sp>
              <p:nvSpPr>
                <p:cNvPr id="547" name="Google Shape;547;p86"/>
                <p:cNvSpPr txBox="1"/>
                <p:nvPr/>
              </p:nvSpPr>
              <p:spPr>
                <a:xfrm>
                  <a:off x="7084050" y="1847471"/>
                  <a:ext cx="6537576" cy="7659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Dr	Asset			xx</a:t>
                  </a:r>
                  <a:endParaRPr/>
                </a:p>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Cr		Disposal Account		xx</a:t>
                  </a:r>
                  <a:endParaRPr b="1" sz="1400">
                    <a:solidFill>
                      <a:srgbClr val="000000"/>
                    </a:solidFill>
                    <a:latin typeface="Lato Light"/>
                    <a:ea typeface="Lato Light"/>
                    <a:cs typeface="Lato Light"/>
                    <a:sym typeface="Lato Light"/>
                  </a:endParaRPr>
                </a:p>
              </p:txBody>
            </p:sp>
          </p:grpSp>
        </p:grpSp>
        <p:grpSp>
          <p:nvGrpSpPr>
            <p:cNvPr id="548" name="Google Shape;548;p86"/>
            <p:cNvGrpSpPr/>
            <p:nvPr/>
          </p:nvGrpSpPr>
          <p:grpSpPr>
            <a:xfrm>
              <a:off x="6106454" y="4699853"/>
              <a:ext cx="8292275" cy="3419807"/>
              <a:chOff x="6106454" y="4699853"/>
              <a:chExt cx="8292275" cy="3419807"/>
            </a:xfrm>
          </p:grpSpPr>
          <p:sp>
            <p:nvSpPr>
              <p:cNvPr id="549" name="Google Shape;549;p86"/>
              <p:cNvSpPr/>
              <p:nvPr/>
            </p:nvSpPr>
            <p:spPr>
              <a:xfrm>
                <a:off x="6106454" y="4699853"/>
                <a:ext cx="861430" cy="861430"/>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ms-MY" sz="2400">
                    <a:solidFill>
                      <a:srgbClr val="FFFFFF"/>
                    </a:solidFill>
                    <a:latin typeface="Lato Light"/>
                    <a:ea typeface="Lato Light"/>
                    <a:cs typeface="Lato Light"/>
                    <a:sym typeface="Lato Light"/>
                  </a:rPr>
                  <a:t>4</a:t>
                </a:r>
                <a:endParaRPr sz="2400">
                  <a:solidFill>
                    <a:srgbClr val="F2F2F2"/>
                  </a:solidFill>
                  <a:latin typeface="Lato Black"/>
                  <a:ea typeface="Lato Black"/>
                  <a:cs typeface="Lato Black"/>
                  <a:sym typeface="Lato Black"/>
                </a:endParaRPr>
              </a:p>
            </p:txBody>
          </p:sp>
          <p:grpSp>
            <p:nvGrpSpPr>
              <p:cNvPr id="550" name="Google Shape;550;p86"/>
              <p:cNvGrpSpPr/>
              <p:nvPr/>
            </p:nvGrpSpPr>
            <p:grpSpPr>
              <a:xfrm>
                <a:off x="7084050" y="5841652"/>
                <a:ext cx="7314679" cy="2278008"/>
                <a:chOff x="7084050" y="2758278"/>
                <a:chExt cx="7314679" cy="2278008"/>
              </a:xfrm>
            </p:grpSpPr>
            <p:sp>
              <p:nvSpPr>
                <p:cNvPr id="551" name="Google Shape;551;p86"/>
                <p:cNvSpPr txBox="1"/>
                <p:nvPr/>
              </p:nvSpPr>
              <p:spPr>
                <a:xfrm>
                  <a:off x="7084050" y="2758278"/>
                  <a:ext cx="4881763" cy="4956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222A34"/>
                      </a:solidFill>
                      <a:latin typeface="Lato Light"/>
                      <a:ea typeface="Lato Light"/>
                      <a:cs typeface="Lato Light"/>
                      <a:sym typeface="Lato Light"/>
                    </a:rPr>
                    <a:t>Recognize the resulting gain or loss</a:t>
                  </a:r>
                  <a:endParaRPr sz="1600">
                    <a:solidFill>
                      <a:srgbClr val="222A34"/>
                    </a:solidFill>
                    <a:latin typeface="Lato Light"/>
                    <a:ea typeface="Lato Light"/>
                    <a:cs typeface="Lato Light"/>
                    <a:sym typeface="Lato Light"/>
                  </a:endParaRPr>
                </a:p>
              </p:txBody>
            </p:sp>
            <p:sp>
              <p:nvSpPr>
                <p:cNvPr id="552" name="Google Shape;552;p86"/>
                <p:cNvSpPr txBox="1"/>
                <p:nvPr/>
              </p:nvSpPr>
              <p:spPr>
                <a:xfrm>
                  <a:off x="7084050" y="3098918"/>
                  <a:ext cx="7314679" cy="19373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Dr	Disposal Account		xx</a:t>
                  </a:r>
                  <a:endParaRPr/>
                </a:p>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Cr		Income Statement (Gain)	xx</a:t>
                  </a:r>
                  <a:endParaRPr/>
                </a:p>
                <a:p>
                  <a:pPr indent="0" lvl="0" marL="0" marR="0" rtl="0" algn="l">
                    <a:spcBef>
                      <a:spcPts val="600"/>
                    </a:spcBef>
                    <a:spcAft>
                      <a:spcPts val="0"/>
                    </a:spcAft>
                    <a:buNone/>
                  </a:pPr>
                  <a:r>
                    <a:rPr lang="ms-MY" sz="1400">
                      <a:solidFill>
                        <a:srgbClr val="000000"/>
                      </a:solidFill>
                      <a:latin typeface="Lato Light"/>
                      <a:ea typeface="Lato Light"/>
                      <a:cs typeface="Lato Light"/>
                      <a:sym typeface="Lato Light"/>
                    </a:rPr>
                    <a:t>			</a:t>
                  </a:r>
                  <a:r>
                    <a:rPr b="1" i="1" lang="ms-MY" sz="1400">
                      <a:solidFill>
                        <a:srgbClr val="000000"/>
                      </a:solidFill>
                      <a:latin typeface="Lato Light"/>
                      <a:ea typeface="Lato Light"/>
                      <a:cs typeface="Lato Light"/>
                      <a:sym typeface="Lato Light"/>
                    </a:rPr>
                    <a:t>Or</a:t>
                  </a:r>
                  <a:endParaRPr/>
                </a:p>
                <a:p>
                  <a:pPr indent="0" lvl="0" marL="0" marR="0" rtl="0" algn="l">
                    <a:spcBef>
                      <a:spcPts val="600"/>
                    </a:spcBef>
                    <a:spcAft>
                      <a:spcPts val="0"/>
                    </a:spcAft>
                    <a:buNone/>
                  </a:pPr>
                  <a:r>
                    <a:rPr lang="ms-MY" sz="1400">
                      <a:solidFill>
                        <a:srgbClr val="000000"/>
                      </a:solidFill>
                      <a:latin typeface="Lato Light"/>
                      <a:ea typeface="Lato Light"/>
                      <a:cs typeface="Lato Light"/>
                      <a:sym typeface="Lato Light"/>
                    </a:rPr>
                    <a:t>Dr	Income Statement (Loss)		xx</a:t>
                  </a:r>
                  <a:endParaRPr/>
                </a:p>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Cr		Disposal Account		xx</a:t>
                  </a:r>
                  <a:endParaRPr/>
                </a:p>
              </p:txBody>
            </p:sp>
          </p:grpSp>
        </p:grpSp>
      </p:grpSp>
      <p:sp>
        <p:nvSpPr>
          <p:cNvPr id="553" name="Google Shape;553;p86"/>
          <p:cNvSpPr txBox="1"/>
          <p:nvPr/>
        </p:nvSpPr>
        <p:spPr>
          <a:xfrm>
            <a:off x="710282" y="669132"/>
            <a:ext cx="99846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rgbClr val="000000"/>
                </a:solidFill>
                <a:latin typeface="Lato Light"/>
                <a:ea typeface="Lato Light"/>
                <a:cs typeface="Lato Light"/>
                <a:sym typeface="Lato Light"/>
              </a:rPr>
              <a:t>The accounting for exchange fixed assets can be summarized as follows:</a:t>
            </a:r>
            <a:endParaRPr/>
          </a:p>
        </p:txBody>
      </p:sp>
      <p:sp>
        <p:nvSpPr>
          <p:cNvPr id="554" name="Google Shape;554;p86"/>
          <p:cNvSpPr/>
          <p:nvPr/>
        </p:nvSpPr>
        <p:spPr>
          <a:xfrm>
            <a:off x="1168972" y="4306677"/>
            <a:ext cx="744590" cy="588453"/>
          </a:xfrm>
          <a:prstGeom prst="ellipse">
            <a:avLst/>
          </a:prstGeom>
          <a:solidFill>
            <a:srgbClr val="292C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ms-MY" sz="2400">
                <a:solidFill>
                  <a:srgbClr val="F2F2F2"/>
                </a:solidFill>
                <a:latin typeface="Lato Black"/>
                <a:ea typeface="Lato Black"/>
                <a:cs typeface="Lato Black"/>
                <a:sym typeface="Lato Black"/>
              </a:rPr>
              <a:t>5</a:t>
            </a:r>
            <a:endParaRPr sz="2400">
              <a:solidFill>
                <a:srgbClr val="F2F2F2"/>
              </a:solidFill>
              <a:latin typeface="Lato Black"/>
              <a:ea typeface="Lato Black"/>
              <a:cs typeface="Lato Black"/>
              <a:sym typeface="Lato Black"/>
            </a:endParaRPr>
          </a:p>
        </p:txBody>
      </p:sp>
      <p:sp>
        <p:nvSpPr>
          <p:cNvPr id="555" name="Google Shape;555;p86"/>
          <p:cNvSpPr txBox="1"/>
          <p:nvPr/>
        </p:nvSpPr>
        <p:spPr>
          <a:xfrm>
            <a:off x="2013972" y="3528033"/>
            <a:ext cx="43599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004BE2"/>
                </a:solidFill>
                <a:latin typeface="Lato Light"/>
                <a:ea typeface="Lato Light"/>
                <a:cs typeface="Lato Light"/>
                <a:sym typeface="Lato Light"/>
              </a:rPr>
              <a:t>Record settled payment to received new asset</a:t>
            </a:r>
            <a:endParaRPr sz="1600">
              <a:solidFill>
                <a:srgbClr val="004BE2"/>
              </a:solidFill>
              <a:latin typeface="Lato Light"/>
              <a:ea typeface="Lato Light"/>
              <a:cs typeface="Lato Light"/>
              <a:sym typeface="Lato Light"/>
            </a:endParaRPr>
          </a:p>
        </p:txBody>
      </p:sp>
      <p:sp>
        <p:nvSpPr>
          <p:cNvPr id="556" name="Google Shape;556;p86"/>
          <p:cNvSpPr txBox="1"/>
          <p:nvPr/>
        </p:nvSpPr>
        <p:spPr>
          <a:xfrm>
            <a:off x="2013972" y="3804549"/>
            <a:ext cx="5650852" cy="523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Dr	Asset			xx</a:t>
            </a:r>
            <a:endParaRPr/>
          </a:p>
          <a:p>
            <a:pPr indent="0" lvl="0" marL="0" marR="0" rtl="0" algn="l">
              <a:spcBef>
                <a:spcPts val="0"/>
              </a:spcBef>
              <a:spcAft>
                <a:spcPts val="0"/>
              </a:spcAft>
              <a:buNone/>
            </a:pPr>
            <a:r>
              <a:rPr lang="ms-MY" sz="1400">
                <a:solidFill>
                  <a:srgbClr val="000000"/>
                </a:solidFill>
                <a:latin typeface="Lato Light"/>
                <a:ea typeface="Lato Light"/>
                <a:cs typeface="Lato Light"/>
                <a:sym typeface="Lato Light"/>
              </a:rPr>
              <a:t>Cr		Cash/Bank 		xx</a:t>
            </a:r>
            <a:endParaRPr b="1" sz="1400">
              <a:solidFill>
                <a:srgbClr val="000000"/>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Theme">
  <a:themeElements>
    <a:clrScheme name="Jetfabrik - Coloured 8 - Light">
      <a:dk1>
        <a:srgbClr val="445469"/>
      </a:dk1>
      <a:lt1>
        <a:srgbClr val="FFFFFF"/>
      </a:lt1>
      <a:dk2>
        <a:srgbClr val="445469"/>
      </a:dk2>
      <a:lt2>
        <a:srgbClr val="FFFFFF"/>
      </a:lt2>
      <a:accent1>
        <a:srgbClr val="44C69E"/>
      </a:accent1>
      <a:accent2>
        <a:srgbClr val="93CC5A"/>
      </a:accent2>
      <a:accent3>
        <a:srgbClr val="EDBD3C"/>
      </a:accent3>
      <a:accent4>
        <a:srgbClr val="E43D53"/>
      </a:accent4>
      <a:accent5>
        <a:srgbClr val="525964"/>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Theme">
  <a:themeElements>
    <a:clrScheme name="Jetfabrik - Coloured 8 - Light">
      <a:dk1>
        <a:srgbClr val="445469"/>
      </a:dk1>
      <a:lt1>
        <a:srgbClr val="FFFFFF"/>
      </a:lt1>
      <a:dk2>
        <a:srgbClr val="445469"/>
      </a:dk2>
      <a:lt2>
        <a:srgbClr val="FFFFFF"/>
      </a:lt2>
      <a:accent1>
        <a:srgbClr val="44C69E"/>
      </a:accent1>
      <a:accent2>
        <a:srgbClr val="93CC5A"/>
      </a:accent2>
      <a:accent3>
        <a:srgbClr val="EDBD3C"/>
      </a:accent3>
      <a:accent4>
        <a:srgbClr val="E43D53"/>
      </a:accent4>
      <a:accent5>
        <a:srgbClr val="525964"/>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