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10" r:id="rId3"/>
    <p:sldId id="288" r:id="rId4"/>
    <p:sldId id="289" r:id="rId5"/>
    <p:sldId id="291" r:id="rId6"/>
    <p:sldId id="290" r:id="rId7"/>
    <p:sldId id="265" r:id="rId8"/>
    <p:sldId id="292" r:id="rId9"/>
    <p:sldId id="257" r:id="rId10"/>
    <p:sldId id="305" r:id="rId11"/>
    <p:sldId id="259" r:id="rId12"/>
    <p:sldId id="260" r:id="rId13"/>
    <p:sldId id="261" r:id="rId14"/>
    <p:sldId id="307" r:id="rId15"/>
    <p:sldId id="308" r:id="rId16"/>
    <p:sldId id="262" r:id="rId17"/>
    <p:sldId id="263" r:id="rId18"/>
    <p:sldId id="264" r:id="rId19"/>
    <p:sldId id="283" r:id="rId20"/>
    <p:sldId id="302" r:id="rId21"/>
    <p:sldId id="303" r:id="rId22"/>
    <p:sldId id="304" r:id="rId23"/>
    <p:sldId id="301" r:id="rId24"/>
    <p:sldId id="309" r:id="rId25"/>
    <p:sldId id="285" r:id="rId26"/>
    <p:sldId id="271" r:id="rId27"/>
    <p:sldId id="269" r:id="rId28"/>
    <p:sldId id="268" r:id="rId29"/>
    <p:sldId id="266" r:id="rId30"/>
    <p:sldId id="267" r:id="rId31"/>
    <p:sldId id="299" r:id="rId32"/>
    <p:sldId id="286" r:id="rId33"/>
    <p:sldId id="300" r:id="rId34"/>
    <p:sldId id="270" r:id="rId35"/>
    <p:sldId id="278" r:id="rId36"/>
    <p:sldId id="272" r:id="rId37"/>
    <p:sldId id="273" r:id="rId38"/>
    <p:sldId id="297" r:id="rId39"/>
    <p:sldId id="298" r:id="rId40"/>
    <p:sldId id="279" r:id="rId41"/>
    <p:sldId id="293" r:id="rId42"/>
    <p:sldId id="294" r:id="rId43"/>
    <p:sldId id="295" r:id="rId44"/>
    <p:sldId id="296" r:id="rId45"/>
    <p:sldId id="287"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755F5BA-E603-4AD3-851D-2A61A0B834CA}" type="datetimeFigureOut">
              <a:rPr lang="en-MY" smtClean="0"/>
              <a:t>11/12/2019</a:t>
            </a:fld>
            <a:endParaRPr lang="en-MY"/>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E5392F-8DBC-4623-980A-4044DE119EA2}" type="slidenum">
              <a:rPr lang="en-MY" smtClean="0"/>
              <a:t>‹#›</a:t>
            </a:fld>
            <a:endParaRPr lang="en-MY"/>
          </a:p>
        </p:txBody>
      </p:sp>
    </p:spTree>
    <p:extLst>
      <p:ext uri="{BB962C8B-B14F-4D97-AF65-F5344CB8AC3E}">
        <p14:creationId xmlns:p14="http://schemas.microsoft.com/office/powerpoint/2010/main" val="326482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384EC4-B864-4A53-A474-87F6CD693EA2}" type="datetimeFigureOut">
              <a:rPr lang="en-US" smtClean="0"/>
              <a:t>12/11/2019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FF634B-B9A0-440D-8C8C-832BC471B76A}" type="slidenum">
              <a:rPr lang="en-US" smtClean="0"/>
              <a:t>‹#›</a:t>
            </a:fld>
            <a:endParaRPr lang="en-US"/>
          </a:p>
        </p:txBody>
      </p:sp>
    </p:spTree>
    <p:extLst>
      <p:ext uri="{BB962C8B-B14F-4D97-AF65-F5344CB8AC3E}">
        <p14:creationId xmlns:p14="http://schemas.microsoft.com/office/powerpoint/2010/main" val="16004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F634B-B9A0-440D-8C8C-832BC471B76A}" type="slidenum">
              <a:rPr lang="en-US" smtClean="0"/>
              <a:t>39</a:t>
            </a:fld>
            <a:endParaRPr lang="en-US"/>
          </a:p>
        </p:txBody>
      </p:sp>
    </p:spTree>
    <p:extLst>
      <p:ext uri="{BB962C8B-B14F-4D97-AF65-F5344CB8AC3E}">
        <p14:creationId xmlns:p14="http://schemas.microsoft.com/office/powerpoint/2010/main" val="93712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A36DB-4CD4-4B25-9FAC-A165F701A14A}"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365317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A36DB-4CD4-4B25-9FAC-A165F701A14A}"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74678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A36DB-4CD4-4B25-9FAC-A165F701A14A}"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75503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A36DB-4CD4-4B25-9FAC-A165F701A14A}"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91975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A36DB-4CD4-4B25-9FAC-A165F701A14A}"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2005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A36DB-4CD4-4B25-9FAC-A165F701A14A}"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14415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A36DB-4CD4-4B25-9FAC-A165F701A14A}"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309130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A36DB-4CD4-4B25-9FAC-A165F701A14A}"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73939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A36DB-4CD4-4B25-9FAC-A165F701A14A}"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254220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A36DB-4CD4-4B25-9FAC-A165F701A14A}"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313065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A36DB-4CD4-4B25-9FAC-A165F701A14A}"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0FB2A-BE16-487B-9156-96EDAC1BFD6F}" type="slidenum">
              <a:rPr lang="en-US" smtClean="0"/>
              <a:t>‹#›</a:t>
            </a:fld>
            <a:endParaRPr lang="en-US"/>
          </a:p>
        </p:txBody>
      </p:sp>
    </p:spTree>
    <p:extLst>
      <p:ext uri="{BB962C8B-B14F-4D97-AF65-F5344CB8AC3E}">
        <p14:creationId xmlns:p14="http://schemas.microsoft.com/office/powerpoint/2010/main" val="425908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A36DB-4CD4-4B25-9FAC-A165F701A14A}" type="datetimeFigureOut">
              <a:rPr lang="en-US" smtClean="0"/>
              <a:t>12/11/2019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0FB2A-BE16-487B-9156-96EDAC1BFD6F}" type="slidenum">
              <a:rPr lang="en-US" smtClean="0"/>
              <a:t>‹#›</a:t>
            </a:fld>
            <a:endParaRPr lang="en-US"/>
          </a:p>
        </p:txBody>
      </p:sp>
    </p:spTree>
    <p:extLst>
      <p:ext uri="{BB962C8B-B14F-4D97-AF65-F5344CB8AC3E}">
        <p14:creationId xmlns:p14="http://schemas.microsoft.com/office/powerpoint/2010/main" val="387442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engine/How%204%20stroke%20engine%20works%20-%20YouTube.flv"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engine/basic%20principles%20of%202%20stroke%20petrol%20engine%20-%20YouTube.flv"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engine/How%20a%20diesel%20Engine%20Works%20-%20YouTube.flv" TargetMode="External"/><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6.xml"/><Relationship Id="rId4" Type="http://schemas.openxmlformats.org/officeDocument/2006/relationships/hyperlink" Target="engine/Detroit%20diesel%20two%20stroke%20engine%20-%20YouTube.fl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6.xml"/><Relationship Id="rId4" Type="http://schemas.openxmlformats.org/officeDocument/2006/relationships/hyperlink" Target="engine/Opposed%20Piston%20Engine%20with%20one%20crank.%20-%20YouTube.fl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engine/MAZDA%20RX7%20Rotary%20Engine,%20How%20It%20Works%20-%20YouTube.flv" TargetMode="External"/><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hyperlink" Target="engine/Simple%20View%20of%20How%20Mazda's%20Revolutionary%20Rotary%20Engine%20Works,by%20Maple%20Shade%20Mazda%20-%20YouTube.fl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6.xml"/><Relationship Id="rId4" Type="http://schemas.openxmlformats.org/officeDocument/2006/relationships/hyperlink" Target="Valve%20Timing%20Diagram%20%20%20%20%20%20%20%20%20%20%20%20%20%20%20%20%20%20%20%20%20%20%20%20%20%20%20%20%20%20%20%20%20%20%20%20%20%20%20%20%20-%20YouTube.fl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hyperlink" Target="Toyota%20Dual%20VVT-i%20Engine%203D%20Animation%20-%20YouTube.flv"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K-Series%20iVTEC%20VTC%20Cam%20Phasing%20System%20-%20In%20Depth%20-%20YouTube.flv" TargetMode="Externa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hyperlink" Target="http://1.bp.blogspot.com/-mpw1LLJUrjI/TurKGM6EPkI/AAAAAAAAD-4/RFqlBikg_7I/s1600/DVVT.png" TargetMode="External"/><Relationship Id="rId1" Type="http://schemas.openxmlformats.org/officeDocument/2006/relationships/slideLayout" Target="../slideLayouts/slideLayout6.xml"/><Relationship Id="rId6" Type="http://schemas.openxmlformats.org/officeDocument/2006/relationships/hyperlink" Target="http://3.bp.blogspot.com/-QIMJ4MqEOSE/TurKFsB-fyI/AAAAAAAAD-0/8sz1Hf9_hEo/s1600/DVVT4.png" TargetMode="External"/><Relationship Id="rId5" Type="http://schemas.openxmlformats.org/officeDocument/2006/relationships/image" Target="../media/image49.png"/><Relationship Id="rId4" Type="http://schemas.openxmlformats.org/officeDocument/2006/relationships/hyperlink" Target="http://2.bp.blogspot.com/-IPWNTP2MXLI/TurKGs9cIXI/AAAAAAAAD_A/3SJvyrNXHmI/s1600/DVVT2.pn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ONDA%20V-Tec%20Operation%20-%20YouTube.fl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hyperlink" Target="MIVEC%20operation.MPG%20-%20YouTube.flv"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Variable%20Valve%20Timing%20VVTL-i.mp4%20-%20YouTube.flv"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Proton%20CAMPRO%20CPS%20Video%20-%20YouTube.flv" TargetMode="External"/><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Ford%20Engine.m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ENGINE COMPONENT CLASSIFICATION</a:t>
            </a:r>
            <a:endParaRPr lang="en-US" dirty="0"/>
          </a:p>
        </p:txBody>
      </p:sp>
      <p:pic>
        <p:nvPicPr>
          <p:cNvPr id="3074" name="Picture 2" descr="http://www.automotive-illustrations.com/img/automotive/generic-en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45981"/>
            <a:ext cx="59436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1288" y="457200"/>
            <a:ext cx="8229600" cy="1143000"/>
          </a:xfrm>
        </p:spPr>
        <p:txBody>
          <a:bodyPr/>
          <a:lstStyle/>
          <a:p>
            <a:pPr>
              <a:defRPr/>
            </a:pPr>
            <a:r>
              <a:rPr lang="en-US" dirty="0" smtClean="0"/>
              <a:t> intake stroke               l</a:t>
            </a:r>
          </a:p>
        </p:txBody>
      </p:sp>
      <p:sp>
        <p:nvSpPr>
          <p:cNvPr id="24579" name="Rectangle 5"/>
          <p:cNvSpPr>
            <a:spLocks noChangeArrowheads="1"/>
          </p:cNvSpPr>
          <p:nvPr/>
        </p:nvSpPr>
        <p:spPr bwMode="auto">
          <a:xfrm>
            <a:off x="609600" y="1828800"/>
            <a:ext cx="4435073"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ts val="500"/>
              </a:spcBef>
              <a:spcAft>
                <a:spcPts val="500"/>
              </a:spcAft>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KAS </a:t>
            </a:r>
            <a:r>
              <a:rPr lang="en-US" dirty="0" err="1" smtClean="0"/>
              <a:t>ke</a:t>
            </a:r>
            <a:r>
              <a:rPr lang="en-US" dirty="0" smtClean="0"/>
              <a:t> KBS</a:t>
            </a:r>
          </a:p>
          <a:p>
            <a:pPr marL="285750" indent="-285750">
              <a:spcBef>
                <a:spcPts val="500"/>
              </a:spcBef>
              <a:spcAft>
                <a:spcPts val="500"/>
              </a:spcAft>
              <a:buFont typeface="Arial" pitchFamily="34" charset="0"/>
              <a:buChar char="•"/>
            </a:pPr>
            <a:r>
              <a:rPr lang="en-US" dirty="0" err="1" smtClean="0"/>
              <a:t>Injap</a:t>
            </a:r>
            <a:r>
              <a:rPr lang="en-US" dirty="0" smtClean="0"/>
              <a:t> </a:t>
            </a:r>
            <a:r>
              <a:rPr lang="en-US" dirty="0" err="1" smtClean="0"/>
              <a:t>masuk</a:t>
            </a:r>
            <a:r>
              <a:rPr lang="en-US" dirty="0" smtClean="0"/>
              <a:t> </a:t>
            </a:r>
            <a:r>
              <a:rPr lang="en-US" dirty="0" err="1" smtClean="0"/>
              <a:t>terbuka</a:t>
            </a:r>
            <a:r>
              <a:rPr lang="en-US" dirty="0" smtClean="0"/>
              <a:t> </a:t>
            </a:r>
            <a:r>
              <a:rPr lang="en-US" dirty="0" err="1" smtClean="0"/>
              <a:t>dan</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tertutup</a:t>
            </a:r>
            <a:endParaRPr lang="en-US" dirty="0" smtClean="0"/>
          </a:p>
          <a:p>
            <a:pPr marL="285750" indent="-285750">
              <a:spcBef>
                <a:spcPts val="500"/>
              </a:spcBef>
              <a:spcAft>
                <a:spcPts val="500"/>
              </a:spcAft>
              <a:buFont typeface="Arial" pitchFamily="34" charset="0"/>
              <a:buChar char="•"/>
            </a:pPr>
            <a:r>
              <a:rPr lang="en-US" dirty="0" err="1" smtClean="0"/>
              <a:t>Campuran</a:t>
            </a:r>
            <a:r>
              <a:rPr lang="en-US" dirty="0" smtClean="0"/>
              <a:t> </a:t>
            </a:r>
            <a:r>
              <a:rPr lang="en-US" dirty="0" err="1" smtClean="0"/>
              <a:t>udara</a:t>
            </a:r>
            <a:r>
              <a:rPr lang="en-US" dirty="0" smtClean="0"/>
              <a:t> </a:t>
            </a:r>
            <a:r>
              <a:rPr lang="en-US" dirty="0" err="1" smtClean="0"/>
              <a:t>dan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masuk</a:t>
            </a:r>
            <a:r>
              <a:rPr lang="en-US" dirty="0" smtClean="0"/>
              <a:t> &amp;</a:t>
            </a:r>
          </a:p>
          <a:p>
            <a:pPr marL="285750" indent="-285750">
              <a:spcBef>
                <a:spcPts val="500"/>
              </a:spcBef>
              <a:spcAft>
                <a:spcPts val="500"/>
              </a:spcAft>
              <a:buFont typeface="Arial" pitchFamily="34" charset="0"/>
              <a:buChar char="•"/>
            </a:pPr>
            <a:r>
              <a:rPr lang="en-US" dirty="0" err="1" smtClean="0"/>
              <a:t>Melalui</a:t>
            </a:r>
            <a:r>
              <a:rPr lang="en-US" dirty="0" smtClean="0"/>
              <a:t> </a:t>
            </a:r>
            <a:r>
              <a:rPr lang="en-US" dirty="0" err="1" smtClean="0"/>
              <a:t>injap</a:t>
            </a:r>
            <a:r>
              <a:rPr lang="en-US" dirty="0" smtClean="0"/>
              <a:t> </a:t>
            </a:r>
            <a:r>
              <a:rPr lang="en-US" dirty="0" err="1" smtClean="0"/>
              <a:t>masuk</a:t>
            </a:r>
            <a:r>
              <a:rPr lang="en-US" dirty="0" smtClean="0"/>
              <a:t>  </a:t>
            </a:r>
            <a:r>
              <a:rPr lang="en-US" dirty="0" err="1" smtClean="0"/>
              <a:t>ke</a:t>
            </a:r>
            <a:r>
              <a:rPr lang="en-US" dirty="0" smtClean="0"/>
              <a:t> </a:t>
            </a:r>
            <a:r>
              <a:rPr lang="en-US" dirty="0" err="1" smtClean="0"/>
              <a:t>ruang</a:t>
            </a:r>
            <a:r>
              <a:rPr lang="en-US" dirty="0" smtClean="0"/>
              <a:t> </a:t>
            </a:r>
            <a:r>
              <a:rPr lang="en-US" dirty="0" err="1" smtClean="0"/>
              <a:t>pembakaran</a:t>
            </a:r>
            <a:endParaRPr lang="en-US" dirty="0"/>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55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304800"/>
            <a:ext cx="7772400" cy="1143000"/>
          </a:xfrm>
        </p:spPr>
        <p:txBody>
          <a:bodyPr>
            <a:normAutofit fontScale="90000"/>
          </a:bodyPr>
          <a:lstStyle/>
          <a:p>
            <a:pPr>
              <a:defRPr/>
            </a:pPr>
            <a:r>
              <a:rPr lang="en-US" dirty="0" smtClean="0"/>
              <a:t>Compression</a:t>
            </a:r>
            <a:br>
              <a:rPr lang="en-US" dirty="0" smtClean="0"/>
            </a:br>
            <a:r>
              <a:rPr lang="en-US" dirty="0" smtClean="0"/>
              <a:t>Stroke:</a:t>
            </a:r>
          </a:p>
        </p:txBody>
      </p:sp>
      <p:sp>
        <p:nvSpPr>
          <p:cNvPr id="26627" name="Rectangle 4"/>
          <p:cNvSpPr>
            <a:spLocks noChangeArrowheads="1"/>
          </p:cNvSpPr>
          <p:nvPr/>
        </p:nvSpPr>
        <p:spPr bwMode="auto">
          <a:xfrm>
            <a:off x="1066800" y="1676400"/>
            <a:ext cx="44958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ts val="500"/>
              </a:spcBef>
              <a:spcAft>
                <a:spcPts val="500"/>
              </a:spcAft>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KBS </a:t>
            </a:r>
            <a:r>
              <a:rPr lang="en-US" dirty="0" err="1" smtClean="0"/>
              <a:t>ke</a:t>
            </a:r>
            <a:r>
              <a:rPr lang="en-US" dirty="0" smtClean="0"/>
              <a:t> KAS</a:t>
            </a:r>
          </a:p>
          <a:p>
            <a:pPr marL="285750" indent="-285750">
              <a:spcBef>
                <a:spcPts val="500"/>
              </a:spcBef>
              <a:spcAft>
                <a:spcPts val="500"/>
              </a:spcAft>
              <a:buFont typeface="Arial" pitchFamily="34" charset="0"/>
              <a:buChar char="•"/>
            </a:pPr>
            <a:r>
              <a:rPr lang="en-US" dirty="0" err="1" smtClean="0"/>
              <a:t>Injap</a:t>
            </a:r>
            <a:r>
              <a:rPr lang="en-US" dirty="0" smtClean="0"/>
              <a:t> </a:t>
            </a:r>
            <a:r>
              <a:rPr lang="en-US" dirty="0" err="1" smtClean="0"/>
              <a:t>masuk</a:t>
            </a:r>
            <a:r>
              <a:rPr lang="en-US" dirty="0" smtClean="0"/>
              <a:t> </a:t>
            </a:r>
            <a:r>
              <a:rPr lang="en-US" dirty="0" err="1" smtClean="0"/>
              <a:t>dan</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tertutup</a:t>
            </a:r>
            <a:endParaRPr lang="en-US" dirty="0" smtClean="0"/>
          </a:p>
          <a:p>
            <a:pPr marL="285750" indent="-285750">
              <a:spcBef>
                <a:spcPts val="500"/>
              </a:spcBef>
              <a:spcAft>
                <a:spcPts val="500"/>
              </a:spcAft>
              <a:buFont typeface="Arial" pitchFamily="34" charset="0"/>
              <a:buChar char="•"/>
            </a:pPr>
            <a:r>
              <a:rPr lang="en-US" dirty="0" err="1" smtClean="0"/>
              <a:t>Pergerakan</a:t>
            </a:r>
            <a:r>
              <a:rPr lang="en-US" dirty="0" smtClean="0"/>
              <a:t> piston </a:t>
            </a:r>
            <a:r>
              <a:rPr lang="en-US" dirty="0" err="1" smtClean="0"/>
              <a:t>menyebabkan</a:t>
            </a:r>
            <a:r>
              <a:rPr lang="en-US" dirty="0" smtClean="0"/>
              <a:t> </a:t>
            </a:r>
            <a:r>
              <a:rPr lang="en-US" dirty="0" err="1" smtClean="0"/>
              <a:t>campuran</a:t>
            </a:r>
            <a:endParaRPr lang="en-US" dirty="0" smtClean="0"/>
          </a:p>
          <a:p>
            <a:pPr>
              <a:spcBef>
                <a:spcPts val="500"/>
              </a:spcBef>
              <a:spcAft>
                <a:spcPts val="500"/>
              </a:spcAft>
            </a:pPr>
            <a:r>
              <a:rPr lang="en-US" dirty="0" smtClean="0"/>
              <a:t>      </a:t>
            </a:r>
            <a:r>
              <a:rPr lang="en-US" dirty="0" err="1"/>
              <a:t>u</a:t>
            </a:r>
            <a:r>
              <a:rPr lang="en-US" dirty="0" err="1" smtClean="0"/>
              <a:t>daran</a:t>
            </a:r>
            <a:r>
              <a:rPr lang="en-US" dirty="0" smtClean="0"/>
              <a:t> </a:t>
            </a:r>
            <a:r>
              <a:rPr lang="en-US" dirty="0" err="1" smtClean="0"/>
              <a:t>dan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termampat</a:t>
            </a:r>
            <a:endParaRPr lang="en-US" dirty="0"/>
          </a:p>
        </p:txBody>
      </p:sp>
      <p:pic>
        <p:nvPicPr>
          <p:cNvPr id="266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08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228600"/>
            <a:ext cx="7772400" cy="1143000"/>
          </a:xfrm>
        </p:spPr>
        <p:txBody>
          <a:bodyPr>
            <a:normAutofit fontScale="90000"/>
          </a:bodyPr>
          <a:lstStyle/>
          <a:p>
            <a:pPr>
              <a:defRPr/>
            </a:pPr>
            <a:r>
              <a:rPr lang="en-US" smtClean="0"/>
              <a:t>Power</a:t>
            </a:r>
            <a:br>
              <a:rPr lang="en-US" smtClean="0"/>
            </a:br>
            <a:r>
              <a:rPr lang="en-US" smtClean="0"/>
              <a:t>Stroke:</a:t>
            </a:r>
          </a:p>
        </p:txBody>
      </p:sp>
      <p:sp>
        <p:nvSpPr>
          <p:cNvPr id="29699" name="Rectangle 3"/>
          <p:cNvSpPr>
            <a:spLocks noChangeArrowheads="1"/>
          </p:cNvSpPr>
          <p:nvPr/>
        </p:nvSpPr>
        <p:spPr bwMode="auto">
          <a:xfrm>
            <a:off x="381000" y="1981200"/>
            <a:ext cx="5167697" cy="19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spcBef>
                <a:spcPts val="500"/>
              </a:spcBef>
              <a:spcAft>
                <a:spcPts val="500"/>
              </a:spcAft>
              <a:buFont typeface="Arial" pitchFamily="34" charset="0"/>
              <a:buChar char="•"/>
            </a:pPr>
            <a:r>
              <a:rPr lang="en-US" dirty="0" smtClean="0"/>
              <a:t>Spark plug </a:t>
            </a:r>
            <a:r>
              <a:rPr lang="en-US" dirty="0" err="1" smtClean="0"/>
              <a:t>akan</a:t>
            </a:r>
            <a:r>
              <a:rPr lang="en-US" dirty="0" smtClean="0"/>
              <a:t> </a:t>
            </a:r>
            <a:r>
              <a:rPr lang="en-US" dirty="0" err="1" smtClean="0"/>
              <a:t>mengeluarkan</a:t>
            </a:r>
            <a:r>
              <a:rPr lang="en-US" dirty="0" smtClean="0"/>
              <a:t> </a:t>
            </a:r>
            <a:r>
              <a:rPr lang="en-US" dirty="0" err="1" smtClean="0"/>
              <a:t>percikan</a:t>
            </a:r>
            <a:r>
              <a:rPr lang="en-US" dirty="0" smtClean="0"/>
              <a:t> </a:t>
            </a:r>
            <a:r>
              <a:rPr lang="en-US" dirty="0" err="1" smtClean="0"/>
              <a:t>bunga</a:t>
            </a:r>
            <a:r>
              <a:rPr lang="en-US" dirty="0" smtClean="0"/>
              <a:t> </a:t>
            </a:r>
            <a:r>
              <a:rPr lang="en-US" dirty="0" err="1" smtClean="0"/>
              <a:t>api</a:t>
            </a:r>
            <a:endParaRPr lang="en-US" dirty="0" smtClean="0"/>
          </a:p>
          <a:p>
            <a:pPr>
              <a:spcBef>
                <a:spcPts val="500"/>
              </a:spcBef>
              <a:spcAft>
                <a:spcPts val="500"/>
              </a:spcAft>
            </a:pPr>
            <a:r>
              <a:rPr lang="en-US" dirty="0" smtClean="0"/>
              <a:t>      </a:t>
            </a:r>
            <a:r>
              <a:rPr lang="en-US" dirty="0" err="1" smtClean="0"/>
              <a:t>dan</a:t>
            </a:r>
            <a:r>
              <a:rPr lang="en-US" dirty="0" smtClean="0"/>
              <a:t> </a:t>
            </a:r>
            <a:r>
              <a:rPr lang="en-US" dirty="0" err="1" smtClean="0"/>
              <a:t>menyebabkan</a:t>
            </a:r>
            <a:r>
              <a:rPr lang="en-US" dirty="0" smtClean="0"/>
              <a:t> </a:t>
            </a:r>
            <a:r>
              <a:rPr lang="en-US" dirty="0" err="1" smtClean="0"/>
              <a:t>pembakaran</a:t>
            </a:r>
            <a:r>
              <a:rPr lang="en-US" dirty="0" smtClean="0"/>
              <a:t> </a:t>
            </a:r>
            <a:r>
              <a:rPr lang="en-US" dirty="0" err="1" smtClean="0"/>
              <a:t>berlaku</a:t>
            </a:r>
            <a:endParaRPr lang="en-US" dirty="0" smtClean="0"/>
          </a:p>
          <a:p>
            <a:pPr marL="285750" indent="-285750">
              <a:spcBef>
                <a:spcPts val="500"/>
              </a:spcBef>
              <a:spcAft>
                <a:spcPts val="500"/>
              </a:spcAft>
              <a:buFont typeface="Arial" pitchFamily="34" charset="0"/>
              <a:buChar char="•"/>
            </a:pPr>
            <a:r>
              <a:rPr lang="en-US" dirty="0" err="1" smtClean="0"/>
              <a:t>Pengembangan</a:t>
            </a:r>
            <a:r>
              <a:rPr lang="en-US" dirty="0" smtClean="0"/>
              <a:t> gas </a:t>
            </a:r>
            <a:r>
              <a:rPr lang="en-US" dirty="0" err="1" smtClean="0"/>
              <a:t>akan</a:t>
            </a:r>
            <a:r>
              <a:rPr lang="en-US" dirty="0" smtClean="0"/>
              <a:t> </a:t>
            </a:r>
            <a:r>
              <a:rPr lang="en-US" dirty="0" err="1" smtClean="0"/>
              <a:t>menolak</a:t>
            </a:r>
            <a:r>
              <a:rPr lang="en-US" dirty="0" smtClean="0"/>
              <a:t> piston </a:t>
            </a:r>
            <a:r>
              <a:rPr lang="en-US" dirty="0" err="1" smtClean="0"/>
              <a:t>ke</a:t>
            </a:r>
            <a:r>
              <a:rPr lang="en-US" dirty="0" smtClean="0"/>
              <a:t> </a:t>
            </a:r>
            <a:r>
              <a:rPr lang="en-US" dirty="0" err="1" smtClean="0"/>
              <a:t>bawah</a:t>
            </a:r>
            <a:endParaRPr lang="en-US" dirty="0" smtClean="0"/>
          </a:p>
          <a:p>
            <a:pPr marL="285750" indent="-285750">
              <a:spcBef>
                <a:spcPts val="500"/>
              </a:spcBef>
              <a:spcAft>
                <a:spcPts val="500"/>
              </a:spcAft>
              <a:buFont typeface="Arial" pitchFamily="34" charset="0"/>
              <a:buChar char="•"/>
            </a:pPr>
            <a:r>
              <a:rPr lang="en-US" dirty="0" err="1" smtClean="0"/>
              <a:t>Pada</a:t>
            </a:r>
            <a:r>
              <a:rPr lang="en-US" dirty="0" smtClean="0"/>
              <a:t> </a:t>
            </a:r>
            <a:r>
              <a:rPr lang="en-US" dirty="0" err="1" smtClean="0"/>
              <a:t>masa</a:t>
            </a:r>
            <a:r>
              <a:rPr lang="en-US" dirty="0" smtClean="0"/>
              <a:t> </a:t>
            </a:r>
            <a:r>
              <a:rPr lang="en-US" dirty="0" err="1" smtClean="0"/>
              <a:t>ini</a:t>
            </a:r>
            <a:r>
              <a:rPr lang="en-US" dirty="0" smtClean="0"/>
              <a:t> </a:t>
            </a:r>
            <a:r>
              <a:rPr lang="en-US" dirty="0" err="1" smtClean="0"/>
              <a:t>injap</a:t>
            </a:r>
            <a:r>
              <a:rPr lang="en-US" dirty="0" smtClean="0"/>
              <a:t> </a:t>
            </a:r>
            <a:r>
              <a:rPr lang="en-US" dirty="0" err="1" smtClean="0"/>
              <a:t>masuk</a:t>
            </a:r>
            <a:r>
              <a:rPr lang="en-US" dirty="0" smtClean="0"/>
              <a:t> </a:t>
            </a:r>
            <a:r>
              <a:rPr lang="en-US" dirty="0" err="1" smtClean="0"/>
              <a:t>dan</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masih</a:t>
            </a:r>
            <a:r>
              <a:rPr lang="en-US" dirty="0" smtClean="0"/>
              <a:t> </a:t>
            </a:r>
          </a:p>
          <a:p>
            <a:pPr>
              <a:spcBef>
                <a:spcPts val="500"/>
              </a:spcBef>
              <a:spcAft>
                <a:spcPts val="500"/>
              </a:spcAft>
            </a:pPr>
            <a:r>
              <a:rPr lang="en-US" dirty="0" smtClean="0"/>
              <a:t>      </a:t>
            </a:r>
            <a:r>
              <a:rPr lang="en-US" dirty="0" err="1" smtClean="0"/>
              <a:t>tertutup</a:t>
            </a:r>
            <a:endParaRPr lang="en-US" dirty="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75" y="0"/>
            <a:ext cx="3413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91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defRPr/>
            </a:pPr>
            <a:r>
              <a:rPr lang="en-US" smtClean="0"/>
              <a:t>Exhaust</a:t>
            </a:r>
            <a:br>
              <a:rPr lang="en-US" smtClean="0"/>
            </a:br>
            <a:r>
              <a:rPr lang="en-US" smtClean="0"/>
              <a:t>Stroke:</a:t>
            </a:r>
          </a:p>
        </p:txBody>
      </p:sp>
      <p:sp>
        <p:nvSpPr>
          <p:cNvPr id="31747" name="Rectangle 4"/>
          <p:cNvSpPr>
            <a:spLocks noChangeArrowheads="1"/>
          </p:cNvSpPr>
          <p:nvPr/>
        </p:nvSpPr>
        <p:spPr bwMode="auto">
          <a:xfrm>
            <a:off x="914400" y="1828800"/>
            <a:ext cx="4343400"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spcBef>
                <a:spcPts val="500"/>
              </a:spcBef>
              <a:spcAft>
                <a:spcPts val="500"/>
              </a:spcAft>
              <a:buFont typeface="Arial" pitchFamily="34" charset="0"/>
              <a:buChar char="•"/>
            </a:pPr>
            <a:r>
              <a:rPr lang="en-US" dirty="0" err="1" smtClean="0"/>
              <a:t>Injap</a:t>
            </a:r>
            <a:r>
              <a:rPr lang="en-US" dirty="0" smtClean="0"/>
              <a:t> </a:t>
            </a:r>
            <a:r>
              <a:rPr lang="en-US" dirty="0" err="1" smtClean="0"/>
              <a:t>ekzos</a:t>
            </a:r>
            <a:r>
              <a:rPr lang="en-US" dirty="0" smtClean="0"/>
              <a:t> </a:t>
            </a:r>
            <a:r>
              <a:rPr lang="en-US" dirty="0" err="1" smtClean="0"/>
              <a:t>terbuka</a:t>
            </a:r>
            <a:r>
              <a:rPr lang="en-US" dirty="0" smtClean="0"/>
              <a:t> </a:t>
            </a:r>
            <a:r>
              <a:rPr lang="en-US" dirty="0" err="1" smtClean="0"/>
              <a:t>dan</a:t>
            </a:r>
            <a:r>
              <a:rPr lang="en-US" dirty="0" smtClean="0"/>
              <a:t> </a:t>
            </a:r>
            <a:r>
              <a:rPr lang="en-US" dirty="0" err="1" smtClean="0"/>
              <a:t>injap</a:t>
            </a:r>
            <a:r>
              <a:rPr lang="en-US" dirty="0" smtClean="0"/>
              <a:t> </a:t>
            </a:r>
            <a:r>
              <a:rPr lang="en-US" dirty="0" err="1" smtClean="0"/>
              <a:t>masuk</a:t>
            </a:r>
            <a:r>
              <a:rPr lang="en-US" dirty="0" smtClean="0"/>
              <a:t> </a:t>
            </a:r>
            <a:r>
              <a:rPr lang="en-US" dirty="0" err="1" smtClean="0"/>
              <a:t>tertutup</a:t>
            </a:r>
            <a:endParaRPr lang="en-US" dirty="0" smtClean="0"/>
          </a:p>
          <a:p>
            <a:pPr marL="285750" indent="-285750">
              <a:spcBef>
                <a:spcPts val="500"/>
              </a:spcBef>
              <a:spcAft>
                <a:spcPts val="500"/>
              </a:spcAft>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KBS </a:t>
            </a:r>
            <a:r>
              <a:rPr lang="en-US" dirty="0" err="1" smtClean="0"/>
              <a:t>ke</a:t>
            </a:r>
            <a:r>
              <a:rPr lang="en-US" dirty="0" smtClean="0"/>
              <a:t> KAS</a:t>
            </a:r>
          </a:p>
          <a:p>
            <a:pPr marL="285750" indent="-285750">
              <a:spcBef>
                <a:spcPts val="500"/>
              </a:spcBef>
              <a:spcAft>
                <a:spcPts val="500"/>
              </a:spcAft>
              <a:buFont typeface="Arial" pitchFamily="34" charset="0"/>
              <a:buChar char="•"/>
            </a:pPr>
            <a:r>
              <a:rPr lang="en-US" dirty="0" err="1" smtClean="0"/>
              <a:t>Pergerakan</a:t>
            </a:r>
            <a:r>
              <a:rPr lang="en-US" dirty="0" smtClean="0"/>
              <a:t> piston </a:t>
            </a:r>
            <a:r>
              <a:rPr lang="en-US" dirty="0" err="1" smtClean="0"/>
              <a:t>akan</a:t>
            </a:r>
            <a:r>
              <a:rPr lang="en-US" dirty="0" smtClean="0"/>
              <a:t> </a:t>
            </a:r>
            <a:r>
              <a:rPr lang="en-US" dirty="0" err="1" smtClean="0"/>
              <a:t>menolak</a:t>
            </a:r>
            <a:r>
              <a:rPr lang="en-US" dirty="0" smtClean="0"/>
              <a:t>  gas </a:t>
            </a:r>
            <a:r>
              <a:rPr lang="en-US" dirty="0" err="1" smtClean="0"/>
              <a:t>ekzos</a:t>
            </a:r>
            <a:r>
              <a:rPr lang="en-US" dirty="0"/>
              <a:t> </a:t>
            </a:r>
            <a:r>
              <a:rPr lang="en-US" dirty="0" err="1"/>
              <a:t>k</a:t>
            </a:r>
            <a:r>
              <a:rPr lang="en-US" dirty="0" err="1" smtClean="0"/>
              <a:t>eluar</a:t>
            </a:r>
            <a:r>
              <a:rPr lang="en-US" dirty="0" smtClean="0"/>
              <a:t> </a:t>
            </a:r>
            <a:r>
              <a:rPr lang="en-US" dirty="0" err="1" smtClean="0"/>
              <a:t>melalui</a:t>
            </a:r>
            <a:r>
              <a:rPr lang="en-US" dirty="0" smtClean="0"/>
              <a:t> </a:t>
            </a:r>
            <a:r>
              <a:rPr lang="en-US" dirty="0" err="1" smtClean="0"/>
              <a:t>saluran</a:t>
            </a:r>
            <a:r>
              <a:rPr lang="en-US" dirty="0" smtClean="0"/>
              <a:t> </a:t>
            </a:r>
            <a:r>
              <a:rPr lang="en-US" dirty="0" err="1" smtClean="0"/>
              <a:t>ekzos</a:t>
            </a:r>
            <a:endParaRPr lang="en-US" dirty="0"/>
          </a:p>
        </p:txBody>
      </p:sp>
      <p:pic>
        <p:nvPicPr>
          <p:cNvPr id="317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5943600"/>
            <a:ext cx="1986634" cy="369332"/>
          </a:xfrm>
          <a:prstGeom prst="rect">
            <a:avLst/>
          </a:prstGeom>
          <a:noFill/>
        </p:spPr>
        <p:txBody>
          <a:bodyPr wrap="none" rtlCol="0">
            <a:spAutoFit/>
          </a:bodyPr>
          <a:lstStyle/>
          <a:p>
            <a:r>
              <a:rPr lang="en-US" dirty="0" smtClean="0">
                <a:hlinkClick r:id="rId3" action="ppaction://hlinkfile"/>
              </a:rPr>
              <a:t>4 stroke animation </a:t>
            </a:r>
            <a:endParaRPr lang="en-US" dirty="0"/>
          </a:p>
        </p:txBody>
      </p:sp>
    </p:spTree>
    <p:extLst>
      <p:ext uri="{BB962C8B-B14F-4D97-AF65-F5344CB8AC3E}">
        <p14:creationId xmlns:p14="http://schemas.microsoft.com/office/powerpoint/2010/main" val="891232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64" y="751820"/>
            <a:ext cx="4337536" cy="61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01662" y="931985"/>
            <a:ext cx="4665893" cy="5355312"/>
          </a:xfrm>
          <a:prstGeom prst="rect">
            <a:avLst/>
          </a:prstGeom>
          <a:noFill/>
        </p:spPr>
        <p:txBody>
          <a:bodyPr wrap="none" rtlCol="0">
            <a:spAutoFit/>
          </a:bodyPr>
          <a:lstStyle/>
          <a:p>
            <a:r>
              <a:rPr lang="en-US" b="1" dirty="0" err="1" smtClean="0"/>
              <a:t>Pergerakan</a:t>
            </a:r>
            <a:r>
              <a:rPr lang="en-US" b="1" dirty="0" smtClean="0"/>
              <a:t> piston </a:t>
            </a:r>
            <a:r>
              <a:rPr lang="en-US" b="1" dirty="0" err="1" smtClean="0"/>
              <a:t>ke</a:t>
            </a:r>
            <a:r>
              <a:rPr lang="en-US" b="1" dirty="0" smtClean="0"/>
              <a:t> </a:t>
            </a:r>
            <a:r>
              <a:rPr lang="en-US" b="1" dirty="0" err="1" smtClean="0"/>
              <a:t>atas</a:t>
            </a:r>
            <a:r>
              <a:rPr lang="en-US" b="1" dirty="0" smtClean="0"/>
              <a:t>/upward movement</a:t>
            </a:r>
          </a:p>
          <a:p>
            <a:endParaRPr lang="en-US" dirty="0"/>
          </a:p>
          <a:p>
            <a:pPr marL="285750" indent="-285750">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KBS </a:t>
            </a:r>
            <a:r>
              <a:rPr lang="en-US" dirty="0" err="1" smtClean="0"/>
              <a:t>ke</a:t>
            </a:r>
            <a:r>
              <a:rPr lang="en-US" dirty="0" smtClean="0"/>
              <a:t> KAS</a:t>
            </a:r>
          </a:p>
          <a:p>
            <a:pPr marL="285750" indent="-285750">
              <a:buFont typeface="Arial" pitchFamily="34" charset="0"/>
              <a:buChar char="•"/>
            </a:pPr>
            <a:r>
              <a:rPr lang="en-US" dirty="0" err="1" smtClean="0"/>
              <a:t>Pergerakan</a:t>
            </a:r>
            <a:r>
              <a:rPr lang="en-US" dirty="0" smtClean="0"/>
              <a:t> piston </a:t>
            </a:r>
            <a:r>
              <a:rPr lang="en-US" dirty="0" err="1" smtClean="0"/>
              <a:t>akan</a:t>
            </a:r>
            <a:r>
              <a:rPr lang="en-US" dirty="0" smtClean="0"/>
              <a:t> </a:t>
            </a:r>
            <a:r>
              <a:rPr lang="en-US" dirty="0" err="1" smtClean="0"/>
              <a:t>menyebabkan</a:t>
            </a:r>
            <a:r>
              <a:rPr lang="en-US" dirty="0" smtClean="0"/>
              <a:t>  </a:t>
            </a:r>
            <a:r>
              <a:rPr lang="en-US" dirty="0" err="1" smtClean="0"/>
              <a:t>liang</a:t>
            </a:r>
            <a:endParaRPr lang="en-US" dirty="0" smtClean="0"/>
          </a:p>
          <a:p>
            <a:r>
              <a:rPr lang="en-US" dirty="0" smtClean="0"/>
              <a:t>     </a:t>
            </a:r>
            <a:r>
              <a:rPr lang="en-US" dirty="0" err="1" smtClean="0"/>
              <a:t>ekzos</a:t>
            </a:r>
            <a:r>
              <a:rPr lang="en-US" dirty="0" smtClean="0"/>
              <a:t> </a:t>
            </a:r>
            <a:r>
              <a:rPr lang="en-US" dirty="0" err="1" smtClean="0"/>
              <a:t>dan</a:t>
            </a:r>
            <a:r>
              <a:rPr lang="en-US" dirty="0" smtClean="0"/>
              <a:t> </a:t>
            </a:r>
            <a:r>
              <a:rPr lang="en-US" dirty="0" err="1" smtClean="0"/>
              <a:t>liang</a:t>
            </a:r>
            <a:r>
              <a:rPr lang="en-US" dirty="0" smtClean="0"/>
              <a:t> </a:t>
            </a:r>
            <a:r>
              <a:rPr lang="en-US" dirty="0" err="1" smtClean="0"/>
              <a:t>pindah</a:t>
            </a:r>
            <a:r>
              <a:rPr lang="en-US" dirty="0" smtClean="0"/>
              <a:t> </a:t>
            </a:r>
            <a:r>
              <a:rPr lang="en-US" dirty="0" err="1" smtClean="0"/>
              <a:t>tertutup</a:t>
            </a:r>
            <a:endParaRPr lang="en-US" dirty="0" smtClean="0"/>
          </a:p>
          <a:p>
            <a:pPr marL="285750" indent="-285750">
              <a:buFont typeface="Arial" pitchFamily="34" charset="0"/>
              <a:buChar char="•"/>
            </a:pPr>
            <a:r>
              <a:rPr lang="en-US" dirty="0" err="1" smtClean="0"/>
              <a:t>Manakala</a:t>
            </a:r>
            <a:r>
              <a:rPr lang="en-US" dirty="0" smtClean="0"/>
              <a:t> </a:t>
            </a:r>
            <a:r>
              <a:rPr lang="en-US" dirty="0" err="1" smtClean="0"/>
              <a:t>liang</a:t>
            </a:r>
            <a:r>
              <a:rPr lang="en-US" dirty="0" smtClean="0"/>
              <a:t> </a:t>
            </a:r>
            <a:r>
              <a:rPr lang="en-US" dirty="0" err="1" smtClean="0"/>
              <a:t>masuk</a:t>
            </a:r>
            <a:r>
              <a:rPr lang="en-US" dirty="0" smtClean="0"/>
              <a:t> </a:t>
            </a:r>
            <a:r>
              <a:rPr lang="en-US" dirty="0" err="1" smtClean="0"/>
              <a:t>terbuka</a:t>
            </a:r>
            <a:endParaRPr lang="en-US" dirty="0" smtClean="0"/>
          </a:p>
          <a:p>
            <a:pPr marL="285750" indent="-285750">
              <a:buFont typeface="Arial" pitchFamily="34" charset="0"/>
              <a:buChar char="•"/>
            </a:pPr>
            <a:r>
              <a:rPr lang="en-US" dirty="0" err="1" smtClean="0"/>
              <a:t>Pergerakan</a:t>
            </a:r>
            <a:r>
              <a:rPr lang="en-US" dirty="0" smtClean="0"/>
              <a:t> piston </a:t>
            </a:r>
            <a:r>
              <a:rPr lang="en-US" dirty="0" err="1" smtClean="0"/>
              <a:t>ke</a:t>
            </a:r>
            <a:r>
              <a:rPr lang="en-US" dirty="0" smtClean="0"/>
              <a:t> </a:t>
            </a:r>
            <a:r>
              <a:rPr lang="en-US" dirty="0" err="1" smtClean="0"/>
              <a:t>atas</a:t>
            </a:r>
            <a:r>
              <a:rPr lang="en-US" dirty="0" smtClean="0"/>
              <a:t> </a:t>
            </a:r>
            <a:r>
              <a:rPr lang="en-US" dirty="0" err="1" smtClean="0"/>
              <a:t>menyebabkan</a:t>
            </a:r>
            <a:r>
              <a:rPr lang="en-US" dirty="0" smtClean="0"/>
              <a:t> </a:t>
            </a:r>
          </a:p>
          <a:p>
            <a:r>
              <a:rPr lang="en-US" dirty="0" smtClean="0"/>
              <a:t>     </a:t>
            </a:r>
            <a:r>
              <a:rPr lang="en-US" dirty="0" err="1" smtClean="0"/>
              <a:t>campuran</a:t>
            </a:r>
            <a:r>
              <a:rPr lang="en-US" dirty="0" smtClean="0"/>
              <a:t> </a:t>
            </a:r>
            <a:r>
              <a:rPr lang="en-US" dirty="0" err="1" smtClean="0"/>
              <a:t>udara</a:t>
            </a:r>
            <a:r>
              <a:rPr lang="en-US" dirty="0" smtClean="0"/>
              <a:t> </a:t>
            </a:r>
            <a:r>
              <a:rPr lang="en-US" dirty="0" err="1" smtClean="0"/>
              <a:t>dan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termampat</a:t>
            </a:r>
            <a:endParaRPr lang="en-US" dirty="0" smtClean="0"/>
          </a:p>
          <a:p>
            <a:r>
              <a:rPr lang="en-US" dirty="0" smtClean="0"/>
              <a:t>     di </a:t>
            </a:r>
            <a:r>
              <a:rPr lang="en-US" dirty="0" err="1" smtClean="0"/>
              <a:t>dalam</a:t>
            </a:r>
            <a:r>
              <a:rPr lang="en-US" dirty="0" smtClean="0"/>
              <a:t> </a:t>
            </a:r>
            <a:r>
              <a:rPr lang="en-US" dirty="0" err="1" smtClean="0"/>
              <a:t>ruang</a:t>
            </a:r>
            <a:r>
              <a:rPr lang="en-US" dirty="0" smtClean="0"/>
              <a:t> </a:t>
            </a:r>
            <a:r>
              <a:rPr lang="en-US" dirty="0" err="1" smtClean="0"/>
              <a:t>pembakaran</a:t>
            </a:r>
            <a:endParaRPr lang="en-US" dirty="0" smtClean="0"/>
          </a:p>
          <a:p>
            <a:pPr marL="285750" indent="-285750">
              <a:buFont typeface="Arial" pitchFamily="34" charset="0"/>
              <a:buChar char="•"/>
            </a:pPr>
            <a:r>
              <a:rPr lang="en-US" dirty="0" err="1" smtClean="0"/>
              <a:t>Tekanan</a:t>
            </a:r>
            <a:r>
              <a:rPr lang="en-US" dirty="0" smtClean="0"/>
              <a:t> </a:t>
            </a:r>
            <a:r>
              <a:rPr lang="en-US" dirty="0" err="1" smtClean="0"/>
              <a:t>rendah</a:t>
            </a:r>
            <a:r>
              <a:rPr lang="en-US" dirty="0" smtClean="0"/>
              <a:t> yang </a:t>
            </a:r>
            <a:r>
              <a:rPr lang="en-US" dirty="0" err="1" smtClean="0"/>
              <a:t>terbina</a:t>
            </a:r>
            <a:r>
              <a:rPr lang="en-US" dirty="0" smtClean="0"/>
              <a:t> di </a:t>
            </a:r>
            <a:r>
              <a:rPr lang="en-US" dirty="0" err="1" smtClean="0"/>
              <a:t>dalam</a:t>
            </a:r>
            <a:r>
              <a:rPr lang="en-US" dirty="0" smtClean="0"/>
              <a:t> </a:t>
            </a:r>
            <a:r>
              <a:rPr lang="en-US" dirty="0" err="1" smtClean="0"/>
              <a:t>kotak</a:t>
            </a:r>
            <a:r>
              <a:rPr lang="en-US" dirty="0" smtClean="0"/>
              <a:t> </a:t>
            </a:r>
          </a:p>
          <a:p>
            <a:r>
              <a:rPr lang="en-US" dirty="0" smtClean="0"/>
              <a:t>      </a:t>
            </a:r>
            <a:r>
              <a:rPr lang="en-US" dirty="0" err="1" smtClean="0"/>
              <a:t>engkol</a:t>
            </a:r>
            <a:r>
              <a:rPr lang="en-US" dirty="0" smtClean="0"/>
              <a:t> </a:t>
            </a:r>
            <a:r>
              <a:rPr lang="en-US" dirty="0" err="1" smtClean="0"/>
              <a:t>menyebabkan</a:t>
            </a:r>
            <a:r>
              <a:rPr lang="en-US" dirty="0" smtClean="0"/>
              <a:t> </a:t>
            </a:r>
            <a:r>
              <a:rPr lang="en-US" dirty="0" err="1" smtClean="0"/>
              <a:t>campuran</a:t>
            </a:r>
            <a:r>
              <a:rPr lang="en-US" dirty="0" smtClean="0"/>
              <a:t> </a:t>
            </a:r>
            <a:r>
              <a:rPr lang="en-US" dirty="0" err="1" smtClean="0"/>
              <a:t>udara</a:t>
            </a:r>
            <a:r>
              <a:rPr lang="en-US" dirty="0" smtClean="0"/>
              <a:t> </a:t>
            </a:r>
            <a:r>
              <a:rPr lang="en-US" dirty="0" err="1" smtClean="0"/>
              <a:t>dan</a:t>
            </a:r>
            <a:r>
              <a:rPr lang="en-US" dirty="0" smtClean="0"/>
              <a:t> </a:t>
            </a:r>
          </a:p>
          <a:p>
            <a:r>
              <a:rPr lang="en-US" dirty="0" smtClean="0"/>
              <a:t>      </a:t>
            </a:r>
            <a:r>
              <a:rPr lang="en-US" dirty="0" err="1" smtClean="0"/>
              <a:t>bahan</a:t>
            </a:r>
            <a:r>
              <a:rPr lang="en-US" dirty="0" smtClean="0"/>
              <a:t> </a:t>
            </a:r>
            <a:r>
              <a:rPr lang="en-US" dirty="0" err="1" smtClean="0"/>
              <a:t>api</a:t>
            </a:r>
            <a:r>
              <a:rPr lang="en-US" dirty="0" smtClean="0"/>
              <a:t> </a:t>
            </a:r>
            <a:r>
              <a:rPr lang="en-US" dirty="0" err="1" smtClean="0"/>
              <a:t>masuk</a:t>
            </a:r>
            <a:r>
              <a:rPr lang="en-US" dirty="0" smtClean="0"/>
              <a:t>  </a:t>
            </a:r>
            <a:r>
              <a:rPr lang="en-US" dirty="0" err="1" smtClean="0"/>
              <a:t>ke</a:t>
            </a:r>
            <a:r>
              <a:rPr lang="en-US" dirty="0" smtClean="0"/>
              <a:t> </a:t>
            </a:r>
            <a:r>
              <a:rPr lang="en-US" dirty="0" err="1" smtClean="0"/>
              <a:t>dalamnya</a:t>
            </a:r>
            <a:r>
              <a:rPr lang="en-US" dirty="0" smtClean="0"/>
              <a:t> </a:t>
            </a:r>
            <a:r>
              <a:rPr lang="en-US" dirty="0" err="1" smtClean="0"/>
              <a:t>melalui</a:t>
            </a:r>
            <a:r>
              <a:rPr lang="en-US" dirty="0" smtClean="0"/>
              <a:t> </a:t>
            </a:r>
            <a:r>
              <a:rPr lang="en-US" dirty="0" err="1" smtClean="0"/>
              <a:t>salur</a:t>
            </a:r>
            <a:endParaRPr lang="en-US" dirty="0" smtClean="0"/>
          </a:p>
          <a:p>
            <a:r>
              <a:rPr lang="en-US" dirty="0" smtClean="0"/>
              <a:t>      </a:t>
            </a:r>
            <a:r>
              <a:rPr lang="en-US" dirty="0" err="1" smtClean="0"/>
              <a:t>masuk</a:t>
            </a:r>
            <a:r>
              <a:rPr lang="en-US" dirty="0" smtClean="0"/>
              <a:t>.</a:t>
            </a:r>
          </a:p>
          <a:p>
            <a:pPr marL="285750" indent="-285750">
              <a:buFont typeface="Arial" pitchFamily="34" charset="0"/>
              <a:buChar char="•"/>
            </a:pPr>
            <a:r>
              <a:rPr lang="en-US" dirty="0" err="1" smtClean="0"/>
              <a:t>Sebelum</a:t>
            </a:r>
            <a:r>
              <a:rPr lang="en-US" dirty="0" smtClean="0"/>
              <a:t> piston </a:t>
            </a:r>
            <a:r>
              <a:rPr lang="en-US" dirty="0" err="1" smtClean="0"/>
              <a:t>sampai</a:t>
            </a:r>
            <a:r>
              <a:rPr lang="en-US" dirty="0" smtClean="0"/>
              <a:t> </a:t>
            </a:r>
            <a:r>
              <a:rPr lang="en-US" dirty="0" err="1" smtClean="0"/>
              <a:t>ke</a:t>
            </a:r>
            <a:r>
              <a:rPr lang="en-US" dirty="0" smtClean="0"/>
              <a:t> KAS spark plug </a:t>
            </a:r>
          </a:p>
          <a:p>
            <a:r>
              <a:rPr lang="en-US" dirty="0" smtClean="0"/>
              <a:t>     </a:t>
            </a:r>
            <a:r>
              <a:rPr lang="en-US" dirty="0" err="1"/>
              <a:t>m</a:t>
            </a:r>
            <a:r>
              <a:rPr lang="en-US" dirty="0" err="1" smtClean="0"/>
              <a:t>engeluarkan</a:t>
            </a:r>
            <a:r>
              <a:rPr lang="en-US" dirty="0" smtClean="0"/>
              <a:t> </a:t>
            </a:r>
            <a:r>
              <a:rPr lang="en-US" dirty="0" err="1" smtClean="0"/>
              <a:t>percikan</a:t>
            </a:r>
            <a:r>
              <a:rPr lang="en-US" dirty="0" smtClean="0"/>
              <a:t> </a:t>
            </a:r>
            <a:r>
              <a:rPr lang="en-US" dirty="0" err="1" smtClean="0"/>
              <a:t>bunga</a:t>
            </a:r>
            <a:r>
              <a:rPr lang="en-US" dirty="0" smtClean="0"/>
              <a:t> </a:t>
            </a:r>
            <a:r>
              <a:rPr lang="en-US" dirty="0" err="1" smtClean="0"/>
              <a:t>api</a:t>
            </a:r>
            <a:endParaRPr lang="en-US" dirty="0" smtClean="0"/>
          </a:p>
          <a:p>
            <a:r>
              <a:rPr lang="en-US" dirty="0" smtClean="0"/>
              <a:t>     </a:t>
            </a:r>
            <a:r>
              <a:rPr lang="en-US" dirty="0" err="1" smtClean="0"/>
              <a:t>dan</a:t>
            </a:r>
            <a:r>
              <a:rPr lang="en-US" dirty="0" smtClean="0"/>
              <a:t> </a:t>
            </a:r>
            <a:r>
              <a:rPr lang="en-US" dirty="0" err="1" smtClean="0"/>
              <a:t>menyebabkan</a:t>
            </a:r>
            <a:r>
              <a:rPr lang="en-US" dirty="0" smtClean="0"/>
              <a:t>  </a:t>
            </a:r>
            <a:r>
              <a:rPr lang="en-US" dirty="0" err="1" smtClean="0"/>
              <a:t>campuran</a:t>
            </a:r>
            <a:r>
              <a:rPr lang="en-US" dirty="0" smtClean="0"/>
              <a:t> </a:t>
            </a:r>
            <a:r>
              <a:rPr lang="en-US" dirty="0" err="1" smtClean="0"/>
              <a:t>udara</a:t>
            </a:r>
            <a:r>
              <a:rPr lang="en-US" dirty="0" smtClean="0"/>
              <a:t> </a:t>
            </a:r>
            <a:r>
              <a:rPr lang="en-US" dirty="0" err="1" smtClean="0"/>
              <a:t>dan</a:t>
            </a:r>
            <a:r>
              <a:rPr lang="en-US" dirty="0" smtClean="0"/>
              <a:t> </a:t>
            </a:r>
          </a:p>
          <a:p>
            <a:r>
              <a:rPr lang="en-US" dirty="0" smtClean="0"/>
              <a:t>     </a:t>
            </a:r>
            <a:r>
              <a:rPr lang="en-US" dirty="0" err="1" smtClean="0"/>
              <a:t>bahan</a:t>
            </a:r>
            <a:r>
              <a:rPr lang="en-US" dirty="0" smtClean="0"/>
              <a:t> </a:t>
            </a:r>
            <a:r>
              <a:rPr lang="en-US" dirty="0" err="1" smtClean="0"/>
              <a:t>api</a:t>
            </a:r>
            <a:r>
              <a:rPr lang="en-US" dirty="0" smtClean="0"/>
              <a:t> </a:t>
            </a:r>
            <a:r>
              <a:rPr lang="en-US" dirty="0" err="1" smtClean="0"/>
              <a:t>terbakar</a:t>
            </a: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5" name="TextBox 4"/>
          <p:cNvSpPr txBox="1"/>
          <p:nvPr/>
        </p:nvSpPr>
        <p:spPr>
          <a:xfrm>
            <a:off x="2895600" y="228600"/>
            <a:ext cx="4054956" cy="523220"/>
          </a:xfrm>
          <a:prstGeom prst="rect">
            <a:avLst/>
          </a:prstGeom>
          <a:noFill/>
        </p:spPr>
        <p:txBody>
          <a:bodyPr wrap="none" rtlCol="0">
            <a:spAutoFit/>
          </a:bodyPr>
          <a:lstStyle/>
          <a:p>
            <a:r>
              <a:rPr lang="en-US" sz="2800" b="1" dirty="0" smtClean="0">
                <a:solidFill>
                  <a:srgbClr val="FF0000"/>
                </a:solidFill>
              </a:rPr>
              <a:t>2 STROKE PETROL ENGINE</a:t>
            </a:r>
            <a:endParaRPr lang="en-US" sz="2800" b="1" dirty="0">
              <a:solidFill>
                <a:srgbClr val="FF0000"/>
              </a:solidFill>
            </a:endParaRPr>
          </a:p>
        </p:txBody>
      </p:sp>
    </p:spTree>
    <p:extLst>
      <p:ext uri="{BB962C8B-B14F-4D97-AF65-F5344CB8AC3E}">
        <p14:creationId xmlns:p14="http://schemas.microsoft.com/office/powerpoint/2010/main" val="1246643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 y="304800"/>
            <a:ext cx="4413738" cy="654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31324" y="990600"/>
            <a:ext cx="4789453" cy="4524315"/>
          </a:xfrm>
          <a:prstGeom prst="rect">
            <a:avLst/>
          </a:prstGeom>
          <a:noFill/>
        </p:spPr>
        <p:txBody>
          <a:bodyPr wrap="none" rtlCol="0">
            <a:spAutoFit/>
          </a:bodyPr>
          <a:lstStyle/>
          <a:p>
            <a:r>
              <a:rPr lang="en-US" b="1" dirty="0" err="1" smtClean="0"/>
              <a:t>Pergerakan</a:t>
            </a:r>
            <a:r>
              <a:rPr lang="en-US" b="1" dirty="0" smtClean="0"/>
              <a:t> piston </a:t>
            </a:r>
            <a:r>
              <a:rPr lang="en-US" b="1" dirty="0" err="1" smtClean="0"/>
              <a:t>ke</a:t>
            </a:r>
            <a:r>
              <a:rPr lang="en-US" b="1" dirty="0" smtClean="0"/>
              <a:t> </a:t>
            </a:r>
            <a:r>
              <a:rPr lang="en-US" b="1" dirty="0" err="1" smtClean="0"/>
              <a:t>bawah</a:t>
            </a:r>
            <a:r>
              <a:rPr lang="en-US" b="1" dirty="0" smtClean="0"/>
              <a:t>/</a:t>
            </a:r>
            <a:r>
              <a:rPr lang="en-US" b="1" dirty="0" err="1" smtClean="0"/>
              <a:t>dawnward</a:t>
            </a:r>
            <a:endParaRPr lang="en-US" b="1" dirty="0" smtClean="0"/>
          </a:p>
          <a:p>
            <a:r>
              <a:rPr lang="en-US" b="1" dirty="0" smtClean="0"/>
              <a:t>movement</a:t>
            </a:r>
          </a:p>
          <a:p>
            <a:endParaRPr lang="en-US" b="1" dirty="0" smtClean="0"/>
          </a:p>
          <a:p>
            <a:pPr marL="285750" indent="-285750">
              <a:buFont typeface="Arial" pitchFamily="34" charset="0"/>
              <a:buChar char="•"/>
            </a:pPr>
            <a:r>
              <a:rPr lang="en-US" dirty="0" err="1" smtClean="0"/>
              <a:t>Pengembangan</a:t>
            </a:r>
            <a:r>
              <a:rPr lang="en-US" dirty="0" smtClean="0"/>
              <a:t> gas </a:t>
            </a:r>
            <a:r>
              <a:rPr lang="en-US" dirty="0" err="1" smtClean="0"/>
              <a:t>menyebabkan</a:t>
            </a:r>
            <a:r>
              <a:rPr lang="en-US" dirty="0" smtClean="0"/>
              <a:t> piston</a:t>
            </a:r>
          </a:p>
          <a:p>
            <a:r>
              <a:rPr lang="en-US" dirty="0" smtClean="0"/>
              <a:t>     </a:t>
            </a:r>
            <a:r>
              <a:rPr lang="en-US" dirty="0" err="1"/>
              <a:t>t</a:t>
            </a:r>
            <a:r>
              <a:rPr lang="en-US" dirty="0" err="1" smtClean="0"/>
              <a:t>ertolak</a:t>
            </a:r>
            <a:r>
              <a:rPr lang="en-US" dirty="0" smtClean="0"/>
              <a:t> </a:t>
            </a:r>
            <a:r>
              <a:rPr lang="en-US" dirty="0" err="1" smtClean="0"/>
              <a:t>ke</a:t>
            </a:r>
            <a:r>
              <a:rPr lang="en-US" dirty="0" smtClean="0"/>
              <a:t> </a:t>
            </a:r>
            <a:r>
              <a:rPr lang="en-US" dirty="0" err="1" smtClean="0"/>
              <a:t>bawah</a:t>
            </a:r>
            <a:endParaRPr lang="en-US" dirty="0" smtClean="0"/>
          </a:p>
          <a:p>
            <a:pPr marL="285750" indent="-285750">
              <a:buFont typeface="Arial" pitchFamily="34" charset="0"/>
              <a:buChar char="•"/>
            </a:pPr>
            <a:r>
              <a:rPr lang="en-US" dirty="0" err="1" smtClean="0"/>
              <a:t>Pergerakan</a:t>
            </a:r>
            <a:r>
              <a:rPr lang="en-US" dirty="0" smtClean="0"/>
              <a:t> piston </a:t>
            </a:r>
            <a:r>
              <a:rPr lang="en-US" dirty="0" err="1" smtClean="0"/>
              <a:t>menyebabkan</a:t>
            </a:r>
            <a:r>
              <a:rPr lang="en-US" dirty="0" smtClean="0"/>
              <a:t> </a:t>
            </a:r>
            <a:r>
              <a:rPr lang="en-US" dirty="0" err="1" smtClean="0"/>
              <a:t>liang</a:t>
            </a:r>
            <a:r>
              <a:rPr lang="en-US" dirty="0" smtClean="0"/>
              <a:t> </a:t>
            </a:r>
            <a:r>
              <a:rPr lang="en-US" dirty="0" err="1" smtClean="0"/>
              <a:t>pindah</a:t>
            </a:r>
            <a:r>
              <a:rPr lang="en-US" dirty="0" smtClean="0"/>
              <a:t>,</a:t>
            </a:r>
          </a:p>
          <a:p>
            <a:r>
              <a:rPr lang="en-US" dirty="0" smtClean="0"/>
              <a:t>     </a:t>
            </a:r>
            <a:r>
              <a:rPr lang="en-US" dirty="0" err="1" smtClean="0"/>
              <a:t>liang</a:t>
            </a:r>
            <a:r>
              <a:rPr lang="en-US" dirty="0" smtClean="0"/>
              <a:t> </a:t>
            </a:r>
            <a:r>
              <a:rPr lang="en-US" dirty="0" err="1" smtClean="0"/>
              <a:t>ekzos</a:t>
            </a:r>
            <a:r>
              <a:rPr lang="en-US" dirty="0" smtClean="0"/>
              <a:t> </a:t>
            </a:r>
            <a:r>
              <a:rPr lang="en-US" dirty="0" err="1" smtClean="0"/>
              <a:t>dan</a:t>
            </a:r>
            <a:r>
              <a:rPr lang="en-US" dirty="0" smtClean="0"/>
              <a:t> </a:t>
            </a:r>
            <a:r>
              <a:rPr lang="en-US" dirty="0" err="1" smtClean="0"/>
              <a:t>liang</a:t>
            </a:r>
            <a:r>
              <a:rPr lang="en-US" dirty="0" smtClean="0"/>
              <a:t> </a:t>
            </a:r>
            <a:r>
              <a:rPr lang="en-US" dirty="0" err="1" smtClean="0"/>
              <a:t>masuk</a:t>
            </a:r>
            <a:r>
              <a:rPr lang="en-US" dirty="0" smtClean="0"/>
              <a:t> </a:t>
            </a:r>
            <a:r>
              <a:rPr lang="en-US" dirty="0" err="1" smtClean="0"/>
              <a:t>tertutup</a:t>
            </a:r>
            <a:r>
              <a:rPr lang="en-US" dirty="0" smtClean="0"/>
              <a:t>.</a:t>
            </a:r>
          </a:p>
          <a:p>
            <a:pPr marL="285750" indent="-285750">
              <a:buFont typeface="Arial" pitchFamily="34" charset="0"/>
              <a:buChar char="•"/>
            </a:pPr>
            <a:r>
              <a:rPr lang="en-US" dirty="0" err="1" smtClean="0"/>
              <a:t>Campuran</a:t>
            </a:r>
            <a:r>
              <a:rPr lang="en-US" dirty="0" smtClean="0"/>
              <a:t> </a:t>
            </a:r>
            <a:r>
              <a:rPr lang="en-US" dirty="0" err="1" smtClean="0"/>
              <a:t>udara</a:t>
            </a:r>
            <a:r>
              <a:rPr lang="en-US" dirty="0" smtClean="0"/>
              <a:t> </a:t>
            </a:r>
            <a:r>
              <a:rPr lang="en-US" dirty="0" err="1" smtClean="0"/>
              <a:t>dan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akan</a:t>
            </a:r>
            <a:r>
              <a:rPr lang="en-US" dirty="0" smtClean="0"/>
              <a:t> </a:t>
            </a:r>
          </a:p>
          <a:p>
            <a:r>
              <a:rPr lang="en-US" dirty="0" smtClean="0"/>
              <a:t>     </a:t>
            </a:r>
            <a:r>
              <a:rPr lang="en-US" dirty="0" err="1"/>
              <a:t>t</a:t>
            </a:r>
            <a:r>
              <a:rPr lang="en-US" dirty="0" err="1" smtClean="0"/>
              <a:t>ermampat</a:t>
            </a:r>
            <a:r>
              <a:rPr lang="en-US" dirty="0" smtClean="0"/>
              <a:t> di </a:t>
            </a:r>
            <a:r>
              <a:rPr lang="en-US" dirty="0" err="1" smtClean="0"/>
              <a:t>dalam</a:t>
            </a:r>
            <a:r>
              <a:rPr lang="en-US" dirty="0" smtClean="0"/>
              <a:t> </a:t>
            </a:r>
            <a:r>
              <a:rPr lang="en-US" dirty="0" err="1" smtClean="0"/>
              <a:t>kotak</a:t>
            </a:r>
            <a:r>
              <a:rPr lang="en-US" dirty="0" smtClean="0"/>
              <a:t> </a:t>
            </a:r>
            <a:r>
              <a:rPr lang="en-US" dirty="0" err="1" smtClean="0"/>
              <a:t>engkol</a:t>
            </a:r>
            <a:r>
              <a:rPr lang="en-US" dirty="0" smtClean="0"/>
              <a:t>.</a:t>
            </a:r>
          </a:p>
          <a:p>
            <a:pPr marL="285750" indent="-285750">
              <a:buFont typeface="Arial" pitchFamily="34" charset="0"/>
              <a:buChar char="•"/>
            </a:pPr>
            <a:r>
              <a:rPr lang="en-US" dirty="0" err="1" smtClean="0"/>
              <a:t>Pergerakan</a:t>
            </a:r>
            <a:r>
              <a:rPr lang="en-US" dirty="0" smtClean="0"/>
              <a:t> piston yang </a:t>
            </a:r>
            <a:r>
              <a:rPr lang="en-US" dirty="0" err="1" smtClean="0"/>
              <a:t>berterusan</a:t>
            </a:r>
            <a:r>
              <a:rPr lang="en-US" dirty="0" smtClean="0"/>
              <a:t> </a:t>
            </a:r>
          </a:p>
          <a:p>
            <a:r>
              <a:rPr lang="en-US" dirty="0" smtClean="0"/>
              <a:t>      </a:t>
            </a:r>
            <a:r>
              <a:rPr lang="en-US" dirty="0" err="1" smtClean="0"/>
              <a:t>menyebabkan</a:t>
            </a:r>
            <a:r>
              <a:rPr lang="en-US" dirty="0" smtClean="0"/>
              <a:t> </a:t>
            </a:r>
            <a:r>
              <a:rPr lang="en-US" dirty="0" err="1" smtClean="0"/>
              <a:t>salur</a:t>
            </a:r>
            <a:r>
              <a:rPr lang="en-US" dirty="0" smtClean="0"/>
              <a:t> </a:t>
            </a:r>
            <a:r>
              <a:rPr lang="en-US" dirty="0" err="1" smtClean="0"/>
              <a:t>ekzos</a:t>
            </a:r>
            <a:r>
              <a:rPr lang="en-US" dirty="0" smtClean="0"/>
              <a:t> </a:t>
            </a:r>
            <a:r>
              <a:rPr lang="en-US" dirty="0" err="1" smtClean="0"/>
              <a:t>terbuka</a:t>
            </a:r>
            <a:r>
              <a:rPr lang="en-US" dirty="0" smtClean="0"/>
              <a:t> </a:t>
            </a:r>
            <a:r>
              <a:rPr lang="en-US" dirty="0" err="1" smtClean="0"/>
              <a:t>dan</a:t>
            </a:r>
            <a:r>
              <a:rPr lang="en-US" dirty="0" smtClean="0"/>
              <a:t> gas</a:t>
            </a:r>
          </a:p>
          <a:p>
            <a:r>
              <a:rPr lang="en-US" dirty="0" smtClean="0"/>
              <a:t>      </a:t>
            </a:r>
            <a:r>
              <a:rPr lang="en-US" dirty="0" err="1" smtClean="0"/>
              <a:t>ekzos</a:t>
            </a:r>
            <a:r>
              <a:rPr lang="en-US" dirty="0" smtClean="0"/>
              <a:t> </a:t>
            </a:r>
            <a:r>
              <a:rPr lang="en-US" dirty="0" err="1" smtClean="0"/>
              <a:t>keluar</a:t>
            </a:r>
            <a:r>
              <a:rPr lang="en-US" dirty="0" smtClean="0"/>
              <a:t> </a:t>
            </a:r>
            <a:r>
              <a:rPr lang="en-US" dirty="0" err="1" smtClean="0"/>
              <a:t>melaluinya</a:t>
            </a:r>
            <a:endParaRPr lang="en-US" dirty="0" smtClean="0"/>
          </a:p>
          <a:p>
            <a:pPr marL="285750" indent="-285750">
              <a:buFont typeface="Arial" pitchFamily="34" charset="0"/>
              <a:buChar char="•"/>
            </a:pPr>
            <a:r>
              <a:rPr lang="en-US" dirty="0" err="1" smtClean="0"/>
              <a:t>Apabila</a:t>
            </a:r>
            <a:r>
              <a:rPr lang="en-US" dirty="0" smtClean="0"/>
              <a:t> piston </a:t>
            </a:r>
            <a:r>
              <a:rPr lang="en-US" dirty="0" err="1" smtClean="0"/>
              <a:t>sampai</a:t>
            </a:r>
            <a:r>
              <a:rPr lang="en-US" dirty="0" smtClean="0"/>
              <a:t> </a:t>
            </a:r>
            <a:r>
              <a:rPr lang="en-US" dirty="0" err="1" smtClean="0"/>
              <a:t>ke</a:t>
            </a:r>
            <a:r>
              <a:rPr lang="en-US" dirty="0" smtClean="0"/>
              <a:t> KBS </a:t>
            </a:r>
            <a:r>
              <a:rPr lang="en-US" dirty="0" err="1" smtClean="0"/>
              <a:t>liang</a:t>
            </a:r>
            <a:r>
              <a:rPr lang="en-US" dirty="0" smtClean="0"/>
              <a:t> </a:t>
            </a:r>
            <a:r>
              <a:rPr lang="en-US" dirty="0" err="1" smtClean="0"/>
              <a:t>pindah</a:t>
            </a:r>
            <a:endParaRPr lang="en-US" dirty="0" smtClean="0"/>
          </a:p>
          <a:p>
            <a:r>
              <a:rPr lang="en-US" dirty="0" smtClean="0"/>
              <a:t>     </a:t>
            </a:r>
            <a:r>
              <a:rPr lang="en-US" dirty="0" err="1" smtClean="0"/>
              <a:t>akan</a:t>
            </a:r>
            <a:r>
              <a:rPr lang="en-US" dirty="0" smtClean="0"/>
              <a:t> </a:t>
            </a:r>
            <a:r>
              <a:rPr lang="en-US" dirty="0" err="1" smtClean="0"/>
              <a:t>terbuka</a:t>
            </a:r>
            <a:r>
              <a:rPr lang="en-US" dirty="0" smtClean="0"/>
              <a:t> </a:t>
            </a:r>
            <a:r>
              <a:rPr lang="en-US" dirty="0" err="1" smtClean="0"/>
              <a:t>serta</a:t>
            </a:r>
            <a:r>
              <a:rPr lang="en-US" dirty="0" smtClean="0"/>
              <a:t> </a:t>
            </a:r>
            <a:r>
              <a:rPr lang="en-US" dirty="0" err="1" smtClean="0"/>
              <a:t>membenarkan</a:t>
            </a:r>
            <a:r>
              <a:rPr lang="en-US" dirty="0" smtClean="0"/>
              <a:t> </a:t>
            </a:r>
            <a:r>
              <a:rPr lang="en-US" dirty="0" err="1" smtClean="0"/>
              <a:t>campuran</a:t>
            </a:r>
            <a:r>
              <a:rPr lang="en-US" dirty="0" smtClean="0"/>
              <a:t> </a:t>
            </a:r>
          </a:p>
          <a:p>
            <a:r>
              <a:rPr lang="en-US" dirty="0" smtClean="0"/>
              <a:t>     </a:t>
            </a:r>
            <a:r>
              <a:rPr lang="en-US" dirty="0" err="1"/>
              <a:t>u</a:t>
            </a:r>
            <a:r>
              <a:rPr lang="en-US" dirty="0" err="1" smtClean="0"/>
              <a:t>dara</a:t>
            </a:r>
            <a:r>
              <a:rPr lang="en-US" dirty="0" smtClean="0"/>
              <a:t> </a:t>
            </a:r>
            <a:r>
              <a:rPr lang="en-US" dirty="0" err="1" smtClean="0"/>
              <a:t>dan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masuk</a:t>
            </a:r>
            <a:r>
              <a:rPr lang="en-US" dirty="0" smtClean="0"/>
              <a:t> </a:t>
            </a:r>
            <a:r>
              <a:rPr lang="en-US" dirty="0" err="1" smtClean="0"/>
              <a:t>ke</a:t>
            </a:r>
            <a:r>
              <a:rPr lang="en-US" dirty="0" smtClean="0"/>
              <a:t> </a:t>
            </a:r>
            <a:r>
              <a:rPr lang="en-US" dirty="0" err="1" smtClean="0"/>
              <a:t>dalam</a:t>
            </a:r>
            <a:r>
              <a:rPr lang="en-US" dirty="0" smtClean="0"/>
              <a:t> </a:t>
            </a:r>
            <a:r>
              <a:rPr lang="en-US" dirty="0" err="1" smtClean="0"/>
              <a:t>ruang</a:t>
            </a:r>
            <a:endParaRPr lang="en-US" dirty="0" smtClean="0"/>
          </a:p>
          <a:p>
            <a:r>
              <a:rPr lang="en-US" dirty="0" smtClean="0"/>
              <a:t>     </a:t>
            </a:r>
            <a:r>
              <a:rPr lang="en-US" dirty="0" err="1" smtClean="0"/>
              <a:t>pembakaran</a:t>
            </a:r>
            <a:endParaRPr lang="en-US" dirty="0" smtClean="0"/>
          </a:p>
        </p:txBody>
      </p:sp>
    </p:spTree>
    <p:extLst>
      <p:ext uri="{BB962C8B-B14F-4D97-AF65-F5344CB8AC3E}">
        <p14:creationId xmlns:p14="http://schemas.microsoft.com/office/powerpoint/2010/main" val="3976433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308"/>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38600" y="371436"/>
            <a:ext cx="4054956" cy="523220"/>
          </a:xfrm>
          <a:prstGeom prst="rect">
            <a:avLst/>
          </a:prstGeom>
          <a:noFill/>
        </p:spPr>
        <p:txBody>
          <a:bodyPr wrap="none" rtlCol="0">
            <a:spAutoFit/>
          </a:bodyPr>
          <a:lstStyle/>
          <a:p>
            <a:r>
              <a:rPr lang="en-US" sz="2800" b="1" dirty="0" smtClean="0">
                <a:solidFill>
                  <a:srgbClr val="FF0000"/>
                </a:solidFill>
              </a:rPr>
              <a:t>2 STROKE PETROL ENGINE</a:t>
            </a:r>
            <a:endParaRPr lang="en-US" sz="2800" b="1" dirty="0">
              <a:solidFill>
                <a:srgbClr val="FF0000"/>
              </a:solidFill>
            </a:endParaRPr>
          </a:p>
        </p:txBody>
      </p:sp>
    </p:spTree>
    <p:extLst>
      <p:ext uri="{BB962C8B-B14F-4D97-AF65-F5344CB8AC3E}">
        <p14:creationId xmlns:p14="http://schemas.microsoft.com/office/powerpoint/2010/main" val="255604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endParaRPr lang="en-US" smtClean="0"/>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40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73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endParaRPr lang="en-US" smtClean="0"/>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24800" y="6477000"/>
            <a:ext cx="876266" cy="369332"/>
          </a:xfrm>
          <a:prstGeom prst="rect">
            <a:avLst/>
          </a:prstGeom>
          <a:noFill/>
        </p:spPr>
        <p:txBody>
          <a:bodyPr wrap="none" rtlCol="0">
            <a:spAutoFit/>
          </a:bodyPr>
          <a:lstStyle/>
          <a:p>
            <a:r>
              <a:rPr lang="en-US" dirty="0" smtClean="0">
                <a:hlinkClick r:id="rId3" action="ppaction://hlinkfile"/>
              </a:rPr>
              <a:t>2stroke</a:t>
            </a:r>
            <a:endParaRPr lang="en-US" dirty="0"/>
          </a:p>
        </p:txBody>
      </p:sp>
    </p:spTree>
    <p:extLst>
      <p:ext uri="{BB962C8B-B14F-4D97-AF65-F5344CB8AC3E}">
        <p14:creationId xmlns:p14="http://schemas.microsoft.com/office/powerpoint/2010/main" val="108636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STROKE DIESEL ENGINE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514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57600" y="1200834"/>
            <a:ext cx="3188180" cy="646331"/>
          </a:xfrm>
          <a:prstGeom prst="rect">
            <a:avLst/>
          </a:prstGeom>
          <a:noFill/>
        </p:spPr>
        <p:txBody>
          <a:bodyPr wrap="none" rtlCol="0">
            <a:spAutoFit/>
          </a:bodyPr>
          <a:lstStyle/>
          <a:p>
            <a:r>
              <a:rPr lang="en-US" sz="3600" b="1" dirty="0" smtClean="0"/>
              <a:t>LEJANG MASUK</a:t>
            </a:r>
            <a:endParaRPr lang="en-US" sz="3600" b="1" dirty="0"/>
          </a:p>
        </p:txBody>
      </p:sp>
      <p:sp>
        <p:nvSpPr>
          <p:cNvPr id="4" name="TextBox 3"/>
          <p:cNvSpPr txBox="1"/>
          <p:nvPr/>
        </p:nvSpPr>
        <p:spPr>
          <a:xfrm>
            <a:off x="3657600" y="2514600"/>
            <a:ext cx="4715137" cy="1200329"/>
          </a:xfrm>
          <a:prstGeom prst="rect">
            <a:avLst/>
          </a:prstGeom>
          <a:noFill/>
        </p:spPr>
        <p:txBody>
          <a:bodyPr wrap="none" rtlCol="0">
            <a:spAutoFit/>
          </a:bodyPr>
          <a:lstStyle/>
          <a:p>
            <a:pPr marL="285750" indent="-285750">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KAS </a:t>
            </a:r>
            <a:r>
              <a:rPr lang="en-US" dirty="0" err="1" smtClean="0"/>
              <a:t>ke</a:t>
            </a:r>
            <a:r>
              <a:rPr lang="en-US" dirty="0" smtClean="0"/>
              <a:t> KBS</a:t>
            </a:r>
          </a:p>
          <a:p>
            <a:pPr marL="285750" indent="-285750">
              <a:buFont typeface="Arial" pitchFamily="34" charset="0"/>
              <a:buChar char="•"/>
            </a:pPr>
            <a:r>
              <a:rPr lang="en-US" dirty="0" err="1" smtClean="0"/>
              <a:t>Injap</a:t>
            </a:r>
            <a:r>
              <a:rPr lang="en-US" dirty="0" smtClean="0"/>
              <a:t> </a:t>
            </a:r>
            <a:r>
              <a:rPr lang="en-US" dirty="0" err="1" smtClean="0"/>
              <a:t>masuk</a:t>
            </a:r>
            <a:r>
              <a:rPr lang="en-US" dirty="0" smtClean="0"/>
              <a:t> </a:t>
            </a:r>
            <a:r>
              <a:rPr lang="en-US" dirty="0" err="1" smtClean="0"/>
              <a:t>terbuka</a:t>
            </a:r>
            <a:r>
              <a:rPr lang="en-US" dirty="0" smtClean="0"/>
              <a:t> </a:t>
            </a:r>
            <a:r>
              <a:rPr lang="en-US" dirty="0" err="1" smtClean="0"/>
              <a:t>dan</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tertutup</a:t>
            </a:r>
            <a:endParaRPr lang="en-US" dirty="0" smtClean="0"/>
          </a:p>
          <a:p>
            <a:pPr marL="285750" indent="-285750">
              <a:buFont typeface="Arial" pitchFamily="34" charset="0"/>
              <a:buChar char="•"/>
            </a:pPr>
            <a:r>
              <a:rPr lang="en-US" dirty="0" err="1" smtClean="0"/>
              <a:t>Udara</a:t>
            </a:r>
            <a:r>
              <a:rPr lang="en-US" dirty="0" smtClean="0"/>
              <a:t> </a:t>
            </a:r>
            <a:r>
              <a:rPr lang="en-US" dirty="0" err="1" smtClean="0"/>
              <a:t>kasa</a:t>
            </a:r>
            <a:r>
              <a:rPr lang="en-US" dirty="0" smtClean="0"/>
              <a:t>  </a:t>
            </a:r>
            <a:r>
              <a:rPr lang="en-US" dirty="0" err="1" smtClean="0"/>
              <a:t>masuk</a:t>
            </a:r>
            <a:r>
              <a:rPr lang="en-US" dirty="0" smtClean="0"/>
              <a:t> </a:t>
            </a:r>
            <a:r>
              <a:rPr lang="en-US" dirty="0" err="1" smtClean="0"/>
              <a:t>melalui</a:t>
            </a:r>
            <a:r>
              <a:rPr lang="en-US" dirty="0" smtClean="0"/>
              <a:t> </a:t>
            </a:r>
            <a:r>
              <a:rPr lang="en-US" dirty="0" err="1" smtClean="0"/>
              <a:t>salur</a:t>
            </a:r>
            <a:r>
              <a:rPr lang="en-US" dirty="0" smtClean="0"/>
              <a:t> </a:t>
            </a:r>
            <a:r>
              <a:rPr lang="en-US" dirty="0" err="1" smtClean="0"/>
              <a:t>masuk</a:t>
            </a:r>
            <a:r>
              <a:rPr lang="en-US" dirty="0" smtClean="0"/>
              <a:t> </a:t>
            </a:r>
            <a:r>
              <a:rPr lang="en-US" dirty="0" err="1" smtClean="0"/>
              <a:t>ke</a:t>
            </a:r>
            <a:r>
              <a:rPr lang="en-US" dirty="0" smtClean="0"/>
              <a:t> </a:t>
            </a:r>
          </a:p>
          <a:p>
            <a:r>
              <a:rPr lang="en-US" dirty="0" smtClean="0"/>
              <a:t>      </a:t>
            </a:r>
            <a:r>
              <a:rPr lang="en-US" dirty="0" err="1"/>
              <a:t>r</a:t>
            </a:r>
            <a:r>
              <a:rPr lang="en-US" dirty="0" err="1" smtClean="0"/>
              <a:t>uang</a:t>
            </a:r>
            <a:r>
              <a:rPr lang="en-US" dirty="0" smtClean="0"/>
              <a:t> </a:t>
            </a:r>
            <a:r>
              <a:rPr lang="en-US" dirty="0" err="1" smtClean="0"/>
              <a:t>pembakaran</a:t>
            </a:r>
            <a:r>
              <a:rPr lang="en-US" dirty="0" smtClean="0"/>
              <a:t> </a:t>
            </a:r>
            <a:endParaRPr lang="en-US" dirty="0"/>
          </a:p>
        </p:txBody>
      </p:sp>
    </p:spTree>
    <p:extLst>
      <p:ext uri="{BB962C8B-B14F-4D97-AF65-F5344CB8AC3E}">
        <p14:creationId xmlns:p14="http://schemas.microsoft.com/office/powerpoint/2010/main" val="884250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 of cylinder</a:t>
            </a:r>
          </a:p>
          <a:p>
            <a:r>
              <a:rPr lang="en-US" dirty="0" smtClean="0"/>
              <a:t>cylinder arrangement</a:t>
            </a:r>
          </a:p>
          <a:p>
            <a:r>
              <a:rPr lang="en-US" dirty="0" smtClean="0"/>
              <a:t>type of valve train</a:t>
            </a:r>
          </a:p>
          <a:p>
            <a:r>
              <a:rPr lang="en-US" dirty="0" smtClean="0"/>
              <a:t>type of cooling system</a:t>
            </a:r>
          </a:p>
          <a:p>
            <a:r>
              <a:rPr lang="en-US" dirty="0" smtClean="0"/>
              <a:t>no. of stroke</a:t>
            </a:r>
          </a:p>
          <a:p>
            <a:r>
              <a:rPr lang="en-US" dirty="0" smtClean="0"/>
              <a:t>type of fuel</a:t>
            </a:r>
          </a:p>
          <a:p>
            <a:r>
              <a:rPr lang="en-US" dirty="0" smtClean="0"/>
              <a:t>method of ignition</a:t>
            </a:r>
          </a:p>
          <a:p>
            <a:r>
              <a:rPr lang="en-US" dirty="0" smtClean="0"/>
              <a:t>type of firing order</a:t>
            </a:r>
          </a:p>
          <a:p>
            <a:r>
              <a:rPr lang="en-US" dirty="0" smtClean="0"/>
              <a:t>type of engine movement</a:t>
            </a:r>
            <a:endParaRPr lang="en-US" dirty="0"/>
          </a:p>
        </p:txBody>
      </p:sp>
    </p:spTree>
    <p:extLst>
      <p:ext uri="{BB962C8B-B14F-4D97-AF65-F5344CB8AC3E}">
        <p14:creationId xmlns:p14="http://schemas.microsoft.com/office/powerpoint/2010/main" val="369194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LEJANG MAMPATAN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2438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38600" y="2286000"/>
            <a:ext cx="4781694" cy="1477328"/>
          </a:xfrm>
          <a:prstGeom prst="rect">
            <a:avLst/>
          </a:prstGeom>
          <a:noFill/>
        </p:spPr>
        <p:txBody>
          <a:bodyPr wrap="none" rtlCol="0">
            <a:spAutoFit/>
          </a:bodyPr>
          <a:lstStyle/>
          <a:p>
            <a:pPr marL="285750" indent="-285750">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KBS </a:t>
            </a:r>
            <a:r>
              <a:rPr lang="en-US" dirty="0" err="1" smtClean="0"/>
              <a:t>ke</a:t>
            </a:r>
            <a:r>
              <a:rPr lang="en-US" dirty="0" smtClean="0"/>
              <a:t> KAS</a:t>
            </a:r>
          </a:p>
          <a:p>
            <a:pPr marL="285750" indent="-285750">
              <a:buFont typeface="Arial" pitchFamily="34" charset="0"/>
              <a:buChar char="•"/>
            </a:pPr>
            <a:r>
              <a:rPr lang="en-US" dirty="0" err="1" smtClean="0"/>
              <a:t>Injap</a:t>
            </a:r>
            <a:r>
              <a:rPr lang="en-US" dirty="0" smtClean="0"/>
              <a:t> </a:t>
            </a:r>
            <a:r>
              <a:rPr lang="en-US" dirty="0" err="1" smtClean="0"/>
              <a:t>masuk</a:t>
            </a:r>
            <a:r>
              <a:rPr lang="en-US" dirty="0" smtClean="0"/>
              <a:t> </a:t>
            </a:r>
            <a:r>
              <a:rPr lang="en-US" dirty="0" err="1" smtClean="0"/>
              <a:t>dan</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tertutup</a:t>
            </a:r>
            <a:endParaRPr lang="en-US" dirty="0" smtClean="0"/>
          </a:p>
          <a:p>
            <a:pPr marL="285750" indent="-285750">
              <a:buFont typeface="Arial" pitchFamily="34" charset="0"/>
              <a:buChar char="•"/>
            </a:pPr>
            <a:r>
              <a:rPr lang="en-US" dirty="0" err="1" smtClean="0"/>
              <a:t>Pergerakan</a:t>
            </a:r>
            <a:r>
              <a:rPr lang="en-US" dirty="0" smtClean="0"/>
              <a:t> piston </a:t>
            </a:r>
            <a:r>
              <a:rPr lang="en-US" dirty="0" err="1" smtClean="0"/>
              <a:t>akan</a:t>
            </a:r>
            <a:r>
              <a:rPr lang="en-US" dirty="0" smtClean="0"/>
              <a:t> </a:t>
            </a:r>
            <a:r>
              <a:rPr lang="en-US" dirty="0" err="1" smtClean="0"/>
              <a:t>menyebabkan</a:t>
            </a:r>
            <a:endParaRPr lang="en-US" dirty="0" smtClean="0"/>
          </a:p>
          <a:p>
            <a:r>
              <a:rPr lang="en-US" dirty="0" smtClean="0"/>
              <a:t>      </a:t>
            </a:r>
            <a:r>
              <a:rPr lang="en-US" dirty="0" err="1" smtClean="0"/>
              <a:t>Udara</a:t>
            </a:r>
            <a:r>
              <a:rPr lang="en-US" dirty="0" smtClean="0"/>
              <a:t> </a:t>
            </a:r>
            <a:r>
              <a:rPr lang="en-US" dirty="0" err="1" smtClean="0"/>
              <a:t>termampat</a:t>
            </a:r>
            <a:r>
              <a:rPr lang="en-US" dirty="0" smtClean="0"/>
              <a:t> </a:t>
            </a:r>
            <a:r>
              <a:rPr lang="en-US" dirty="0" err="1" smtClean="0"/>
              <a:t>sehingga</a:t>
            </a:r>
            <a:r>
              <a:rPr lang="en-US" dirty="0" smtClean="0"/>
              <a:t> </a:t>
            </a:r>
            <a:r>
              <a:rPr lang="en-US" dirty="0" err="1" smtClean="0"/>
              <a:t>suhu</a:t>
            </a:r>
            <a:r>
              <a:rPr lang="en-US" dirty="0" smtClean="0"/>
              <a:t> </a:t>
            </a:r>
            <a:r>
              <a:rPr lang="en-US" dirty="0" err="1" smtClean="0"/>
              <a:t>dan</a:t>
            </a:r>
            <a:r>
              <a:rPr lang="en-US" dirty="0" smtClean="0"/>
              <a:t> </a:t>
            </a:r>
            <a:r>
              <a:rPr lang="en-US" dirty="0" err="1" smtClean="0"/>
              <a:t>tekanan</a:t>
            </a:r>
            <a:endParaRPr lang="en-US" dirty="0" smtClean="0"/>
          </a:p>
          <a:p>
            <a:r>
              <a:rPr lang="en-US" dirty="0" smtClean="0"/>
              <a:t>      </a:t>
            </a:r>
            <a:r>
              <a:rPr lang="en-US" dirty="0" err="1" smtClean="0"/>
              <a:t>meningkat</a:t>
            </a:r>
            <a:endParaRPr lang="en-US" dirty="0"/>
          </a:p>
        </p:txBody>
      </p:sp>
    </p:spTree>
    <p:extLst>
      <p:ext uri="{BB962C8B-B14F-4D97-AF65-F5344CB8AC3E}">
        <p14:creationId xmlns:p14="http://schemas.microsoft.com/office/powerpoint/2010/main" val="2702315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LEJANG KUASA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24062"/>
            <a:ext cx="2286000" cy="430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2362200"/>
            <a:ext cx="4928400" cy="2031325"/>
          </a:xfrm>
          <a:prstGeom prst="rect">
            <a:avLst/>
          </a:prstGeom>
          <a:noFill/>
        </p:spPr>
        <p:txBody>
          <a:bodyPr wrap="none" rtlCol="0">
            <a:spAutoFit/>
          </a:bodyPr>
          <a:lstStyle/>
          <a:p>
            <a:pPr marL="285750" indent="-285750">
              <a:buFont typeface="Arial" pitchFamily="34" charset="0"/>
              <a:buChar char="•"/>
            </a:pPr>
            <a:r>
              <a:rPr lang="en-US" dirty="0" err="1" smtClean="0"/>
              <a:t>Injap</a:t>
            </a:r>
            <a:r>
              <a:rPr lang="en-US" dirty="0" smtClean="0"/>
              <a:t> </a:t>
            </a:r>
            <a:r>
              <a:rPr lang="en-US" dirty="0" err="1" smtClean="0"/>
              <a:t>masuk</a:t>
            </a:r>
            <a:r>
              <a:rPr lang="en-US" dirty="0" smtClean="0"/>
              <a:t> </a:t>
            </a:r>
            <a:r>
              <a:rPr lang="en-US" dirty="0" err="1" smtClean="0"/>
              <a:t>dan</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masih</a:t>
            </a:r>
            <a:r>
              <a:rPr lang="en-US" dirty="0" smtClean="0"/>
              <a:t> </a:t>
            </a:r>
            <a:r>
              <a:rPr lang="en-US" dirty="0" err="1" smtClean="0"/>
              <a:t>lagi</a:t>
            </a:r>
            <a:r>
              <a:rPr lang="en-US" dirty="0" smtClean="0"/>
              <a:t> </a:t>
            </a:r>
            <a:r>
              <a:rPr lang="en-US" dirty="0" err="1" smtClean="0"/>
              <a:t>tertutup</a:t>
            </a:r>
            <a:endParaRPr lang="en-US" dirty="0" smtClean="0"/>
          </a:p>
          <a:p>
            <a:pPr marL="285750" indent="-285750">
              <a:buFont typeface="Arial" pitchFamily="34" charset="0"/>
              <a:buChar char="•"/>
            </a:pPr>
            <a:r>
              <a:rPr lang="en-US" dirty="0" err="1" smtClean="0"/>
              <a:t>Sebelum</a:t>
            </a:r>
            <a:r>
              <a:rPr lang="en-US" dirty="0" smtClean="0"/>
              <a:t> piston </a:t>
            </a:r>
            <a:r>
              <a:rPr lang="en-US" dirty="0" err="1" smtClean="0"/>
              <a:t>sampai</a:t>
            </a:r>
            <a:r>
              <a:rPr lang="en-US" dirty="0" smtClean="0"/>
              <a:t> </a:t>
            </a:r>
            <a:r>
              <a:rPr lang="en-US" dirty="0" err="1" smtClean="0"/>
              <a:t>pada</a:t>
            </a:r>
            <a:r>
              <a:rPr lang="en-US" dirty="0" smtClean="0"/>
              <a:t> KAS</a:t>
            </a:r>
          </a:p>
          <a:p>
            <a:r>
              <a:rPr lang="en-US" dirty="0" smtClean="0"/>
              <a:t>     </a:t>
            </a:r>
            <a:r>
              <a:rPr lang="en-US" dirty="0" err="1"/>
              <a:t>p</a:t>
            </a:r>
            <a:r>
              <a:rPr lang="en-US" dirty="0" err="1" smtClean="0"/>
              <a:t>emancit</a:t>
            </a:r>
            <a:r>
              <a:rPr lang="en-US" dirty="0" smtClean="0"/>
              <a:t> </a:t>
            </a:r>
            <a:r>
              <a:rPr lang="en-US" dirty="0" err="1" smtClean="0"/>
              <a:t>akan</a:t>
            </a:r>
            <a:r>
              <a:rPr lang="en-US" dirty="0" smtClean="0"/>
              <a:t> </a:t>
            </a:r>
            <a:r>
              <a:rPr lang="en-US" dirty="0" err="1" smtClean="0"/>
              <a:t>memancitkan</a:t>
            </a:r>
            <a:r>
              <a:rPr lang="en-US" dirty="0" smtClean="0"/>
              <a:t> </a:t>
            </a:r>
            <a:r>
              <a:rPr lang="en-US" dirty="0" err="1" smtClean="0"/>
              <a:t>bahan</a:t>
            </a:r>
            <a:r>
              <a:rPr lang="en-US" dirty="0" smtClean="0"/>
              <a:t> </a:t>
            </a:r>
            <a:r>
              <a:rPr lang="en-US" dirty="0" err="1" smtClean="0"/>
              <a:t>api</a:t>
            </a:r>
            <a:endParaRPr lang="en-US" dirty="0" smtClean="0"/>
          </a:p>
          <a:p>
            <a:r>
              <a:rPr lang="en-US" dirty="0" smtClean="0"/>
              <a:t>     </a:t>
            </a:r>
            <a:r>
              <a:rPr lang="en-US" dirty="0" err="1"/>
              <a:t>d</a:t>
            </a:r>
            <a:r>
              <a:rPr lang="en-US" dirty="0" err="1" smtClean="0"/>
              <a:t>alam</a:t>
            </a:r>
            <a:r>
              <a:rPr lang="en-US" dirty="0" smtClean="0"/>
              <a:t> </a:t>
            </a:r>
            <a:r>
              <a:rPr lang="en-US" dirty="0" err="1" smtClean="0"/>
              <a:t>bentuk</a:t>
            </a:r>
            <a:r>
              <a:rPr lang="en-US" dirty="0" smtClean="0"/>
              <a:t> </a:t>
            </a:r>
            <a:r>
              <a:rPr lang="en-US" dirty="0" err="1" smtClean="0"/>
              <a:t>semburan</a:t>
            </a:r>
            <a:r>
              <a:rPr lang="en-US" dirty="0" smtClean="0"/>
              <a:t> yang </a:t>
            </a:r>
            <a:r>
              <a:rPr lang="en-US" dirty="0" err="1" smtClean="0"/>
              <a:t>halus</a:t>
            </a:r>
            <a:r>
              <a:rPr lang="en-US" dirty="0" smtClean="0"/>
              <a:t>.</a:t>
            </a:r>
          </a:p>
          <a:p>
            <a:pPr marL="285750" indent="-285750">
              <a:buFont typeface="Arial" pitchFamily="34" charset="0"/>
              <a:buChar char="•"/>
            </a:pPr>
            <a:r>
              <a:rPr lang="en-US" dirty="0" err="1" smtClean="0"/>
              <a:t>Udara</a:t>
            </a:r>
            <a:r>
              <a:rPr lang="en-US" dirty="0" smtClean="0"/>
              <a:t> yang </a:t>
            </a:r>
            <a:r>
              <a:rPr lang="en-US" dirty="0" err="1" smtClean="0"/>
              <a:t>panas</a:t>
            </a:r>
            <a:r>
              <a:rPr lang="en-US" dirty="0" smtClean="0"/>
              <a:t> </a:t>
            </a:r>
            <a:r>
              <a:rPr lang="en-US" dirty="0" err="1" smtClean="0"/>
              <a:t>akan</a:t>
            </a:r>
            <a:r>
              <a:rPr lang="en-US" dirty="0" smtClean="0"/>
              <a:t> </a:t>
            </a:r>
            <a:r>
              <a:rPr lang="en-US" dirty="0" err="1" smtClean="0"/>
              <a:t>membakar</a:t>
            </a:r>
            <a:r>
              <a:rPr lang="en-US" dirty="0" smtClean="0"/>
              <a:t>  </a:t>
            </a:r>
            <a:r>
              <a:rPr lang="en-US" dirty="0" err="1" smtClean="0"/>
              <a:t>bahan</a:t>
            </a:r>
            <a:r>
              <a:rPr lang="en-US" dirty="0" smtClean="0"/>
              <a:t> </a:t>
            </a:r>
            <a:r>
              <a:rPr lang="en-US" dirty="0" err="1" smtClean="0"/>
              <a:t>api</a:t>
            </a:r>
            <a:endParaRPr lang="en-US" dirty="0" smtClean="0"/>
          </a:p>
          <a:p>
            <a:r>
              <a:rPr lang="en-US" dirty="0" smtClean="0"/>
              <a:t>     yang </a:t>
            </a:r>
            <a:r>
              <a:rPr lang="en-US" dirty="0" err="1" smtClean="0"/>
              <a:t>dipancitkan</a:t>
            </a:r>
            <a:endParaRPr lang="en-US" dirty="0" smtClean="0"/>
          </a:p>
          <a:p>
            <a:pPr marL="285750" indent="-285750">
              <a:buFont typeface="Arial" pitchFamily="34" charset="0"/>
              <a:buChar char="•"/>
            </a:pPr>
            <a:r>
              <a:rPr lang="en-US" dirty="0" err="1" smtClean="0"/>
              <a:t>Pengembangan</a:t>
            </a:r>
            <a:r>
              <a:rPr lang="en-US" dirty="0" smtClean="0"/>
              <a:t> gas </a:t>
            </a:r>
            <a:r>
              <a:rPr lang="en-US" dirty="0" err="1" smtClean="0"/>
              <a:t>akan</a:t>
            </a:r>
            <a:r>
              <a:rPr lang="en-US" dirty="0" smtClean="0"/>
              <a:t> </a:t>
            </a:r>
            <a:r>
              <a:rPr lang="en-US" dirty="0" err="1" smtClean="0"/>
              <a:t>menolak</a:t>
            </a:r>
            <a:r>
              <a:rPr lang="en-US" dirty="0" smtClean="0"/>
              <a:t> piston </a:t>
            </a:r>
            <a:r>
              <a:rPr lang="en-US" dirty="0" err="1" smtClean="0"/>
              <a:t>ke</a:t>
            </a:r>
            <a:r>
              <a:rPr lang="en-US" dirty="0" smtClean="0"/>
              <a:t> KBS</a:t>
            </a:r>
            <a:endParaRPr lang="en-US" dirty="0"/>
          </a:p>
        </p:txBody>
      </p:sp>
    </p:spTree>
    <p:extLst>
      <p:ext uri="{BB962C8B-B14F-4D97-AF65-F5344CB8AC3E}">
        <p14:creationId xmlns:p14="http://schemas.microsoft.com/office/powerpoint/2010/main" val="159519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LEJANG EKZOS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18322"/>
            <a:ext cx="2286000" cy="400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514600"/>
            <a:ext cx="4715137" cy="1200329"/>
          </a:xfrm>
          <a:prstGeom prst="rect">
            <a:avLst/>
          </a:prstGeom>
          <a:noFill/>
        </p:spPr>
        <p:txBody>
          <a:bodyPr wrap="none" rtlCol="0">
            <a:spAutoFit/>
          </a:bodyPr>
          <a:lstStyle/>
          <a:p>
            <a:pPr marL="285750" indent="-285750">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KBS </a:t>
            </a:r>
            <a:r>
              <a:rPr lang="en-US" dirty="0" err="1" smtClean="0"/>
              <a:t>ke</a:t>
            </a:r>
            <a:r>
              <a:rPr lang="en-US" dirty="0" smtClean="0"/>
              <a:t> KAS</a:t>
            </a:r>
          </a:p>
          <a:p>
            <a:pPr marL="285750" indent="-285750">
              <a:buFont typeface="Arial" pitchFamily="34" charset="0"/>
              <a:buChar char="•"/>
            </a:pPr>
            <a:r>
              <a:rPr lang="en-US" dirty="0" err="1" smtClean="0"/>
              <a:t>Injap</a:t>
            </a:r>
            <a:r>
              <a:rPr lang="en-US" dirty="0" smtClean="0"/>
              <a:t> </a:t>
            </a:r>
            <a:r>
              <a:rPr lang="en-US" dirty="0" err="1" smtClean="0"/>
              <a:t>ekzos</a:t>
            </a:r>
            <a:r>
              <a:rPr lang="en-US" dirty="0" smtClean="0"/>
              <a:t> </a:t>
            </a:r>
            <a:r>
              <a:rPr lang="en-US" dirty="0" err="1" smtClean="0"/>
              <a:t>terbuka</a:t>
            </a:r>
            <a:r>
              <a:rPr lang="en-US" dirty="0" smtClean="0"/>
              <a:t> </a:t>
            </a:r>
            <a:r>
              <a:rPr lang="en-US" dirty="0" err="1" smtClean="0"/>
              <a:t>dan</a:t>
            </a:r>
            <a:r>
              <a:rPr lang="en-US" dirty="0" smtClean="0"/>
              <a:t> </a:t>
            </a:r>
            <a:r>
              <a:rPr lang="en-US" dirty="0" err="1" smtClean="0"/>
              <a:t>injap</a:t>
            </a:r>
            <a:r>
              <a:rPr lang="en-US" dirty="0" smtClean="0"/>
              <a:t> </a:t>
            </a:r>
            <a:r>
              <a:rPr lang="en-US" dirty="0" err="1" smtClean="0"/>
              <a:t>masuk</a:t>
            </a:r>
            <a:r>
              <a:rPr lang="en-US" dirty="0" smtClean="0"/>
              <a:t> </a:t>
            </a:r>
            <a:r>
              <a:rPr lang="en-US" dirty="0" err="1" smtClean="0"/>
              <a:t>tertutup</a:t>
            </a:r>
            <a:endParaRPr lang="en-US" dirty="0" smtClean="0"/>
          </a:p>
          <a:p>
            <a:pPr marL="285750" indent="-285750">
              <a:buFont typeface="Arial" pitchFamily="34" charset="0"/>
              <a:buChar char="•"/>
            </a:pPr>
            <a:r>
              <a:rPr lang="en-US" dirty="0" err="1" smtClean="0"/>
              <a:t>Pergerakan</a:t>
            </a:r>
            <a:r>
              <a:rPr lang="en-US" dirty="0" smtClean="0"/>
              <a:t> piston </a:t>
            </a:r>
            <a:r>
              <a:rPr lang="en-US" dirty="0" err="1" smtClean="0"/>
              <a:t>akan</a:t>
            </a:r>
            <a:r>
              <a:rPr lang="en-US" dirty="0" smtClean="0"/>
              <a:t> </a:t>
            </a:r>
            <a:r>
              <a:rPr lang="en-US" dirty="0" err="1" smtClean="0"/>
              <a:t>menolak</a:t>
            </a:r>
            <a:r>
              <a:rPr lang="en-US" dirty="0" smtClean="0"/>
              <a:t> gas </a:t>
            </a:r>
            <a:r>
              <a:rPr lang="en-US" dirty="0" err="1" smtClean="0"/>
              <a:t>ekzos</a:t>
            </a:r>
            <a:r>
              <a:rPr lang="en-US" dirty="0" smtClean="0"/>
              <a:t> </a:t>
            </a:r>
          </a:p>
          <a:p>
            <a:r>
              <a:rPr lang="en-US" dirty="0" smtClean="0"/>
              <a:t>     </a:t>
            </a:r>
            <a:r>
              <a:rPr lang="en-US" dirty="0" err="1" smtClean="0"/>
              <a:t>keluar</a:t>
            </a:r>
            <a:r>
              <a:rPr lang="en-US" dirty="0" smtClean="0"/>
              <a:t> </a:t>
            </a:r>
            <a:r>
              <a:rPr lang="en-US" dirty="0" err="1" smtClean="0"/>
              <a:t>melalui</a:t>
            </a:r>
            <a:r>
              <a:rPr lang="en-US" dirty="0" smtClean="0"/>
              <a:t> </a:t>
            </a:r>
            <a:r>
              <a:rPr lang="en-US" dirty="0" err="1" smtClean="0"/>
              <a:t>saluran</a:t>
            </a:r>
            <a:r>
              <a:rPr lang="en-US" dirty="0" smtClean="0"/>
              <a:t> </a:t>
            </a:r>
            <a:r>
              <a:rPr lang="en-US" dirty="0" err="1" smtClean="0"/>
              <a:t>ekzos</a:t>
            </a:r>
            <a:endParaRPr lang="en-US" dirty="0"/>
          </a:p>
        </p:txBody>
      </p:sp>
      <p:sp>
        <p:nvSpPr>
          <p:cNvPr id="4" name="TextBox 3"/>
          <p:cNvSpPr txBox="1"/>
          <p:nvPr/>
        </p:nvSpPr>
        <p:spPr>
          <a:xfrm>
            <a:off x="4267200" y="6324600"/>
            <a:ext cx="1477392" cy="369332"/>
          </a:xfrm>
          <a:prstGeom prst="rect">
            <a:avLst/>
          </a:prstGeom>
          <a:noFill/>
        </p:spPr>
        <p:txBody>
          <a:bodyPr wrap="none" rtlCol="0">
            <a:spAutoFit/>
          </a:bodyPr>
          <a:lstStyle/>
          <a:p>
            <a:r>
              <a:rPr lang="en-US" dirty="0" smtClean="0">
                <a:hlinkClick r:id="rId3" action="ppaction://hlinkfile"/>
              </a:rPr>
              <a:t>4stroke diesel</a:t>
            </a:r>
            <a:endParaRPr lang="en-US" dirty="0"/>
          </a:p>
        </p:txBody>
      </p:sp>
    </p:spTree>
    <p:extLst>
      <p:ext uri="{BB962C8B-B14F-4D97-AF65-F5344CB8AC3E}">
        <p14:creationId xmlns:p14="http://schemas.microsoft.com/office/powerpoint/2010/main" val="2788920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54" y="3810000"/>
            <a:ext cx="269044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2667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0" y="785556"/>
            <a:ext cx="2622641" cy="369332"/>
          </a:xfrm>
          <a:prstGeom prst="rect">
            <a:avLst/>
          </a:prstGeom>
          <a:noFill/>
        </p:spPr>
        <p:txBody>
          <a:bodyPr wrap="none" rtlCol="0">
            <a:spAutoFit/>
          </a:bodyPr>
          <a:lstStyle/>
          <a:p>
            <a:r>
              <a:rPr lang="en-US" b="1" dirty="0" err="1" smtClean="0"/>
              <a:t>Pergerakan</a:t>
            </a:r>
            <a:r>
              <a:rPr lang="en-US" b="1" dirty="0" smtClean="0"/>
              <a:t> piston </a:t>
            </a:r>
            <a:r>
              <a:rPr lang="en-US" b="1" dirty="0" err="1" smtClean="0"/>
              <a:t>ke</a:t>
            </a:r>
            <a:r>
              <a:rPr lang="en-US" b="1" dirty="0" smtClean="0"/>
              <a:t> </a:t>
            </a:r>
            <a:r>
              <a:rPr lang="en-US" b="1" dirty="0" err="1" smtClean="0"/>
              <a:t>atas</a:t>
            </a:r>
            <a:endParaRPr lang="en-US" b="1" dirty="0"/>
          </a:p>
        </p:txBody>
      </p:sp>
      <p:sp>
        <p:nvSpPr>
          <p:cNvPr id="3" name="TextBox 2"/>
          <p:cNvSpPr txBox="1"/>
          <p:nvPr/>
        </p:nvSpPr>
        <p:spPr>
          <a:xfrm>
            <a:off x="3581400" y="1676400"/>
            <a:ext cx="5460790" cy="2862322"/>
          </a:xfrm>
          <a:prstGeom prst="rect">
            <a:avLst/>
          </a:prstGeom>
          <a:noFill/>
        </p:spPr>
        <p:txBody>
          <a:bodyPr wrap="none" rtlCol="0">
            <a:spAutoFit/>
          </a:bodyPr>
          <a:lstStyle/>
          <a:p>
            <a:pPr marL="285750" indent="-285750">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KBS </a:t>
            </a:r>
            <a:r>
              <a:rPr lang="en-US" dirty="0" err="1" smtClean="0"/>
              <a:t>ke</a:t>
            </a:r>
            <a:r>
              <a:rPr lang="en-US" dirty="0" smtClean="0"/>
              <a:t> KAS</a:t>
            </a:r>
          </a:p>
          <a:p>
            <a:pPr marL="285750" indent="-285750">
              <a:buFont typeface="Arial" pitchFamily="34" charset="0"/>
              <a:buChar char="•"/>
            </a:pPr>
            <a:r>
              <a:rPr lang="en-US" dirty="0" err="1" smtClean="0"/>
              <a:t>Pergerakan</a:t>
            </a:r>
            <a:r>
              <a:rPr lang="en-US" dirty="0" smtClean="0"/>
              <a:t> piston </a:t>
            </a:r>
            <a:r>
              <a:rPr lang="en-US" dirty="0" err="1" smtClean="0"/>
              <a:t>menutup</a:t>
            </a:r>
            <a:r>
              <a:rPr lang="en-US" dirty="0" smtClean="0"/>
              <a:t> </a:t>
            </a:r>
            <a:r>
              <a:rPr lang="en-US" dirty="0" err="1" smtClean="0"/>
              <a:t>liang</a:t>
            </a:r>
            <a:r>
              <a:rPr lang="en-US" dirty="0" smtClean="0"/>
              <a:t> </a:t>
            </a:r>
            <a:r>
              <a:rPr lang="en-US" dirty="0" err="1" smtClean="0"/>
              <a:t>masuk</a:t>
            </a:r>
            <a:r>
              <a:rPr lang="en-US" dirty="0" smtClean="0"/>
              <a:t>.</a:t>
            </a:r>
          </a:p>
          <a:p>
            <a:pPr marL="285750" indent="-285750">
              <a:buFont typeface="Arial" pitchFamily="34" charset="0"/>
              <a:buChar char="•"/>
            </a:pPr>
            <a:r>
              <a:rPr lang="en-US" dirty="0" err="1" smtClean="0"/>
              <a:t>Manakala</a:t>
            </a:r>
            <a:r>
              <a:rPr lang="en-US" dirty="0" smtClean="0"/>
              <a:t> </a:t>
            </a:r>
            <a:r>
              <a:rPr lang="en-US" dirty="0" err="1" smtClean="0"/>
              <a:t>injap</a:t>
            </a:r>
            <a:r>
              <a:rPr lang="en-US" dirty="0" smtClean="0"/>
              <a:t> </a:t>
            </a:r>
            <a:r>
              <a:rPr lang="en-US" dirty="0" err="1" smtClean="0"/>
              <a:t>ekzos</a:t>
            </a:r>
            <a:r>
              <a:rPr lang="en-US" dirty="0" smtClean="0"/>
              <a:t> </a:t>
            </a:r>
            <a:r>
              <a:rPr lang="en-US" dirty="0" err="1" smtClean="0"/>
              <a:t>juga</a:t>
            </a:r>
            <a:r>
              <a:rPr lang="en-US" dirty="0" smtClean="0"/>
              <a:t> </a:t>
            </a:r>
            <a:r>
              <a:rPr lang="en-US" dirty="0" err="1" smtClean="0"/>
              <a:t>tertutup</a:t>
            </a:r>
            <a:endParaRPr lang="en-US" dirty="0" smtClean="0"/>
          </a:p>
          <a:p>
            <a:pPr marL="285750" indent="-285750">
              <a:buFont typeface="Arial" pitchFamily="34" charset="0"/>
              <a:buChar char="•"/>
            </a:pPr>
            <a:r>
              <a:rPr lang="en-US" dirty="0" smtClean="0"/>
              <a:t>Piston </a:t>
            </a:r>
            <a:r>
              <a:rPr lang="en-US" dirty="0" err="1" smtClean="0"/>
              <a:t>akan</a:t>
            </a:r>
            <a:r>
              <a:rPr lang="en-US" dirty="0" smtClean="0"/>
              <a:t> </a:t>
            </a:r>
            <a:r>
              <a:rPr lang="en-US" dirty="0" err="1" smtClean="0"/>
              <a:t>memampatkan</a:t>
            </a:r>
            <a:r>
              <a:rPr lang="en-US" dirty="0" smtClean="0"/>
              <a:t> </a:t>
            </a:r>
            <a:r>
              <a:rPr lang="en-US" dirty="0" err="1" smtClean="0"/>
              <a:t>udara</a:t>
            </a:r>
            <a:r>
              <a:rPr lang="en-US" dirty="0" smtClean="0"/>
              <a:t> </a:t>
            </a:r>
            <a:r>
              <a:rPr lang="en-US" dirty="0" err="1" smtClean="0"/>
              <a:t>sehingga</a:t>
            </a:r>
            <a:r>
              <a:rPr lang="en-US" dirty="0" smtClean="0"/>
              <a:t>  </a:t>
            </a:r>
            <a:r>
              <a:rPr lang="en-US" dirty="0" err="1" smtClean="0"/>
              <a:t>suhu</a:t>
            </a:r>
            <a:r>
              <a:rPr lang="en-US" dirty="0" smtClean="0"/>
              <a:t> </a:t>
            </a:r>
            <a:r>
              <a:rPr lang="en-US" dirty="0" err="1" smtClean="0"/>
              <a:t>dan</a:t>
            </a:r>
            <a:endParaRPr lang="en-US" dirty="0" smtClean="0"/>
          </a:p>
          <a:p>
            <a:r>
              <a:rPr lang="en-US" dirty="0"/>
              <a:t> </a:t>
            </a:r>
            <a:r>
              <a:rPr lang="en-US" dirty="0" smtClean="0"/>
              <a:t>    </a:t>
            </a:r>
            <a:r>
              <a:rPr lang="en-US" dirty="0" err="1" smtClean="0"/>
              <a:t>tekanan</a:t>
            </a:r>
            <a:r>
              <a:rPr lang="en-US" dirty="0" smtClean="0"/>
              <a:t> </a:t>
            </a:r>
            <a:r>
              <a:rPr lang="en-US" dirty="0" err="1" smtClean="0"/>
              <a:t>meningkat</a:t>
            </a:r>
            <a:endParaRPr lang="en-US" dirty="0" smtClean="0"/>
          </a:p>
          <a:p>
            <a:pPr marL="285750" indent="-285750">
              <a:buFont typeface="Arial" pitchFamily="34" charset="0"/>
              <a:buChar char="•"/>
            </a:pPr>
            <a:r>
              <a:rPr lang="en-US" dirty="0" err="1" smtClean="0"/>
              <a:t>Sebelum</a:t>
            </a:r>
            <a:r>
              <a:rPr lang="en-US" dirty="0" smtClean="0"/>
              <a:t> piston </a:t>
            </a:r>
            <a:r>
              <a:rPr lang="en-US" dirty="0" err="1" smtClean="0"/>
              <a:t>sampai</a:t>
            </a:r>
            <a:r>
              <a:rPr lang="en-US" dirty="0" smtClean="0"/>
              <a:t> </a:t>
            </a:r>
            <a:r>
              <a:rPr lang="en-US" dirty="0" err="1" smtClean="0"/>
              <a:t>ke</a:t>
            </a:r>
            <a:r>
              <a:rPr lang="en-US" dirty="0" smtClean="0"/>
              <a:t> KAS </a:t>
            </a:r>
            <a:r>
              <a:rPr lang="en-US" dirty="0" err="1" smtClean="0"/>
              <a:t>pemacit</a:t>
            </a:r>
            <a:r>
              <a:rPr lang="en-US" dirty="0" smtClean="0"/>
              <a:t> </a:t>
            </a:r>
            <a:r>
              <a:rPr lang="en-US" dirty="0" err="1" smtClean="0"/>
              <a:t>akan</a:t>
            </a:r>
            <a:r>
              <a:rPr lang="en-US" dirty="0" smtClean="0"/>
              <a:t>  </a:t>
            </a:r>
          </a:p>
          <a:p>
            <a:r>
              <a:rPr lang="en-US" dirty="0" smtClean="0"/>
              <a:t>      </a:t>
            </a:r>
            <a:r>
              <a:rPr lang="en-US" dirty="0" err="1" smtClean="0"/>
              <a:t>memancitkan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semburan</a:t>
            </a:r>
            <a:r>
              <a:rPr lang="en-US" dirty="0" smtClean="0"/>
              <a:t> </a:t>
            </a:r>
          </a:p>
          <a:p>
            <a:r>
              <a:rPr lang="en-US" dirty="0" smtClean="0"/>
              <a:t>      yang </a:t>
            </a:r>
            <a:r>
              <a:rPr lang="en-US" dirty="0" err="1" smtClean="0"/>
              <a:t>halus</a:t>
            </a:r>
            <a:r>
              <a:rPr lang="en-US" dirty="0" smtClean="0"/>
              <a:t>.</a:t>
            </a:r>
          </a:p>
          <a:p>
            <a:pPr marL="285750" indent="-285750">
              <a:buFont typeface="Arial" pitchFamily="34" charset="0"/>
              <a:buChar char="•"/>
            </a:pPr>
            <a:r>
              <a:rPr lang="en-US" dirty="0" err="1" smtClean="0"/>
              <a:t>Udara</a:t>
            </a:r>
            <a:r>
              <a:rPr lang="en-US" dirty="0" smtClean="0"/>
              <a:t> yang </a:t>
            </a:r>
            <a:r>
              <a:rPr lang="en-US" dirty="0" err="1" smtClean="0"/>
              <a:t>panas</a:t>
            </a:r>
            <a:r>
              <a:rPr lang="en-US" dirty="0" smtClean="0"/>
              <a:t> </a:t>
            </a:r>
            <a:r>
              <a:rPr lang="en-US" dirty="0" err="1" smtClean="0"/>
              <a:t>akan</a:t>
            </a:r>
            <a:r>
              <a:rPr lang="en-US" dirty="0" smtClean="0"/>
              <a:t> </a:t>
            </a:r>
            <a:r>
              <a:rPr lang="en-US" dirty="0" err="1" smtClean="0"/>
              <a:t>membakar</a:t>
            </a:r>
            <a:r>
              <a:rPr lang="en-US" dirty="0" smtClean="0"/>
              <a:t> </a:t>
            </a:r>
            <a:r>
              <a:rPr lang="en-US" dirty="0" err="1" smtClean="0"/>
              <a:t>bahan</a:t>
            </a:r>
            <a:r>
              <a:rPr lang="en-US" dirty="0" smtClean="0"/>
              <a:t> </a:t>
            </a:r>
            <a:r>
              <a:rPr lang="en-US" dirty="0" err="1" smtClean="0"/>
              <a:t>api</a:t>
            </a:r>
            <a:r>
              <a:rPr lang="en-US" dirty="0" smtClean="0"/>
              <a:t> yang </a:t>
            </a:r>
          </a:p>
          <a:p>
            <a:r>
              <a:rPr lang="en-US" dirty="0" smtClean="0"/>
              <a:t>     </a:t>
            </a:r>
            <a:r>
              <a:rPr lang="en-US" dirty="0" err="1" smtClean="0"/>
              <a:t>dipancitkan</a:t>
            </a:r>
            <a:endParaRPr lang="en-US" dirty="0"/>
          </a:p>
        </p:txBody>
      </p:sp>
      <p:sp>
        <p:nvSpPr>
          <p:cNvPr id="6" name="TextBox 5"/>
          <p:cNvSpPr txBox="1"/>
          <p:nvPr/>
        </p:nvSpPr>
        <p:spPr>
          <a:xfrm>
            <a:off x="1943100" y="0"/>
            <a:ext cx="4495800" cy="584775"/>
          </a:xfrm>
          <a:prstGeom prst="rect">
            <a:avLst/>
          </a:prstGeom>
          <a:noFill/>
        </p:spPr>
        <p:txBody>
          <a:bodyPr wrap="square" rtlCol="0">
            <a:spAutoFit/>
          </a:bodyPr>
          <a:lstStyle/>
          <a:p>
            <a:r>
              <a:rPr lang="en-US" sz="3200" b="1" dirty="0" smtClean="0"/>
              <a:t>2  STROKE DIESEL ENGINE</a:t>
            </a:r>
            <a:endParaRPr lang="en-US" sz="3200" b="1" dirty="0"/>
          </a:p>
        </p:txBody>
      </p:sp>
    </p:spTree>
    <p:extLst>
      <p:ext uri="{BB962C8B-B14F-4D97-AF65-F5344CB8AC3E}">
        <p14:creationId xmlns:p14="http://schemas.microsoft.com/office/powerpoint/2010/main" val="272485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86200"/>
            <a:ext cx="26654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561329"/>
            <a:ext cx="2667000"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94731" y="1219200"/>
            <a:ext cx="3429000" cy="369332"/>
          </a:xfrm>
          <a:prstGeom prst="rect">
            <a:avLst/>
          </a:prstGeom>
          <a:noFill/>
        </p:spPr>
        <p:txBody>
          <a:bodyPr wrap="square" rtlCol="0">
            <a:spAutoFit/>
          </a:bodyPr>
          <a:lstStyle/>
          <a:p>
            <a:r>
              <a:rPr lang="en-US" b="1" dirty="0" err="1" smtClean="0"/>
              <a:t>Pergerakan</a:t>
            </a:r>
            <a:r>
              <a:rPr lang="en-US" b="1" dirty="0" smtClean="0"/>
              <a:t> Piston  </a:t>
            </a:r>
            <a:r>
              <a:rPr lang="en-US" b="1" dirty="0" err="1" smtClean="0"/>
              <a:t>ke</a:t>
            </a:r>
            <a:r>
              <a:rPr lang="en-US" b="1" dirty="0" smtClean="0"/>
              <a:t> </a:t>
            </a:r>
            <a:r>
              <a:rPr lang="en-US" b="1" dirty="0" err="1" smtClean="0"/>
              <a:t>bawah</a:t>
            </a:r>
            <a:endParaRPr lang="en-US" b="1" dirty="0"/>
          </a:p>
        </p:txBody>
      </p:sp>
      <p:sp>
        <p:nvSpPr>
          <p:cNvPr id="5" name="TextBox 4"/>
          <p:cNvSpPr txBox="1"/>
          <p:nvPr/>
        </p:nvSpPr>
        <p:spPr>
          <a:xfrm>
            <a:off x="3810000" y="1219200"/>
            <a:ext cx="184731" cy="369332"/>
          </a:xfrm>
          <a:prstGeom prst="rect">
            <a:avLst/>
          </a:prstGeom>
          <a:noFill/>
        </p:spPr>
        <p:txBody>
          <a:bodyPr wrap="none" rtlCol="0">
            <a:spAutoFit/>
          </a:bodyPr>
          <a:lstStyle/>
          <a:p>
            <a:endParaRPr lang="en-US" dirty="0"/>
          </a:p>
        </p:txBody>
      </p:sp>
      <p:sp>
        <p:nvSpPr>
          <p:cNvPr id="6" name="TextBox 5"/>
          <p:cNvSpPr txBox="1"/>
          <p:nvPr/>
        </p:nvSpPr>
        <p:spPr>
          <a:xfrm>
            <a:off x="3355731" y="2085328"/>
            <a:ext cx="5860772" cy="2308324"/>
          </a:xfrm>
          <a:prstGeom prst="rect">
            <a:avLst/>
          </a:prstGeom>
          <a:noFill/>
        </p:spPr>
        <p:txBody>
          <a:bodyPr wrap="none" rtlCol="0">
            <a:spAutoFit/>
          </a:bodyPr>
          <a:lstStyle/>
          <a:p>
            <a:pPr marL="285750" indent="-285750">
              <a:buFont typeface="Arial" pitchFamily="34" charset="0"/>
              <a:buChar char="•"/>
            </a:pPr>
            <a:r>
              <a:rPr lang="en-US" dirty="0" smtClean="0"/>
              <a:t>Piston </a:t>
            </a:r>
            <a:r>
              <a:rPr lang="en-US" dirty="0" err="1" smtClean="0"/>
              <a:t>bergerak</a:t>
            </a:r>
            <a:r>
              <a:rPr lang="en-US" dirty="0" smtClean="0"/>
              <a:t> </a:t>
            </a:r>
            <a:r>
              <a:rPr lang="en-US" dirty="0" err="1" smtClean="0"/>
              <a:t>dari</a:t>
            </a:r>
            <a:r>
              <a:rPr lang="en-US" dirty="0" smtClean="0"/>
              <a:t> KAS </a:t>
            </a:r>
            <a:r>
              <a:rPr lang="en-US" dirty="0" err="1" smtClean="0"/>
              <a:t>ke</a:t>
            </a:r>
            <a:r>
              <a:rPr lang="en-US" dirty="0" smtClean="0"/>
              <a:t> KBS </a:t>
            </a:r>
            <a:r>
              <a:rPr lang="en-US" dirty="0" err="1" smtClean="0"/>
              <a:t>akibat</a:t>
            </a:r>
            <a:r>
              <a:rPr lang="en-US" dirty="0" smtClean="0"/>
              <a:t> </a:t>
            </a:r>
            <a:r>
              <a:rPr lang="en-US" dirty="0" err="1" smtClean="0"/>
              <a:t>dari</a:t>
            </a:r>
            <a:r>
              <a:rPr lang="en-US" dirty="0" smtClean="0"/>
              <a:t> </a:t>
            </a:r>
            <a:r>
              <a:rPr lang="en-US" dirty="0" err="1" smtClean="0"/>
              <a:t>lejang</a:t>
            </a:r>
            <a:r>
              <a:rPr lang="en-US" dirty="0" smtClean="0"/>
              <a:t> </a:t>
            </a:r>
            <a:r>
              <a:rPr lang="en-US" dirty="0" err="1" smtClean="0"/>
              <a:t>kuasa</a:t>
            </a:r>
            <a:endParaRPr lang="en-US" dirty="0" smtClean="0"/>
          </a:p>
          <a:p>
            <a:pPr marL="285750" indent="-285750">
              <a:buFont typeface="Arial" pitchFamily="34" charset="0"/>
              <a:buChar char="•"/>
            </a:pPr>
            <a:r>
              <a:rPr lang="en-US" dirty="0" err="1" smtClean="0"/>
              <a:t>Injap</a:t>
            </a:r>
            <a:r>
              <a:rPr lang="en-US" dirty="0" smtClean="0"/>
              <a:t> </a:t>
            </a:r>
            <a:r>
              <a:rPr lang="en-US" dirty="0" err="1" smtClean="0"/>
              <a:t>ekzos</a:t>
            </a:r>
            <a:r>
              <a:rPr lang="en-US" dirty="0" smtClean="0"/>
              <a:t> </a:t>
            </a:r>
            <a:r>
              <a:rPr lang="en-US" dirty="0" err="1" smtClean="0"/>
              <a:t>terbuka</a:t>
            </a:r>
            <a:r>
              <a:rPr lang="en-US" dirty="0" smtClean="0"/>
              <a:t> </a:t>
            </a:r>
            <a:r>
              <a:rPr lang="en-US" dirty="0" err="1" smtClean="0"/>
              <a:t>dan</a:t>
            </a:r>
            <a:r>
              <a:rPr lang="en-US" dirty="0" smtClean="0"/>
              <a:t> </a:t>
            </a:r>
            <a:r>
              <a:rPr lang="en-US" dirty="0" err="1" smtClean="0"/>
              <a:t>menyebabkan</a:t>
            </a:r>
            <a:r>
              <a:rPr lang="en-US" dirty="0" smtClean="0"/>
              <a:t> gas </a:t>
            </a:r>
            <a:r>
              <a:rPr lang="en-US" dirty="0" err="1" smtClean="0"/>
              <a:t>ekzos</a:t>
            </a:r>
            <a:r>
              <a:rPr lang="en-US" dirty="0" smtClean="0"/>
              <a:t> </a:t>
            </a:r>
            <a:r>
              <a:rPr lang="en-US" dirty="0" err="1" smtClean="0"/>
              <a:t>keluar</a:t>
            </a:r>
            <a:endParaRPr lang="en-US" dirty="0" smtClean="0"/>
          </a:p>
          <a:p>
            <a:pPr marL="285750" indent="-285750">
              <a:buFont typeface="Arial" pitchFamily="34" charset="0"/>
              <a:buChar char="•"/>
            </a:pPr>
            <a:r>
              <a:rPr lang="en-US" dirty="0" err="1" smtClean="0"/>
              <a:t>Pergerakan</a:t>
            </a:r>
            <a:r>
              <a:rPr lang="en-US" dirty="0" smtClean="0"/>
              <a:t> piston yang </a:t>
            </a:r>
            <a:r>
              <a:rPr lang="en-US" dirty="0" err="1" smtClean="0"/>
              <a:t>berterusan</a:t>
            </a:r>
            <a:r>
              <a:rPr lang="en-US" dirty="0" smtClean="0"/>
              <a:t> </a:t>
            </a:r>
            <a:r>
              <a:rPr lang="en-US" dirty="0" err="1" smtClean="0"/>
              <a:t>menyebabkan</a:t>
            </a:r>
            <a:endParaRPr lang="en-US" dirty="0" smtClean="0"/>
          </a:p>
          <a:p>
            <a:r>
              <a:rPr lang="en-US" dirty="0" smtClean="0"/>
              <a:t>     </a:t>
            </a:r>
            <a:r>
              <a:rPr lang="en-US" dirty="0" err="1" smtClean="0"/>
              <a:t>salur</a:t>
            </a:r>
            <a:r>
              <a:rPr lang="en-US" dirty="0" smtClean="0"/>
              <a:t>  </a:t>
            </a:r>
            <a:r>
              <a:rPr lang="en-US" dirty="0" err="1" smtClean="0"/>
              <a:t>masuk</a:t>
            </a:r>
            <a:r>
              <a:rPr lang="en-US" dirty="0" smtClean="0"/>
              <a:t> </a:t>
            </a:r>
            <a:r>
              <a:rPr lang="en-US" dirty="0" err="1" smtClean="0"/>
              <a:t>terbuka</a:t>
            </a:r>
            <a:endParaRPr lang="en-US" dirty="0" smtClean="0"/>
          </a:p>
          <a:p>
            <a:pPr marL="285750" indent="-285750">
              <a:buFont typeface="Arial" pitchFamily="34" charset="0"/>
              <a:buChar char="•"/>
            </a:pPr>
            <a:r>
              <a:rPr lang="en-US" dirty="0" err="1" smtClean="0"/>
              <a:t>Udara</a:t>
            </a:r>
            <a:r>
              <a:rPr lang="en-US" dirty="0" smtClean="0"/>
              <a:t> yang </a:t>
            </a:r>
            <a:r>
              <a:rPr lang="en-US" dirty="0" err="1" smtClean="0"/>
              <a:t>bertekanan</a:t>
            </a:r>
            <a:r>
              <a:rPr lang="en-US" dirty="0" smtClean="0"/>
              <a:t> </a:t>
            </a:r>
            <a:r>
              <a:rPr lang="en-US" dirty="0" err="1" smtClean="0"/>
              <a:t>ditiup</a:t>
            </a:r>
            <a:r>
              <a:rPr lang="en-US" dirty="0" smtClean="0"/>
              <a:t> </a:t>
            </a:r>
            <a:r>
              <a:rPr lang="en-US" dirty="0" err="1" smtClean="0"/>
              <a:t>masuk</a:t>
            </a:r>
            <a:r>
              <a:rPr lang="en-US" dirty="0" smtClean="0"/>
              <a:t> </a:t>
            </a:r>
            <a:r>
              <a:rPr lang="en-US" dirty="0" err="1" smtClean="0"/>
              <a:t>oleh</a:t>
            </a:r>
            <a:r>
              <a:rPr lang="en-US" dirty="0" smtClean="0"/>
              <a:t> </a:t>
            </a:r>
            <a:r>
              <a:rPr lang="en-US" dirty="0" err="1" smtClean="0"/>
              <a:t>peniup</a:t>
            </a:r>
            <a:r>
              <a:rPr lang="en-US" dirty="0" smtClean="0"/>
              <a:t> root.</a:t>
            </a:r>
          </a:p>
          <a:p>
            <a:pPr marL="285750" indent="-285750">
              <a:buFont typeface="Arial" pitchFamily="34" charset="0"/>
              <a:buChar char="•"/>
            </a:pPr>
            <a:r>
              <a:rPr lang="en-US" dirty="0" err="1" smtClean="0"/>
              <a:t>Udara</a:t>
            </a:r>
            <a:r>
              <a:rPr lang="en-US" dirty="0" smtClean="0"/>
              <a:t> yang </a:t>
            </a:r>
            <a:r>
              <a:rPr lang="en-US" dirty="0" err="1" smtClean="0"/>
              <a:t>masuk</a:t>
            </a:r>
            <a:r>
              <a:rPr lang="en-US" dirty="0" smtClean="0"/>
              <a:t> </a:t>
            </a:r>
            <a:r>
              <a:rPr lang="en-US" dirty="0" err="1" smtClean="0"/>
              <a:t>akan</a:t>
            </a:r>
            <a:r>
              <a:rPr lang="en-US" dirty="0" smtClean="0"/>
              <a:t> </a:t>
            </a:r>
            <a:r>
              <a:rPr lang="en-US" dirty="0" err="1" smtClean="0"/>
              <a:t>menolak</a:t>
            </a:r>
            <a:r>
              <a:rPr lang="en-US" dirty="0" smtClean="0"/>
              <a:t> gas </a:t>
            </a:r>
            <a:r>
              <a:rPr lang="en-US" dirty="0" err="1" smtClean="0"/>
              <a:t>ekzos</a:t>
            </a:r>
            <a:r>
              <a:rPr lang="en-US" dirty="0" smtClean="0"/>
              <a:t> </a:t>
            </a:r>
            <a:r>
              <a:rPr lang="en-US" dirty="0" err="1" smtClean="0"/>
              <a:t>keluar</a:t>
            </a:r>
            <a:r>
              <a:rPr lang="en-US" dirty="0" smtClean="0"/>
              <a:t> </a:t>
            </a:r>
            <a:r>
              <a:rPr lang="en-US" dirty="0" err="1" smtClean="0"/>
              <a:t>melalui</a:t>
            </a:r>
            <a:endParaRPr lang="en-US" dirty="0" smtClean="0"/>
          </a:p>
          <a:p>
            <a:r>
              <a:rPr lang="en-US" dirty="0" smtClean="0"/>
              <a:t>      </a:t>
            </a:r>
            <a:r>
              <a:rPr lang="en-US" dirty="0" err="1" smtClean="0"/>
              <a:t>Injap</a:t>
            </a:r>
            <a:r>
              <a:rPr lang="en-US" dirty="0" smtClean="0"/>
              <a:t> </a:t>
            </a:r>
            <a:r>
              <a:rPr lang="en-US" dirty="0" err="1" smtClean="0"/>
              <a:t>ekzos</a:t>
            </a:r>
            <a:endParaRPr lang="en-US" dirty="0" smtClean="0"/>
          </a:p>
          <a:p>
            <a:endParaRPr lang="en-US" dirty="0"/>
          </a:p>
        </p:txBody>
      </p:sp>
      <p:sp>
        <p:nvSpPr>
          <p:cNvPr id="3" name="TextBox 2"/>
          <p:cNvSpPr txBox="1"/>
          <p:nvPr/>
        </p:nvSpPr>
        <p:spPr>
          <a:xfrm>
            <a:off x="3902365" y="6324600"/>
            <a:ext cx="1477392" cy="369332"/>
          </a:xfrm>
          <a:prstGeom prst="rect">
            <a:avLst/>
          </a:prstGeom>
          <a:noFill/>
        </p:spPr>
        <p:txBody>
          <a:bodyPr wrap="none" rtlCol="0">
            <a:spAutoFit/>
          </a:bodyPr>
          <a:lstStyle/>
          <a:p>
            <a:r>
              <a:rPr lang="en-US" dirty="0" smtClean="0">
                <a:hlinkClick r:id="rId4" action="ppaction://hlinkfile"/>
              </a:rPr>
              <a:t>2stroke diesel</a:t>
            </a:r>
            <a:endParaRPr lang="en-US" dirty="0"/>
          </a:p>
        </p:txBody>
      </p:sp>
    </p:spTree>
    <p:extLst>
      <p:ext uri="{BB962C8B-B14F-4D97-AF65-F5344CB8AC3E}">
        <p14:creationId xmlns:p14="http://schemas.microsoft.com/office/powerpoint/2010/main" val="3327228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Rootes</a:t>
            </a:r>
            <a:r>
              <a:rPr lang="en-US" dirty="0" smtClean="0"/>
              <a:t> engine</a:t>
            </a:r>
            <a:endParaRPr lang="en-US" dirty="0"/>
          </a:p>
        </p:txBody>
      </p:sp>
      <p:pic>
        <p:nvPicPr>
          <p:cNvPr id="4100" name="Picture 4" descr="http://www.sa.hillman.org.au/TS3_files/go_ts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76400"/>
            <a:ext cx="3048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oldengine.org/members/diesel/Rootes-ListerTS3/TS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905375" cy="4086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5638800"/>
            <a:ext cx="1581780" cy="369332"/>
          </a:xfrm>
          <a:prstGeom prst="rect">
            <a:avLst/>
          </a:prstGeom>
          <a:noFill/>
        </p:spPr>
        <p:txBody>
          <a:bodyPr wrap="none" rtlCol="0">
            <a:spAutoFit/>
          </a:bodyPr>
          <a:lstStyle/>
          <a:p>
            <a:r>
              <a:rPr lang="en-US" dirty="0" smtClean="0">
                <a:hlinkClick r:id="rId4" action="ppaction://hlinkfile"/>
              </a:rPr>
              <a:t>2stroke </a:t>
            </a:r>
            <a:r>
              <a:rPr lang="en-US" dirty="0" err="1" smtClean="0">
                <a:hlinkClick r:id="rId4" action="ppaction://hlinkfile"/>
              </a:rPr>
              <a:t>rootes</a:t>
            </a:r>
            <a:endParaRPr lang="en-US" dirty="0"/>
          </a:p>
        </p:txBody>
      </p:sp>
    </p:spTree>
    <p:extLst>
      <p:ext uri="{BB962C8B-B14F-4D97-AF65-F5344CB8AC3E}">
        <p14:creationId xmlns:p14="http://schemas.microsoft.com/office/powerpoint/2010/main" val="942564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engine</a:t>
            </a:r>
            <a:endParaRPr lang="en-US" dirty="0"/>
          </a:p>
        </p:txBody>
      </p:sp>
      <p:pic>
        <p:nvPicPr>
          <p:cNvPr id="1026" name="Picture 2" descr="C:\Users\akma\Documents\auto\RotaryEngineIllustrated_Wankel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23596"/>
            <a:ext cx="565785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0" y="5562600"/>
            <a:ext cx="849913" cy="369332"/>
          </a:xfrm>
          <a:prstGeom prst="rect">
            <a:avLst/>
          </a:prstGeom>
          <a:noFill/>
        </p:spPr>
        <p:txBody>
          <a:bodyPr wrap="none" rtlCol="0">
            <a:spAutoFit/>
          </a:bodyPr>
          <a:lstStyle/>
          <a:p>
            <a:r>
              <a:rPr lang="en-US" dirty="0" smtClean="0">
                <a:hlinkClick r:id="rId3" action="ppaction://hlinkfile"/>
              </a:rPr>
              <a:t>Rotary </a:t>
            </a:r>
            <a:endParaRPr lang="en-US" dirty="0"/>
          </a:p>
        </p:txBody>
      </p:sp>
      <p:sp>
        <p:nvSpPr>
          <p:cNvPr id="4" name="TextBox 3"/>
          <p:cNvSpPr txBox="1"/>
          <p:nvPr/>
        </p:nvSpPr>
        <p:spPr>
          <a:xfrm>
            <a:off x="7620000" y="6367096"/>
            <a:ext cx="1319785" cy="369332"/>
          </a:xfrm>
          <a:prstGeom prst="rect">
            <a:avLst/>
          </a:prstGeom>
          <a:noFill/>
        </p:spPr>
        <p:txBody>
          <a:bodyPr wrap="none" rtlCol="0">
            <a:spAutoFit/>
          </a:bodyPr>
          <a:lstStyle/>
          <a:p>
            <a:r>
              <a:rPr lang="en-US" dirty="0" smtClean="0">
                <a:hlinkClick r:id="rId4" action="ppaction://hlinkfile"/>
              </a:rPr>
              <a:t>How it work</a:t>
            </a:r>
            <a:endParaRPr lang="en-US" dirty="0"/>
          </a:p>
        </p:txBody>
      </p:sp>
    </p:spTree>
    <p:extLst>
      <p:ext uri="{BB962C8B-B14F-4D97-AF65-F5344CB8AC3E}">
        <p14:creationId xmlns:p14="http://schemas.microsoft.com/office/powerpoint/2010/main" val="3827131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valve</a:t>
            </a:r>
            <a:endParaRPr lang="en-US" dirty="0"/>
          </a:p>
        </p:txBody>
      </p:sp>
      <p:pic>
        <p:nvPicPr>
          <p:cNvPr id="3" name="Picture 2" descr="http://www.indmowing.com.au/indshop/OHV-OHC.JPG"/>
          <p:cNvPicPr/>
          <p:nvPr/>
        </p:nvPicPr>
        <p:blipFill>
          <a:blip r:embed="rId2">
            <a:extLst>
              <a:ext uri="{28A0092B-C50C-407E-A947-70E740481C1C}">
                <a14:useLocalDpi xmlns:a14="http://schemas.microsoft.com/office/drawing/2010/main" val="0"/>
              </a:ext>
            </a:extLst>
          </a:blip>
          <a:srcRect/>
          <a:stretch>
            <a:fillRect/>
          </a:stretch>
        </p:blipFill>
        <p:spPr bwMode="auto">
          <a:xfrm>
            <a:off x="304801" y="2057400"/>
            <a:ext cx="4495800" cy="4062730"/>
          </a:xfrm>
          <a:prstGeom prst="rect">
            <a:avLst/>
          </a:prstGeom>
          <a:noFill/>
          <a:ln>
            <a:noFill/>
          </a:ln>
        </p:spPr>
      </p:pic>
      <p:pic>
        <p:nvPicPr>
          <p:cNvPr id="4" name="Picture 3" descr="http://3.bp.blogspot.com/_QRX_XqW4yTE/RxgOppwKgYI/AAAAAAAAAD8/g19ZX4s-HFk/s320/OHV.gif"/>
          <p:cNvPicPr/>
          <p:nvPr/>
        </p:nvPicPr>
        <p:blipFill>
          <a:blip r:embed="rId3">
            <a:extLst>
              <a:ext uri="{28A0092B-C50C-407E-A947-70E740481C1C}">
                <a14:useLocalDpi xmlns:a14="http://schemas.microsoft.com/office/drawing/2010/main" val="0"/>
              </a:ext>
            </a:extLst>
          </a:blip>
          <a:srcRect/>
          <a:stretch>
            <a:fillRect/>
          </a:stretch>
        </p:blipFill>
        <p:spPr bwMode="auto">
          <a:xfrm>
            <a:off x="5013716" y="2057400"/>
            <a:ext cx="3985260" cy="4062730"/>
          </a:xfrm>
          <a:prstGeom prst="rect">
            <a:avLst/>
          </a:prstGeom>
          <a:noFill/>
          <a:ln>
            <a:noFill/>
          </a:ln>
        </p:spPr>
      </p:pic>
    </p:spTree>
    <p:extLst>
      <p:ext uri="{BB962C8B-B14F-4D97-AF65-F5344CB8AC3E}">
        <p14:creationId xmlns:p14="http://schemas.microsoft.com/office/powerpoint/2010/main" val="2027647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camshaft</a:t>
            </a:r>
            <a:endParaRPr lang="en-US" dirty="0"/>
          </a:p>
        </p:txBody>
      </p:sp>
      <p:pic>
        <p:nvPicPr>
          <p:cNvPr id="3" name="Picture 2" descr="http://royalmechanical.files.wordpress.com/2011/07/4-cylinder-ohc-valve-train.gif"/>
          <p:cNvPicPr/>
          <p:nvPr/>
        </p:nvPicPr>
        <p:blipFill>
          <a:blip r:embed="rId2">
            <a:extLst>
              <a:ext uri="{28A0092B-C50C-407E-A947-70E740481C1C}">
                <a14:useLocalDpi xmlns:a14="http://schemas.microsoft.com/office/drawing/2010/main" val="0"/>
              </a:ext>
            </a:extLst>
          </a:blip>
          <a:srcRect/>
          <a:stretch>
            <a:fillRect/>
          </a:stretch>
        </p:blipFill>
        <p:spPr bwMode="auto">
          <a:xfrm>
            <a:off x="86360" y="2514600"/>
            <a:ext cx="4485640" cy="3581400"/>
          </a:xfrm>
          <a:prstGeom prst="rect">
            <a:avLst/>
          </a:prstGeom>
          <a:noFill/>
          <a:ln>
            <a:noFill/>
          </a:ln>
        </p:spPr>
      </p:pic>
      <p:pic>
        <p:nvPicPr>
          <p:cNvPr id="4" name="Picture 3" descr="http://www.1techicon.com/Picture/ENGINE/OHC.jpg"/>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04110"/>
            <a:ext cx="4416425" cy="3691890"/>
          </a:xfrm>
          <a:prstGeom prst="rect">
            <a:avLst/>
          </a:prstGeom>
          <a:noFill/>
          <a:ln>
            <a:noFill/>
          </a:ln>
        </p:spPr>
      </p:pic>
    </p:spTree>
    <p:extLst>
      <p:ext uri="{BB962C8B-B14F-4D97-AF65-F5344CB8AC3E}">
        <p14:creationId xmlns:p14="http://schemas.microsoft.com/office/powerpoint/2010/main" val="3162671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Multivalve system</a:t>
            </a:r>
            <a:endParaRPr lang="en-US" dirty="0"/>
          </a:p>
        </p:txBody>
      </p:sp>
      <p:sp>
        <p:nvSpPr>
          <p:cNvPr id="3"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pic>
        <p:nvPicPr>
          <p:cNvPr id="4" name="il_fi" descr="http://www.thecarguy.com/articles/Four%20Valve%20Cylinder%20Head.jpg"/>
          <p:cNvPicPr/>
          <p:nvPr/>
        </p:nvPicPr>
        <p:blipFill>
          <a:blip r:embed="rId2">
            <a:extLst>
              <a:ext uri="{28A0092B-C50C-407E-A947-70E740481C1C}">
                <a14:useLocalDpi xmlns:a14="http://schemas.microsoft.com/office/drawing/2010/main" val="0"/>
              </a:ext>
            </a:extLst>
          </a:blip>
          <a:srcRect/>
          <a:stretch>
            <a:fillRect/>
          </a:stretch>
        </p:blipFill>
        <p:spPr bwMode="auto">
          <a:xfrm>
            <a:off x="301625" y="2057400"/>
            <a:ext cx="4270375" cy="3200400"/>
          </a:xfrm>
          <a:prstGeom prst="rect">
            <a:avLst/>
          </a:prstGeom>
          <a:noFill/>
          <a:ln>
            <a:noFill/>
          </a:ln>
        </p:spPr>
      </p:pic>
      <p:pic>
        <p:nvPicPr>
          <p:cNvPr id="5" name="il_fi" descr="http://www.coltcams.com/images/Image/homepic-triflow01.jpg"/>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4088032" cy="3200400"/>
          </a:xfrm>
          <a:prstGeom prst="rect">
            <a:avLst/>
          </a:prstGeom>
          <a:noFill/>
          <a:ln>
            <a:noFill/>
          </a:ln>
        </p:spPr>
      </p:pic>
    </p:spTree>
    <p:extLst>
      <p:ext uri="{BB962C8B-B14F-4D97-AF65-F5344CB8AC3E}">
        <p14:creationId xmlns:p14="http://schemas.microsoft.com/office/powerpoint/2010/main" val="160922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smtClean="0">
                <a:solidFill>
                  <a:srgbClr val="FF0000"/>
                </a:solidFill>
              </a:rPr>
              <a:t>Piston</a:t>
            </a:r>
            <a:r>
              <a:rPr lang="en-US" dirty="0" smtClean="0"/>
              <a:t>-</a:t>
            </a:r>
            <a:r>
              <a:rPr lang="en-US" dirty="0" err="1" smtClean="0"/>
              <a:t>menghasilkan</a:t>
            </a:r>
            <a:r>
              <a:rPr lang="en-US" dirty="0" smtClean="0"/>
              <a:t> </a:t>
            </a:r>
            <a:r>
              <a:rPr lang="en-US" dirty="0" err="1" smtClean="0"/>
              <a:t>lejang-lejang</a:t>
            </a:r>
            <a:endParaRPr lang="en-US" dirty="0" smtClean="0"/>
          </a:p>
          <a:p>
            <a:pPr marL="0" indent="0">
              <a:buNone/>
            </a:pPr>
            <a:r>
              <a:rPr lang="en-US" dirty="0"/>
              <a:t>	 </a:t>
            </a:r>
            <a:r>
              <a:rPr lang="en-US" dirty="0" smtClean="0"/>
              <a:t>  di </a:t>
            </a:r>
            <a:r>
              <a:rPr lang="en-US" dirty="0" err="1" smtClean="0"/>
              <a:t>dalam</a:t>
            </a:r>
            <a:r>
              <a:rPr lang="en-US" dirty="0" smtClean="0"/>
              <a:t> </a:t>
            </a:r>
            <a:r>
              <a:rPr lang="en-US" dirty="0" err="1" smtClean="0"/>
              <a:t>selinder</a:t>
            </a:r>
            <a:r>
              <a:rPr lang="en-US" dirty="0" smtClean="0"/>
              <a:t> </a:t>
            </a:r>
            <a:r>
              <a:rPr lang="en-US" dirty="0" err="1" smtClean="0"/>
              <a:t>enjin</a:t>
            </a:r>
            <a:endParaRPr lang="en-US" dirty="0" smtClean="0"/>
          </a:p>
          <a:p>
            <a:pPr marL="0" indent="0">
              <a:buNone/>
            </a:pPr>
            <a:r>
              <a:rPr lang="en-US" dirty="0" err="1" smtClean="0">
                <a:solidFill>
                  <a:srgbClr val="FF0000"/>
                </a:solidFill>
              </a:rPr>
              <a:t>Conecting</a:t>
            </a:r>
            <a:r>
              <a:rPr lang="en-US" dirty="0" smtClean="0">
                <a:solidFill>
                  <a:srgbClr val="FF0000"/>
                </a:solidFill>
              </a:rPr>
              <a:t> rod</a:t>
            </a:r>
          </a:p>
          <a:p>
            <a:pPr marL="0" indent="0">
              <a:buNone/>
            </a:pPr>
            <a:r>
              <a:rPr lang="en-US" dirty="0" smtClean="0"/>
              <a:t>-</a:t>
            </a:r>
            <a:r>
              <a:rPr lang="en-US" dirty="0" err="1" smtClean="0"/>
              <a:t>menghubungkan</a:t>
            </a:r>
            <a:r>
              <a:rPr lang="en-US" dirty="0" smtClean="0"/>
              <a:t> </a:t>
            </a:r>
            <a:r>
              <a:rPr lang="en-US" dirty="0" err="1" smtClean="0"/>
              <a:t>kuasa</a:t>
            </a:r>
            <a:r>
              <a:rPr lang="en-US" dirty="0" smtClean="0"/>
              <a:t> </a:t>
            </a:r>
            <a:endParaRPr lang="en-US" dirty="0"/>
          </a:p>
          <a:p>
            <a:pPr marL="0" indent="0">
              <a:buNone/>
            </a:pPr>
            <a:r>
              <a:rPr lang="en-US" dirty="0" err="1"/>
              <a:t>d</a:t>
            </a:r>
            <a:r>
              <a:rPr lang="en-US" dirty="0" err="1" smtClean="0"/>
              <a:t>ari</a:t>
            </a:r>
            <a:r>
              <a:rPr lang="en-US" dirty="0" smtClean="0"/>
              <a:t> piston </a:t>
            </a:r>
            <a:r>
              <a:rPr lang="en-US" dirty="0" err="1" smtClean="0"/>
              <a:t>ke</a:t>
            </a:r>
            <a:r>
              <a:rPr lang="en-US" dirty="0" smtClean="0"/>
              <a:t> </a:t>
            </a:r>
            <a:r>
              <a:rPr lang="en-US" dirty="0" err="1" smtClean="0"/>
              <a:t>krensyaf</a:t>
            </a:r>
            <a:endParaRPr lang="en-US" dirty="0" smtClean="0"/>
          </a:p>
          <a:p>
            <a:pPr marL="0" indent="0">
              <a:buNone/>
            </a:pPr>
            <a:endParaRPr lang="en-US" dirty="0"/>
          </a:p>
          <a:p>
            <a:pPr marL="0" indent="0">
              <a:buNone/>
            </a:pPr>
            <a:r>
              <a:rPr lang="en-US" dirty="0" smtClean="0">
                <a:solidFill>
                  <a:srgbClr val="FF0000"/>
                </a:solidFill>
              </a:rPr>
              <a:t>Crankshaft</a:t>
            </a:r>
          </a:p>
          <a:p>
            <a:pPr marL="0" indent="0">
              <a:buNone/>
            </a:pPr>
            <a:r>
              <a:rPr lang="en-US" dirty="0" smtClean="0"/>
              <a:t>-</a:t>
            </a:r>
            <a:r>
              <a:rPr lang="en-US" dirty="0" err="1" smtClean="0"/>
              <a:t>berfungsi</a:t>
            </a:r>
            <a:r>
              <a:rPr lang="en-US" dirty="0" smtClean="0"/>
              <a:t> </a:t>
            </a:r>
            <a:r>
              <a:rPr lang="en-US" dirty="0" err="1" smtClean="0"/>
              <a:t>utk</a:t>
            </a:r>
            <a:r>
              <a:rPr lang="en-US" dirty="0" smtClean="0"/>
              <a:t> </a:t>
            </a:r>
            <a:r>
              <a:rPr lang="en-US" dirty="0" err="1" smtClean="0"/>
              <a:t>menukarkan</a:t>
            </a:r>
            <a:r>
              <a:rPr lang="en-US" dirty="0" smtClean="0"/>
              <a:t> </a:t>
            </a:r>
            <a:r>
              <a:rPr lang="en-US" dirty="0" err="1" smtClean="0"/>
              <a:t>gerakan</a:t>
            </a:r>
            <a:endParaRPr lang="en-US" dirty="0" smtClean="0"/>
          </a:p>
          <a:p>
            <a:pPr marL="0" indent="0">
              <a:buNone/>
            </a:pPr>
            <a:r>
              <a:rPr lang="en-US" dirty="0" err="1"/>
              <a:t>s</a:t>
            </a:r>
            <a:r>
              <a:rPr lang="en-US" dirty="0" err="1" smtClean="0"/>
              <a:t>alingan</a:t>
            </a:r>
            <a:r>
              <a:rPr lang="en-US" dirty="0" smtClean="0"/>
              <a:t> </a:t>
            </a:r>
            <a:r>
              <a:rPr lang="en-US" dirty="0" err="1" smtClean="0"/>
              <a:t>ke</a:t>
            </a:r>
            <a:r>
              <a:rPr lang="en-US" dirty="0" smtClean="0"/>
              <a:t> </a:t>
            </a:r>
            <a:r>
              <a:rPr lang="en-US" dirty="0" err="1" smtClean="0"/>
              <a:t>pusingan</a:t>
            </a:r>
            <a:r>
              <a:rPr lang="en-US" dirty="0" smtClean="0"/>
              <a:t>/</a:t>
            </a:r>
            <a:r>
              <a:rPr lang="en-US" dirty="0" err="1" smtClean="0"/>
              <a:t>putaran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054" y="304800"/>
            <a:ext cx="2857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304" y="35052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362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VALVE</a:t>
            </a:r>
            <a:endParaRPr lang="en-US" dirty="0"/>
          </a:p>
        </p:txBody>
      </p:sp>
      <p:pic>
        <p:nvPicPr>
          <p:cNvPr id="3" name="il_fi" descr="http://www.motorcycleproject.com/motorcycle/images/yam5-valve.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4166235" cy="3588385"/>
          </a:xfrm>
          <a:prstGeom prst="rect">
            <a:avLst/>
          </a:prstGeom>
          <a:noFill/>
          <a:ln>
            <a:noFill/>
          </a:ln>
        </p:spPr>
      </p:pic>
      <p:pic>
        <p:nvPicPr>
          <p:cNvPr id="4" name="Picture 3" descr="http://www.motorcycleproject.com/motorcycle/images/Nr750_2.jpg"/>
          <p:cNvPicPr/>
          <p:nvPr/>
        </p:nvPicPr>
        <p:blipFill>
          <a:blip r:embed="rId3">
            <a:extLst>
              <a:ext uri="{28A0092B-C50C-407E-A947-70E740481C1C}">
                <a14:useLocalDpi xmlns:a14="http://schemas.microsoft.com/office/drawing/2010/main" val="0"/>
              </a:ext>
            </a:extLst>
          </a:blip>
          <a:srcRect/>
          <a:stretch>
            <a:fillRect/>
          </a:stretch>
        </p:blipFill>
        <p:spPr bwMode="auto">
          <a:xfrm>
            <a:off x="4775835" y="1904999"/>
            <a:ext cx="3898900" cy="3588385"/>
          </a:xfrm>
          <a:prstGeom prst="rect">
            <a:avLst/>
          </a:prstGeom>
          <a:noFill/>
          <a:ln>
            <a:noFill/>
          </a:ln>
        </p:spPr>
      </p:pic>
    </p:spTree>
    <p:extLst>
      <p:ext uri="{BB962C8B-B14F-4D97-AF65-F5344CB8AC3E}">
        <p14:creationId xmlns:p14="http://schemas.microsoft.com/office/powerpoint/2010/main" val="961336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KELEBIHAN SISTEM BANYAK INJAP</a:t>
            </a:r>
            <a:endParaRPr lang="en-US" dirty="0"/>
          </a:p>
        </p:txBody>
      </p:sp>
      <p:sp>
        <p:nvSpPr>
          <p:cNvPr id="3" name="TextBox 2"/>
          <p:cNvSpPr txBox="1"/>
          <p:nvPr/>
        </p:nvSpPr>
        <p:spPr>
          <a:xfrm>
            <a:off x="1371600" y="1981200"/>
            <a:ext cx="6806992" cy="1200329"/>
          </a:xfrm>
          <a:prstGeom prst="rect">
            <a:avLst/>
          </a:prstGeom>
          <a:noFill/>
        </p:spPr>
        <p:txBody>
          <a:bodyPr wrap="none" rtlCol="0">
            <a:spAutoFit/>
          </a:bodyPr>
          <a:lstStyle/>
          <a:p>
            <a:pPr marL="342900" indent="-342900">
              <a:buAutoNum type="arabicPeriod"/>
            </a:pPr>
            <a:r>
              <a:rPr lang="en-US" dirty="0" err="1" smtClean="0"/>
              <a:t>Meningkatkan</a:t>
            </a:r>
            <a:r>
              <a:rPr lang="en-US" dirty="0" smtClean="0"/>
              <a:t>  </a:t>
            </a:r>
            <a:r>
              <a:rPr lang="en-US" dirty="0" err="1" smtClean="0"/>
              <a:t>kemasukan</a:t>
            </a:r>
            <a:r>
              <a:rPr lang="en-US" dirty="0" smtClean="0"/>
              <a:t> </a:t>
            </a:r>
            <a:r>
              <a:rPr lang="en-US" dirty="0" err="1" smtClean="0"/>
              <a:t>campuran</a:t>
            </a:r>
            <a:r>
              <a:rPr lang="en-US" dirty="0" smtClean="0"/>
              <a:t> </a:t>
            </a:r>
            <a:r>
              <a:rPr lang="en-US" dirty="0" err="1" smtClean="0"/>
              <a:t>udara</a:t>
            </a:r>
            <a:r>
              <a:rPr lang="en-US" dirty="0" smtClean="0"/>
              <a:t> </a:t>
            </a:r>
            <a:r>
              <a:rPr lang="en-US" dirty="0" err="1" smtClean="0"/>
              <a:t>dan</a:t>
            </a:r>
            <a:r>
              <a:rPr lang="en-US" dirty="0" smtClean="0"/>
              <a:t> </a:t>
            </a:r>
            <a:r>
              <a:rPr lang="en-US" dirty="0" err="1" smtClean="0"/>
              <a:t>bahan</a:t>
            </a:r>
            <a:r>
              <a:rPr lang="en-US" dirty="0" smtClean="0"/>
              <a:t> </a:t>
            </a:r>
            <a:r>
              <a:rPr lang="en-US" dirty="0" err="1" smtClean="0"/>
              <a:t>api</a:t>
            </a:r>
            <a:endParaRPr lang="en-US" dirty="0" smtClean="0"/>
          </a:p>
          <a:p>
            <a:pPr marL="342900" indent="-342900">
              <a:buAutoNum type="arabicPeriod"/>
            </a:pPr>
            <a:r>
              <a:rPr lang="en-US" dirty="0" err="1" smtClean="0"/>
              <a:t>Memudahkan</a:t>
            </a:r>
            <a:r>
              <a:rPr lang="en-US" dirty="0" smtClean="0"/>
              <a:t> </a:t>
            </a:r>
            <a:r>
              <a:rPr lang="en-US" dirty="0" err="1" smtClean="0"/>
              <a:t>pengeluaran</a:t>
            </a:r>
            <a:r>
              <a:rPr lang="en-US" dirty="0" smtClean="0"/>
              <a:t> </a:t>
            </a:r>
            <a:r>
              <a:rPr lang="en-US" dirty="0" err="1" smtClean="0"/>
              <a:t>asap</a:t>
            </a:r>
            <a:r>
              <a:rPr lang="en-US" dirty="0" smtClean="0"/>
              <a:t> </a:t>
            </a:r>
            <a:r>
              <a:rPr lang="en-US" dirty="0" err="1" smtClean="0"/>
              <a:t>ekzos</a:t>
            </a:r>
            <a:r>
              <a:rPr lang="en-US" dirty="0" smtClean="0"/>
              <a:t> </a:t>
            </a:r>
          </a:p>
          <a:p>
            <a:pPr marL="342900" indent="-342900">
              <a:buAutoNum type="arabicPeriod"/>
            </a:pPr>
            <a:r>
              <a:rPr lang="en-US" dirty="0" err="1" smtClean="0"/>
              <a:t>Meningkatkan</a:t>
            </a:r>
            <a:r>
              <a:rPr lang="en-US" dirty="0" smtClean="0"/>
              <a:t> </a:t>
            </a:r>
            <a:r>
              <a:rPr lang="en-US" dirty="0" err="1" smtClean="0"/>
              <a:t>kecekapan</a:t>
            </a:r>
            <a:r>
              <a:rPr lang="en-US" dirty="0" smtClean="0"/>
              <a:t> </a:t>
            </a:r>
            <a:r>
              <a:rPr lang="en-US" dirty="0" err="1" smtClean="0"/>
              <a:t>isipadu</a:t>
            </a:r>
            <a:endParaRPr lang="en-US" dirty="0" smtClean="0"/>
          </a:p>
          <a:p>
            <a:pPr marL="342900" indent="-342900">
              <a:buAutoNum type="arabicPeriod"/>
            </a:pPr>
            <a:r>
              <a:rPr lang="en-US" dirty="0" err="1" smtClean="0"/>
              <a:t>Mengurangkan</a:t>
            </a:r>
            <a:r>
              <a:rPr lang="en-US" dirty="0" smtClean="0"/>
              <a:t> diameter </a:t>
            </a:r>
            <a:r>
              <a:rPr lang="en-US" dirty="0" err="1" smtClean="0"/>
              <a:t>injap</a:t>
            </a:r>
            <a:r>
              <a:rPr lang="en-US" dirty="0" smtClean="0"/>
              <a:t> </a:t>
            </a:r>
            <a:r>
              <a:rPr lang="en-US" dirty="0" err="1" smtClean="0"/>
              <a:t>dan</a:t>
            </a:r>
            <a:r>
              <a:rPr lang="en-US" dirty="0" smtClean="0"/>
              <a:t> </a:t>
            </a:r>
            <a:r>
              <a:rPr lang="en-US" dirty="0" err="1" smtClean="0"/>
              <a:t>berat</a:t>
            </a:r>
            <a:r>
              <a:rPr lang="en-US" dirty="0" smtClean="0"/>
              <a:t> </a:t>
            </a:r>
            <a:r>
              <a:rPr lang="en-US" dirty="0" err="1" smtClean="0"/>
              <a:t>injap</a:t>
            </a:r>
            <a:r>
              <a:rPr lang="en-US" dirty="0" smtClean="0"/>
              <a:t> </a:t>
            </a:r>
            <a:r>
              <a:rPr lang="en-US" dirty="0" err="1" smtClean="0"/>
              <a:t>serta</a:t>
            </a:r>
            <a:r>
              <a:rPr lang="en-US" dirty="0" smtClean="0"/>
              <a:t> </a:t>
            </a:r>
            <a:r>
              <a:rPr lang="en-US" dirty="0" err="1" smtClean="0"/>
              <a:t>momen</a:t>
            </a:r>
            <a:r>
              <a:rPr lang="en-US" dirty="0" smtClean="0"/>
              <a:t> inertia</a:t>
            </a:r>
            <a:endParaRPr lang="en-US" dirty="0"/>
          </a:p>
        </p:txBody>
      </p:sp>
    </p:spTree>
    <p:extLst>
      <p:ext uri="{BB962C8B-B14F-4D97-AF65-F5344CB8AC3E}">
        <p14:creationId xmlns:p14="http://schemas.microsoft.com/office/powerpoint/2010/main" val="4052234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 timing diagram</a:t>
            </a:r>
            <a:endParaRPr lang="en-US" dirty="0"/>
          </a:p>
        </p:txBody>
      </p:sp>
      <p:pic>
        <p:nvPicPr>
          <p:cNvPr id="5122" name="Picture 2" descr="http://www.pipercams.co.uk/pipercams/www/images/structure/Tech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44672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sers.quickline.com/ClassicCars/pictures/valvetiming_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92568"/>
            <a:ext cx="3581400" cy="3622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34200" y="6477000"/>
            <a:ext cx="1334981" cy="369332"/>
          </a:xfrm>
          <a:prstGeom prst="rect">
            <a:avLst/>
          </a:prstGeom>
          <a:noFill/>
        </p:spPr>
        <p:txBody>
          <a:bodyPr wrap="none" rtlCol="0">
            <a:spAutoFit/>
          </a:bodyPr>
          <a:lstStyle/>
          <a:p>
            <a:r>
              <a:rPr lang="en-US" dirty="0" smtClean="0">
                <a:hlinkClick r:id="rId4" action="ppaction://hlinkfile"/>
              </a:rPr>
              <a:t>Valve timing</a:t>
            </a:r>
            <a:endParaRPr lang="en-US" dirty="0"/>
          </a:p>
        </p:txBody>
      </p:sp>
    </p:spTree>
    <p:extLst>
      <p:ext uri="{BB962C8B-B14F-4D97-AF65-F5344CB8AC3E}">
        <p14:creationId xmlns:p14="http://schemas.microsoft.com/office/powerpoint/2010/main" val="406645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Kepentingan</a:t>
            </a:r>
            <a:r>
              <a:rPr lang="en-US" dirty="0" smtClean="0"/>
              <a:t> </a:t>
            </a:r>
            <a:r>
              <a:rPr lang="en-US" dirty="0" err="1" smtClean="0"/>
              <a:t>pemasaan</a:t>
            </a:r>
            <a:r>
              <a:rPr lang="en-US" dirty="0" smtClean="0"/>
              <a:t> </a:t>
            </a:r>
            <a:r>
              <a:rPr lang="en-US" dirty="0" err="1" smtClean="0"/>
              <a:t>injap</a:t>
            </a:r>
            <a:endParaRPr lang="en-US" dirty="0"/>
          </a:p>
        </p:txBody>
      </p:sp>
      <p:sp>
        <p:nvSpPr>
          <p:cNvPr id="3" name="TextBox 2"/>
          <p:cNvSpPr txBox="1"/>
          <p:nvPr/>
        </p:nvSpPr>
        <p:spPr>
          <a:xfrm>
            <a:off x="990599" y="1905000"/>
            <a:ext cx="6784871" cy="1477328"/>
          </a:xfrm>
          <a:prstGeom prst="rect">
            <a:avLst/>
          </a:prstGeom>
          <a:noFill/>
        </p:spPr>
        <p:txBody>
          <a:bodyPr wrap="none" rtlCol="0">
            <a:spAutoFit/>
          </a:bodyPr>
          <a:lstStyle/>
          <a:p>
            <a:pPr marL="342900" indent="-342900">
              <a:buAutoNum type="arabicPeriod"/>
            </a:pPr>
            <a:r>
              <a:rPr lang="en-US" dirty="0" err="1" smtClean="0"/>
              <a:t>Untuk</a:t>
            </a:r>
            <a:r>
              <a:rPr lang="en-US" dirty="0" smtClean="0"/>
              <a:t> </a:t>
            </a:r>
            <a:r>
              <a:rPr lang="en-US" dirty="0" err="1" smtClean="0"/>
              <a:t>menghasilkan</a:t>
            </a:r>
            <a:r>
              <a:rPr lang="en-US" dirty="0" smtClean="0"/>
              <a:t> </a:t>
            </a:r>
            <a:r>
              <a:rPr lang="en-US" dirty="0" err="1" smtClean="0"/>
              <a:t>operasi</a:t>
            </a:r>
            <a:r>
              <a:rPr lang="en-US" dirty="0" smtClean="0"/>
              <a:t> </a:t>
            </a:r>
            <a:r>
              <a:rPr lang="en-US" dirty="0" err="1" smtClean="0"/>
              <a:t>enjin</a:t>
            </a:r>
            <a:r>
              <a:rPr lang="en-US" dirty="0" smtClean="0"/>
              <a:t> yang </a:t>
            </a:r>
            <a:r>
              <a:rPr lang="en-US" dirty="0" err="1" smtClean="0"/>
              <a:t>cekap</a:t>
            </a:r>
            <a:endParaRPr lang="en-US" dirty="0" smtClean="0"/>
          </a:p>
          <a:p>
            <a:pPr marL="342900" indent="-342900">
              <a:buAutoNum type="arabicPeriod"/>
            </a:pPr>
            <a:r>
              <a:rPr lang="en-US" dirty="0" err="1" smtClean="0"/>
              <a:t>Menjimatkan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semasa</a:t>
            </a:r>
            <a:r>
              <a:rPr lang="en-US" dirty="0" smtClean="0"/>
              <a:t> </a:t>
            </a:r>
            <a:r>
              <a:rPr lang="en-US" dirty="0" err="1" smtClean="0"/>
              <a:t>kelajuan</a:t>
            </a:r>
            <a:r>
              <a:rPr lang="en-US" dirty="0" smtClean="0"/>
              <a:t> </a:t>
            </a:r>
            <a:r>
              <a:rPr lang="en-US" dirty="0" err="1" smtClean="0"/>
              <a:t>pepura</a:t>
            </a:r>
            <a:endParaRPr lang="en-US" dirty="0" smtClean="0"/>
          </a:p>
          <a:p>
            <a:pPr marL="342900" indent="-342900">
              <a:buAutoNum type="arabicPeriod"/>
            </a:pPr>
            <a:r>
              <a:rPr lang="en-US" dirty="0" err="1" smtClean="0"/>
              <a:t>Meningkatkan</a:t>
            </a:r>
            <a:r>
              <a:rPr lang="en-US" dirty="0" smtClean="0"/>
              <a:t> </a:t>
            </a:r>
            <a:r>
              <a:rPr lang="en-US" dirty="0" err="1" smtClean="0"/>
              <a:t>prestasi</a:t>
            </a:r>
            <a:r>
              <a:rPr lang="en-US" dirty="0" smtClean="0"/>
              <a:t> </a:t>
            </a:r>
            <a:r>
              <a:rPr lang="en-US" dirty="0" err="1" smtClean="0"/>
              <a:t>enjin</a:t>
            </a:r>
            <a:r>
              <a:rPr lang="en-US" dirty="0" smtClean="0"/>
              <a:t>  </a:t>
            </a:r>
            <a:r>
              <a:rPr lang="en-US" dirty="0" err="1" smtClean="0"/>
              <a:t>pada</a:t>
            </a:r>
            <a:r>
              <a:rPr lang="en-US" dirty="0" smtClean="0"/>
              <a:t> </a:t>
            </a:r>
            <a:r>
              <a:rPr lang="en-US" dirty="0" err="1" smtClean="0"/>
              <a:t>kelajuan</a:t>
            </a:r>
            <a:r>
              <a:rPr lang="en-US" dirty="0" smtClean="0"/>
              <a:t> </a:t>
            </a:r>
            <a:r>
              <a:rPr lang="en-US" dirty="0" err="1" smtClean="0"/>
              <a:t>tinggi</a:t>
            </a:r>
            <a:endParaRPr lang="en-US" dirty="0" smtClean="0"/>
          </a:p>
          <a:p>
            <a:pPr marL="342900" indent="-342900">
              <a:buAutoNum type="arabicPeriod"/>
            </a:pPr>
            <a:r>
              <a:rPr lang="en-US" dirty="0" err="1" smtClean="0"/>
              <a:t>Membenarkan</a:t>
            </a:r>
            <a:r>
              <a:rPr lang="en-US" dirty="0" smtClean="0"/>
              <a:t> </a:t>
            </a:r>
            <a:r>
              <a:rPr lang="en-US" dirty="0" err="1" smtClean="0"/>
              <a:t>nisbah</a:t>
            </a:r>
            <a:r>
              <a:rPr lang="en-US" dirty="0" smtClean="0"/>
              <a:t> </a:t>
            </a:r>
            <a:r>
              <a:rPr lang="en-US" dirty="0" err="1" smtClean="0"/>
              <a:t>campuran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dan</a:t>
            </a:r>
            <a:r>
              <a:rPr lang="en-US" dirty="0" smtClean="0"/>
              <a:t> </a:t>
            </a:r>
            <a:r>
              <a:rPr lang="en-US" dirty="0" err="1" smtClean="0"/>
              <a:t>udara</a:t>
            </a:r>
            <a:r>
              <a:rPr lang="en-US" dirty="0" smtClean="0"/>
              <a:t> </a:t>
            </a:r>
            <a:r>
              <a:rPr lang="en-US" dirty="0" err="1" smtClean="0"/>
              <a:t>miskin</a:t>
            </a:r>
            <a:r>
              <a:rPr lang="en-US" dirty="0" smtClean="0"/>
              <a:t> </a:t>
            </a:r>
            <a:r>
              <a:rPr lang="en-US" dirty="0" err="1" smtClean="0"/>
              <a:t>pada</a:t>
            </a:r>
            <a:r>
              <a:rPr lang="en-US" dirty="0" smtClean="0"/>
              <a:t> </a:t>
            </a:r>
          </a:p>
          <a:p>
            <a:r>
              <a:rPr lang="en-US" dirty="0"/>
              <a:t> </a:t>
            </a:r>
            <a:r>
              <a:rPr lang="en-US" dirty="0" smtClean="0"/>
              <a:t>      </a:t>
            </a:r>
            <a:r>
              <a:rPr lang="en-US" dirty="0" err="1" smtClean="0"/>
              <a:t>kelajuan</a:t>
            </a:r>
            <a:r>
              <a:rPr lang="en-US" dirty="0" smtClean="0"/>
              <a:t> </a:t>
            </a:r>
            <a:r>
              <a:rPr lang="en-US" dirty="0" err="1" smtClean="0"/>
              <a:t>pepura</a:t>
            </a:r>
            <a:r>
              <a:rPr lang="en-US" dirty="0" smtClean="0"/>
              <a:t>.</a:t>
            </a:r>
            <a:endParaRPr lang="en-US" dirty="0"/>
          </a:p>
        </p:txBody>
      </p:sp>
    </p:spTree>
    <p:extLst>
      <p:ext uri="{BB962C8B-B14F-4D97-AF65-F5344CB8AC3E}">
        <p14:creationId xmlns:p14="http://schemas.microsoft.com/office/powerpoint/2010/main" val="1159475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valve timing</a:t>
            </a:r>
            <a:endParaRPr lang="en-US" dirty="0"/>
          </a:p>
        </p:txBody>
      </p:sp>
      <p:sp>
        <p:nvSpPr>
          <p:cNvPr id="4" name="TextBox 3"/>
          <p:cNvSpPr txBox="1"/>
          <p:nvPr/>
        </p:nvSpPr>
        <p:spPr>
          <a:xfrm>
            <a:off x="902676" y="3276600"/>
            <a:ext cx="6704592" cy="2308324"/>
          </a:xfrm>
          <a:prstGeom prst="rect">
            <a:avLst/>
          </a:prstGeom>
          <a:noFill/>
        </p:spPr>
        <p:txBody>
          <a:bodyPr wrap="none" rtlCol="0">
            <a:spAutoFit/>
          </a:bodyPr>
          <a:lstStyle/>
          <a:p>
            <a:r>
              <a:rPr lang="en-US" dirty="0" smtClean="0"/>
              <a:t>CVTC - CONTINUOS  VARIABLE VALVE TIMING CONTROL (</a:t>
            </a:r>
            <a:r>
              <a:rPr lang="en-US" dirty="0" smtClean="0">
                <a:solidFill>
                  <a:srgbClr val="FF0000"/>
                </a:solidFill>
              </a:rPr>
              <a:t>NISSAN</a:t>
            </a:r>
            <a:r>
              <a:rPr lang="en-US" dirty="0" smtClean="0"/>
              <a:t>)</a:t>
            </a:r>
          </a:p>
          <a:p>
            <a:r>
              <a:rPr lang="en-US" dirty="0" smtClean="0"/>
              <a:t>VVTI – VARIABLE VALVE TIMING WITH INTELIGENT (</a:t>
            </a:r>
            <a:r>
              <a:rPr lang="en-US" dirty="0" smtClean="0">
                <a:solidFill>
                  <a:srgbClr val="FF0000"/>
                </a:solidFill>
              </a:rPr>
              <a:t>TOYOTA</a:t>
            </a:r>
            <a:r>
              <a:rPr lang="en-US" dirty="0" smtClean="0"/>
              <a:t>)</a:t>
            </a:r>
          </a:p>
          <a:p>
            <a:r>
              <a:rPr lang="en-US" dirty="0" smtClean="0"/>
              <a:t>DVVT- DYNAMIC VARIABLE VALVE TIMING (</a:t>
            </a:r>
            <a:r>
              <a:rPr lang="en-US" dirty="0" smtClean="0">
                <a:solidFill>
                  <a:srgbClr val="FF0000"/>
                </a:solidFill>
              </a:rPr>
              <a:t>PERODUA</a:t>
            </a:r>
            <a:r>
              <a:rPr lang="en-US" dirty="0" smtClean="0"/>
              <a:t>)</a:t>
            </a:r>
          </a:p>
          <a:p>
            <a:r>
              <a:rPr lang="en-US" dirty="0" smtClean="0"/>
              <a:t>VTEC – VARIABLE VALVE TIMING LIFT ELECTRONIC CONTROL (</a:t>
            </a:r>
            <a:r>
              <a:rPr lang="en-US" dirty="0" smtClean="0">
                <a:solidFill>
                  <a:srgbClr val="FF0000"/>
                </a:solidFill>
              </a:rPr>
              <a:t>HONDA</a:t>
            </a:r>
            <a:r>
              <a:rPr lang="en-US" dirty="0" smtClean="0"/>
              <a:t>)</a:t>
            </a:r>
          </a:p>
          <a:p>
            <a:r>
              <a:rPr lang="en-US" dirty="0" smtClean="0"/>
              <a:t>MIVEC – MITSUBISHI INOVATIVE VARIABLE VALVE TIMING WITH </a:t>
            </a:r>
          </a:p>
          <a:p>
            <a:r>
              <a:rPr lang="en-US" dirty="0"/>
              <a:t> </a:t>
            </a:r>
            <a:r>
              <a:rPr lang="en-US" dirty="0" smtClean="0"/>
              <a:t>               ELECTRONIC  CONTROL (</a:t>
            </a:r>
            <a:r>
              <a:rPr lang="en-US" dirty="0" smtClean="0">
                <a:solidFill>
                  <a:srgbClr val="FF0000"/>
                </a:solidFill>
              </a:rPr>
              <a:t>MITSUBISHI</a:t>
            </a:r>
            <a:r>
              <a:rPr lang="en-US" dirty="0" smtClean="0"/>
              <a:t>)</a:t>
            </a:r>
          </a:p>
          <a:p>
            <a:r>
              <a:rPr lang="en-US" dirty="0"/>
              <a:t>VVTL – VARIABLE VALVE TIMING AND LIFTER (</a:t>
            </a:r>
            <a:r>
              <a:rPr lang="en-US" dirty="0">
                <a:solidFill>
                  <a:srgbClr val="FF0000"/>
                </a:solidFill>
              </a:rPr>
              <a:t>TOYOTA</a:t>
            </a:r>
            <a:r>
              <a:rPr lang="en-US" dirty="0" smtClean="0"/>
              <a:t>)</a:t>
            </a:r>
          </a:p>
          <a:p>
            <a:r>
              <a:rPr lang="en-US" dirty="0" smtClean="0"/>
              <a:t>CPS – CAM PROFILE SWITCHING (</a:t>
            </a:r>
            <a:r>
              <a:rPr lang="en-US" dirty="0" smtClean="0">
                <a:solidFill>
                  <a:srgbClr val="FF0000"/>
                </a:solidFill>
              </a:rPr>
              <a:t>PROTON</a:t>
            </a:r>
            <a:r>
              <a:rPr lang="en-US" dirty="0" smtClean="0"/>
              <a:t>)</a:t>
            </a:r>
          </a:p>
        </p:txBody>
      </p:sp>
      <p:sp>
        <p:nvSpPr>
          <p:cNvPr id="5" name="TextBox 4"/>
          <p:cNvSpPr txBox="1"/>
          <p:nvPr/>
        </p:nvSpPr>
        <p:spPr>
          <a:xfrm>
            <a:off x="1066800" y="1828800"/>
            <a:ext cx="5198603" cy="923330"/>
          </a:xfrm>
          <a:prstGeom prst="rect">
            <a:avLst/>
          </a:prstGeom>
          <a:noFill/>
        </p:spPr>
        <p:txBody>
          <a:bodyPr wrap="none" rtlCol="0">
            <a:spAutoFit/>
          </a:bodyPr>
          <a:lstStyle/>
          <a:p>
            <a:r>
              <a:rPr lang="en-US" dirty="0" smtClean="0"/>
              <a:t>TWO METHOD TO CONTROL VARIABLE VALVE TIMING</a:t>
            </a:r>
          </a:p>
          <a:p>
            <a:pPr marL="342900" indent="-342900">
              <a:buAutoNum type="arabicPeriod"/>
            </a:pPr>
            <a:r>
              <a:rPr lang="en-US" dirty="0" smtClean="0"/>
              <a:t>CAM PHASING</a:t>
            </a:r>
          </a:p>
          <a:p>
            <a:pPr marL="342900" indent="-342900">
              <a:buAutoNum type="arabicPeriod"/>
            </a:pPr>
            <a:r>
              <a:rPr lang="en-US" dirty="0" smtClean="0"/>
              <a:t>CAM CHANGING</a:t>
            </a:r>
            <a:endParaRPr lang="en-US" dirty="0"/>
          </a:p>
        </p:txBody>
      </p:sp>
    </p:spTree>
    <p:extLst>
      <p:ext uri="{BB962C8B-B14F-4D97-AF65-F5344CB8AC3E}">
        <p14:creationId xmlns:p14="http://schemas.microsoft.com/office/powerpoint/2010/main" val="3624926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PHASING</a:t>
            </a:r>
            <a:endParaRPr lang="en-US" dirty="0"/>
          </a:p>
        </p:txBody>
      </p:sp>
      <p:pic>
        <p:nvPicPr>
          <p:cNvPr id="3" name="Picture 2" descr="C:\Users\akma\Documents\JA101-auto 1\CVTC.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5943600" cy="4219575"/>
          </a:xfrm>
          <a:prstGeom prst="rect">
            <a:avLst/>
          </a:prstGeom>
          <a:noFill/>
          <a:ln>
            <a:noFill/>
          </a:ln>
        </p:spPr>
      </p:pic>
    </p:spTree>
    <p:extLst>
      <p:ext uri="{BB962C8B-B14F-4D97-AF65-F5344CB8AC3E}">
        <p14:creationId xmlns:p14="http://schemas.microsoft.com/office/powerpoint/2010/main" val="3415618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DVVT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9585" y="2435224"/>
            <a:ext cx="3181350" cy="2847975"/>
          </a:xfrm>
          <a:prstGeom prst="rect">
            <a:avLst/>
          </a:prstGeom>
          <a:noFill/>
        </p:spPr>
      </p:pic>
      <p:pic>
        <p:nvPicPr>
          <p:cNvPr id="6146" name="Picture 2" descr="http://asia.vtec.net/article/k20a/11_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2228850" cy="3781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6189785"/>
            <a:ext cx="1519390" cy="369332"/>
          </a:xfrm>
          <a:prstGeom prst="rect">
            <a:avLst/>
          </a:prstGeom>
          <a:noFill/>
        </p:spPr>
        <p:txBody>
          <a:bodyPr wrap="none" rtlCol="0">
            <a:spAutoFit/>
          </a:bodyPr>
          <a:lstStyle/>
          <a:p>
            <a:r>
              <a:rPr lang="en-US" dirty="0" smtClean="0"/>
              <a:t> </a:t>
            </a:r>
            <a:r>
              <a:rPr lang="en-US" dirty="0" err="1" smtClean="0"/>
              <a:t>vtc</a:t>
            </a:r>
            <a:r>
              <a:rPr lang="en-US" dirty="0" smtClean="0"/>
              <a:t> </a:t>
            </a:r>
            <a:r>
              <a:rPr lang="en-US" dirty="0" smtClean="0">
                <a:hlinkClick r:id="rId4" action="ppaction://hlinkfile"/>
              </a:rPr>
              <a:t>animation</a:t>
            </a:r>
            <a:endParaRPr lang="en-US" dirty="0"/>
          </a:p>
        </p:txBody>
      </p:sp>
    </p:spTree>
    <p:extLst>
      <p:ext uri="{BB962C8B-B14F-4D97-AF65-F5344CB8AC3E}">
        <p14:creationId xmlns:p14="http://schemas.microsoft.com/office/powerpoint/2010/main" val="504065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normAutofit/>
          </a:bodyPr>
          <a:lstStyle/>
          <a:p>
            <a:r>
              <a:rPr lang="en-US" sz="2000" dirty="0" smtClean="0"/>
              <a:t>COMPONENTS; </a:t>
            </a:r>
            <a:br>
              <a:rPr lang="en-US" sz="2000" dirty="0" smtClean="0"/>
            </a:br>
            <a:r>
              <a:rPr lang="en-US" sz="2000" dirty="0" smtClean="0"/>
              <a:t>1.OIL PUMP 2.OIL CONTROL VALVE (OCV)</a:t>
            </a:r>
            <a:br>
              <a:rPr lang="en-US" sz="2000" dirty="0" smtClean="0"/>
            </a:br>
            <a:r>
              <a:rPr lang="en-US" sz="2000" dirty="0" smtClean="0"/>
              <a:t>3. VARIABLE VALVE TIMING CAM (VTC)</a:t>
            </a:r>
            <a:endParaRPr lang="en-US" sz="2000" dirty="0"/>
          </a:p>
        </p:txBody>
      </p:sp>
      <p:pic>
        <p:nvPicPr>
          <p:cNvPr id="4" name="Picture 3" descr="http://1.bp.blogspot.com/-mpw1LLJUrjI/TurKGM6EPkI/AAAAAAAAD-4/RFqlBikg_7I/s1600/DVVT.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1650"/>
            <a:ext cx="3048000" cy="2343150"/>
          </a:xfrm>
          <a:prstGeom prst="rect">
            <a:avLst/>
          </a:prstGeom>
          <a:noFill/>
          <a:ln>
            <a:noFill/>
          </a:ln>
        </p:spPr>
      </p:pic>
      <p:pic>
        <p:nvPicPr>
          <p:cNvPr id="5" name="Picture 4" descr="http://2.bp.blogspot.com/-IPWNTP2MXLI/TurKGs9cIXI/AAAAAAAAD_A/3SJvyrNXHmI/s1600/DVVT2.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828800"/>
            <a:ext cx="3048000" cy="2133600"/>
          </a:xfrm>
          <a:prstGeom prst="rect">
            <a:avLst/>
          </a:prstGeom>
          <a:noFill/>
          <a:ln>
            <a:noFill/>
          </a:ln>
        </p:spPr>
      </p:pic>
      <p:pic>
        <p:nvPicPr>
          <p:cNvPr id="6" name="Picture 5" descr="http://3.bp.blogspot.com/-QIMJ4MqEOSE/TurKFsB-fyI/AAAAAAAAD-0/8sz1Hf9_hEo/s1600/DVVT4.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114800"/>
            <a:ext cx="4038600" cy="2555631"/>
          </a:xfrm>
          <a:prstGeom prst="rect">
            <a:avLst/>
          </a:prstGeom>
          <a:noFill/>
          <a:ln>
            <a:noFill/>
          </a:ln>
        </p:spPr>
      </p:pic>
      <p:sp>
        <p:nvSpPr>
          <p:cNvPr id="3" name="TextBox 2"/>
          <p:cNvSpPr txBox="1"/>
          <p:nvPr/>
        </p:nvSpPr>
        <p:spPr>
          <a:xfrm>
            <a:off x="6324600" y="6172200"/>
            <a:ext cx="1383712" cy="369332"/>
          </a:xfrm>
          <a:prstGeom prst="rect">
            <a:avLst/>
          </a:prstGeom>
          <a:noFill/>
        </p:spPr>
        <p:txBody>
          <a:bodyPr wrap="none" rtlCol="0">
            <a:spAutoFit/>
          </a:bodyPr>
          <a:lstStyle/>
          <a:p>
            <a:r>
              <a:rPr lang="en-US" dirty="0" smtClean="0">
                <a:hlinkClick r:id="rId8" action="ppaction://hlinkfile"/>
              </a:rPr>
              <a:t>Cam phasing</a:t>
            </a:r>
            <a:endParaRPr lang="en-US" dirty="0"/>
          </a:p>
        </p:txBody>
      </p:sp>
    </p:spTree>
    <p:extLst>
      <p:ext uri="{BB962C8B-B14F-4D97-AF65-F5344CB8AC3E}">
        <p14:creationId xmlns:p14="http://schemas.microsoft.com/office/powerpoint/2010/main" val="2202606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CHANGING</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3886200" cy="3409950"/>
          </a:xfrm>
          <a:prstGeom prst="rect">
            <a:avLst/>
          </a:prstGeom>
          <a:noFill/>
        </p:spPr>
      </p:pic>
      <p:sp>
        <p:nvSpPr>
          <p:cNvPr id="4" name="TextBox 3"/>
          <p:cNvSpPr txBox="1"/>
          <p:nvPr/>
        </p:nvSpPr>
        <p:spPr>
          <a:xfrm>
            <a:off x="1219200" y="1476418"/>
            <a:ext cx="1032655" cy="584775"/>
          </a:xfrm>
          <a:prstGeom prst="rect">
            <a:avLst/>
          </a:prstGeom>
          <a:noFill/>
        </p:spPr>
        <p:txBody>
          <a:bodyPr wrap="none" rtlCol="0">
            <a:spAutoFit/>
          </a:bodyPr>
          <a:lstStyle/>
          <a:p>
            <a:r>
              <a:rPr lang="en-US" sz="3200" dirty="0" smtClean="0"/>
              <a:t>VTEC</a:t>
            </a:r>
            <a:endParaRPr lang="en-US" sz="3200" dirty="0"/>
          </a:p>
        </p:txBody>
      </p:sp>
      <p:sp>
        <p:nvSpPr>
          <p:cNvPr id="5" name="TextBox 4"/>
          <p:cNvSpPr txBox="1"/>
          <p:nvPr/>
        </p:nvSpPr>
        <p:spPr>
          <a:xfrm>
            <a:off x="5334000" y="2971800"/>
            <a:ext cx="3249416" cy="1754326"/>
          </a:xfrm>
          <a:prstGeom prst="rect">
            <a:avLst/>
          </a:prstGeom>
          <a:noFill/>
        </p:spPr>
        <p:txBody>
          <a:bodyPr wrap="none" rtlCol="0">
            <a:spAutoFit/>
          </a:bodyPr>
          <a:lstStyle/>
          <a:p>
            <a:r>
              <a:rPr lang="en-US" dirty="0" smtClean="0"/>
              <a:t>COMPONENTS;</a:t>
            </a:r>
          </a:p>
          <a:p>
            <a:pPr marL="342900" indent="-342900">
              <a:buAutoNum type="arabicPeriod"/>
            </a:pPr>
            <a:r>
              <a:rPr lang="en-US" dirty="0" smtClean="0"/>
              <a:t>OIL PUMP</a:t>
            </a:r>
          </a:p>
          <a:p>
            <a:pPr marL="342900" indent="-342900">
              <a:buAutoNum type="arabicPeriod"/>
            </a:pPr>
            <a:r>
              <a:rPr lang="en-US" dirty="0" smtClean="0"/>
              <a:t>OIL CONTROL VALVE</a:t>
            </a:r>
          </a:p>
          <a:p>
            <a:pPr marL="342900" indent="-342900">
              <a:buAutoNum type="arabicPeriod"/>
            </a:pPr>
            <a:r>
              <a:rPr lang="en-US" dirty="0" smtClean="0"/>
              <a:t>LOW/MEDIUM PROFILE CAM</a:t>
            </a:r>
          </a:p>
          <a:p>
            <a:pPr marL="342900" indent="-342900">
              <a:buAutoNum type="arabicPeriod"/>
            </a:pPr>
            <a:r>
              <a:rPr lang="en-US" dirty="0" smtClean="0"/>
              <a:t>HIGH PROFILE CAM</a:t>
            </a:r>
          </a:p>
          <a:p>
            <a:endParaRPr lang="en-US" dirty="0"/>
          </a:p>
        </p:txBody>
      </p:sp>
    </p:spTree>
    <p:extLst>
      <p:ext uri="{BB962C8B-B14F-4D97-AF65-F5344CB8AC3E}">
        <p14:creationId xmlns:p14="http://schemas.microsoft.com/office/powerpoint/2010/main" val="4274268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HONDA-VTEC </a:t>
            </a:r>
            <a:endParaRPr lang="en-US" dirty="0"/>
          </a:p>
        </p:txBody>
      </p:sp>
      <p:pic>
        <p:nvPicPr>
          <p:cNvPr id="3" name="Picture 2"/>
          <p:cNvPicPr/>
          <p:nvPr/>
        </p:nvPicPr>
        <p:blipFill>
          <a:blip r:embed="rId3"/>
          <a:stretch>
            <a:fillRect/>
          </a:stretch>
        </p:blipFill>
        <p:spPr>
          <a:xfrm>
            <a:off x="1600200" y="2057400"/>
            <a:ext cx="5943600" cy="4048125"/>
          </a:xfrm>
          <a:prstGeom prst="rect">
            <a:avLst/>
          </a:prstGeom>
        </p:spPr>
      </p:pic>
      <p:sp>
        <p:nvSpPr>
          <p:cNvPr id="4" name="TextBox 3"/>
          <p:cNvSpPr txBox="1"/>
          <p:nvPr/>
        </p:nvSpPr>
        <p:spPr>
          <a:xfrm>
            <a:off x="7315199" y="6368534"/>
            <a:ext cx="1608325" cy="369332"/>
          </a:xfrm>
          <a:prstGeom prst="rect">
            <a:avLst/>
          </a:prstGeom>
          <a:noFill/>
        </p:spPr>
        <p:txBody>
          <a:bodyPr wrap="none" rtlCol="0">
            <a:spAutoFit/>
          </a:bodyPr>
          <a:lstStyle/>
          <a:p>
            <a:r>
              <a:rPr lang="en-US" dirty="0" err="1" smtClean="0"/>
              <a:t>Vtec</a:t>
            </a:r>
            <a:r>
              <a:rPr lang="en-US" dirty="0" smtClean="0"/>
              <a:t> </a:t>
            </a:r>
            <a:r>
              <a:rPr lang="en-US" dirty="0" smtClean="0">
                <a:hlinkClick r:id="rId4" action="ppaction://hlinkfile"/>
              </a:rPr>
              <a:t>animation</a:t>
            </a:r>
            <a:endParaRPr lang="en-US" dirty="0"/>
          </a:p>
        </p:txBody>
      </p:sp>
    </p:spTree>
    <p:extLst>
      <p:ext uri="{BB962C8B-B14F-4D97-AF65-F5344CB8AC3E}">
        <p14:creationId xmlns:p14="http://schemas.microsoft.com/office/powerpoint/2010/main" val="1995592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buNone/>
            </a:pPr>
            <a:r>
              <a:rPr lang="en-US" dirty="0" smtClean="0">
                <a:solidFill>
                  <a:srgbClr val="FF0000"/>
                </a:solidFill>
              </a:rPr>
              <a:t>Camshaft</a:t>
            </a:r>
            <a:r>
              <a:rPr lang="en-US" dirty="0" smtClean="0"/>
              <a:t>-</a:t>
            </a:r>
            <a:r>
              <a:rPr lang="en-US" dirty="0" err="1" smtClean="0"/>
              <a:t>menolak</a:t>
            </a:r>
            <a:r>
              <a:rPr lang="en-US" dirty="0" smtClean="0"/>
              <a:t> </a:t>
            </a:r>
            <a:r>
              <a:rPr lang="en-US" dirty="0" err="1" smtClean="0"/>
              <a:t>lengan</a:t>
            </a:r>
            <a:r>
              <a:rPr lang="en-US" dirty="0" smtClean="0"/>
              <a:t>  </a:t>
            </a:r>
          </a:p>
          <a:p>
            <a:pPr marL="0" indent="0">
              <a:buNone/>
            </a:pPr>
            <a:r>
              <a:rPr lang="en-US" dirty="0" err="1"/>
              <a:t>j</a:t>
            </a:r>
            <a:r>
              <a:rPr lang="en-US" dirty="0" err="1" smtClean="0"/>
              <a:t>umpelang</a:t>
            </a:r>
            <a:r>
              <a:rPr lang="en-US" dirty="0" smtClean="0"/>
              <a:t> </a:t>
            </a:r>
            <a:r>
              <a:rPr lang="en-US" dirty="0" err="1" smtClean="0"/>
              <a:t>seterusnya</a:t>
            </a:r>
            <a:r>
              <a:rPr lang="en-US" dirty="0" smtClean="0"/>
              <a:t> </a:t>
            </a:r>
            <a:r>
              <a:rPr lang="en-US" dirty="0" err="1" smtClean="0"/>
              <a:t>membuka</a:t>
            </a:r>
            <a:endParaRPr lang="en-US" dirty="0"/>
          </a:p>
          <a:p>
            <a:pPr marL="0" indent="0">
              <a:buNone/>
            </a:pPr>
            <a:r>
              <a:rPr lang="en-US" dirty="0" err="1" smtClean="0"/>
              <a:t>Injap</a:t>
            </a:r>
            <a:endParaRPr lang="en-US" dirty="0" smtClean="0"/>
          </a:p>
          <a:p>
            <a:pPr marL="0" indent="0">
              <a:buNone/>
            </a:pPr>
            <a:endParaRPr lang="en-US" dirty="0" smtClean="0"/>
          </a:p>
          <a:p>
            <a:pPr marL="0" indent="0">
              <a:buNone/>
            </a:pPr>
            <a:r>
              <a:rPr lang="en-US" dirty="0" smtClean="0">
                <a:solidFill>
                  <a:srgbClr val="FF0000"/>
                </a:solidFill>
              </a:rPr>
              <a:t>Flywheel</a:t>
            </a:r>
            <a:r>
              <a:rPr lang="en-US" dirty="0" smtClean="0"/>
              <a:t>-</a:t>
            </a:r>
            <a:r>
              <a:rPr lang="en-US" dirty="0" err="1" smtClean="0"/>
              <a:t>menyimpan</a:t>
            </a:r>
            <a:r>
              <a:rPr lang="en-US" dirty="0" smtClean="0"/>
              <a:t> </a:t>
            </a:r>
            <a:r>
              <a:rPr lang="en-US" dirty="0" err="1" smtClean="0"/>
              <a:t>tenaga</a:t>
            </a:r>
            <a:r>
              <a:rPr lang="en-US" dirty="0" smtClean="0"/>
              <a:t> </a:t>
            </a:r>
            <a:r>
              <a:rPr lang="en-US" dirty="0" err="1" smtClean="0"/>
              <a:t>lajakan</a:t>
            </a:r>
            <a:endParaRPr lang="en-US" dirty="0" smtClean="0"/>
          </a:p>
          <a:p>
            <a:pPr marL="0" indent="0">
              <a:buNone/>
            </a:pPr>
            <a:r>
              <a:rPr lang="en-US" dirty="0" err="1"/>
              <a:t>h</a:t>
            </a:r>
            <a:r>
              <a:rPr lang="en-US" dirty="0" err="1" smtClean="0"/>
              <a:t>asil</a:t>
            </a:r>
            <a:r>
              <a:rPr lang="en-US" dirty="0" smtClean="0"/>
              <a:t> </a:t>
            </a:r>
            <a:r>
              <a:rPr lang="en-US" dirty="0" err="1" smtClean="0"/>
              <a:t>dari</a:t>
            </a:r>
            <a:r>
              <a:rPr lang="en-US" dirty="0" smtClean="0"/>
              <a:t> </a:t>
            </a:r>
            <a:r>
              <a:rPr lang="en-US" dirty="0" err="1" smtClean="0"/>
              <a:t>lejang</a:t>
            </a:r>
            <a:r>
              <a:rPr lang="en-US" dirty="0" smtClean="0"/>
              <a:t> </a:t>
            </a:r>
            <a:r>
              <a:rPr lang="en-US" dirty="0" err="1" smtClean="0"/>
              <a:t>kuasa</a:t>
            </a:r>
            <a:r>
              <a:rPr lang="en-US" dirty="0" smtClean="0"/>
              <a:t> </a:t>
            </a:r>
            <a:r>
              <a:rPr lang="en-US" dirty="0" err="1" smtClean="0"/>
              <a:t>supaya</a:t>
            </a:r>
            <a:r>
              <a:rPr lang="en-US" dirty="0" smtClean="0"/>
              <a:t> </a:t>
            </a:r>
            <a:r>
              <a:rPr lang="en-US" dirty="0" err="1" smtClean="0"/>
              <a:t>lejang</a:t>
            </a:r>
            <a:r>
              <a:rPr lang="en-US" dirty="0" smtClean="0"/>
              <a:t>-</a:t>
            </a:r>
          </a:p>
          <a:p>
            <a:pPr marL="0" indent="0">
              <a:buNone/>
            </a:pPr>
            <a:r>
              <a:rPr lang="en-US" dirty="0" err="1"/>
              <a:t>l</a:t>
            </a:r>
            <a:r>
              <a:rPr lang="en-US" dirty="0" err="1" smtClean="0"/>
              <a:t>ejang</a:t>
            </a:r>
            <a:r>
              <a:rPr lang="en-US" dirty="0" smtClean="0"/>
              <a:t> </a:t>
            </a:r>
            <a:r>
              <a:rPr lang="en-US" dirty="0" err="1" smtClean="0"/>
              <a:t>seterusnya</a:t>
            </a:r>
            <a:r>
              <a:rPr lang="en-US" dirty="0" smtClean="0"/>
              <a:t> </a:t>
            </a:r>
            <a:r>
              <a:rPr lang="en-US" dirty="0" err="1" smtClean="0"/>
              <a:t>dapat</a:t>
            </a:r>
            <a:r>
              <a:rPr lang="en-US" dirty="0" smtClean="0"/>
              <a:t> </a:t>
            </a:r>
            <a:r>
              <a:rPr lang="en-US" dirty="0" err="1" smtClean="0"/>
              <a:t>dihasilkan</a:t>
            </a:r>
            <a:endParaRPr lang="en-US" dirty="0"/>
          </a:p>
          <a:p>
            <a:pPr marL="0" indent="0">
              <a:buNone/>
            </a:pPr>
            <a:endParaRPr lang="en-US" dirty="0" smtClean="0"/>
          </a:p>
          <a:p>
            <a:pPr marL="0" indent="0">
              <a:buNone/>
            </a:pPr>
            <a:r>
              <a:rPr lang="en-US" dirty="0" smtClean="0">
                <a:solidFill>
                  <a:srgbClr val="FF0000"/>
                </a:solidFill>
              </a:rPr>
              <a:t>Valve</a:t>
            </a:r>
            <a:r>
              <a:rPr lang="en-US" dirty="0" smtClean="0"/>
              <a:t>-</a:t>
            </a:r>
            <a:r>
              <a:rPr lang="en-US" dirty="0" err="1" smtClean="0"/>
              <a:t>berfungsi</a:t>
            </a:r>
            <a:r>
              <a:rPr lang="en-US" dirty="0" smtClean="0"/>
              <a:t> </a:t>
            </a:r>
            <a:r>
              <a:rPr lang="en-US" dirty="0" err="1" smtClean="0"/>
              <a:t>utk</a:t>
            </a:r>
            <a:r>
              <a:rPr lang="en-US" dirty="0"/>
              <a:t> </a:t>
            </a:r>
            <a:r>
              <a:rPr lang="en-US" dirty="0" err="1" smtClean="0"/>
              <a:t>membuka</a:t>
            </a:r>
            <a:r>
              <a:rPr lang="en-US" dirty="0" smtClean="0"/>
              <a:t> </a:t>
            </a:r>
            <a:r>
              <a:rPr lang="en-US" dirty="0" err="1" smtClean="0"/>
              <a:t>dan</a:t>
            </a:r>
            <a:endParaRPr lang="en-US" dirty="0" smtClean="0"/>
          </a:p>
          <a:p>
            <a:pPr marL="0" indent="0">
              <a:buNone/>
            </a:pPr>
            <a:r>
              <a:rPr lang="en-US" dirty="0" err="1"/>
              <a:t>m</a:t>
            </a:r>
            <a:r>
              <a:rPr lang="en-US" dirty="0" err="1" smtClean="0"/>
              <a:t>enutup</a:t>
            </a:r>
            <a:r>
              <a:rPr lang="en-US" dirty="0" smtClean="0"/>
              <a:t> </a:t>
            </a:r>
            <a:r>
              <a:rPr lang="en-US" dirty="0" err="1" smtClean="0"/>
              <a:t>liang</a:t>
            </a:r>
            <a:r>
              <a:rPr lang="en-US" dirty="0" smtClean="0"/>
              <a:t> </a:t>
            </a:r>
            <a:r>
              <a:rPr lang="en-US" dirty="0" err="1" smtClean="0"/>
              <a:t>masuk</a:t>
            </a:r>
            <a:r>
              <a:rPr lang="en-US" dirty="0" smtClean="0"/>
              <a:t>/</a:t>
            </a:r>
            <a:r>
              <a:rPr lang="en-US" dirty="0" err="1" smtClean="0"/>
              <a:t>ekzos</a:t>
            </a:r>
            <a:r>
              <a:rPr lang="en-US" dirty="0" smtClean="0"/>
              <a:t> </a:t>
            </a:r>
            <a:r>
              <a:rPr lang="en-US" dirty="0" err="1" smtClean="0"/>
              <a:t>mengikut</a:t>
            </a:r>
            <a:endParaRPr lang="en-US" dirty="0" smtClean="0"/>
          </a:p>
          <a:p>
            <a:pPr marL="0" indent="0">
              <a:buNone/>
            </a:pPr>
            <a:r>
              <a:rPr lang="en-US" dirty="0" err="1"/>
              <a:t>t</a:t>
            </a:r>
            <a:r>
              <a:rPr lang="en-US" dirty="0" err="1" smtClean="0"/>
              <a:t>imbang</a:t>
            </a:r>
            <a:r>
              <a:rPr lang="en-US" dirty="0" smtClean="0"/>
              <a:t> </a:t>
            </a:r>
            <a:r>
              <a:rPr lang="en-US" dirty="0" err="1" smtClean="0"/>
              <a:t>masa</a:t>
            </a:r>
            <a:r>
              <a:rPr lang="en-US" dirty="0" smtClean="0"/>
              <a:t> yang </a:t>
            </a:r>
            <a:r>
              <a:rPr lang="en-US" dirty="0" err="1" smtClean="0"/>
              <a:t>telah</a:t>
            </a:r>
            <a:r>
              <a:rPr lang="en-US" dirty="0" smtClean="0"/>
              <a:t> </a:t>
            </a:r>
            <a:r>
              <a:rPr lang="en-US" dirty="0" err="1" smtClean="0"/>
              <a:t>ditetapkan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375138"/>
            <a:ext cx="3228975"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362200"/>
            <a:ext cx="2286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7" y="4572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831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MITSUBISHI-MIVEC</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4191000" cy="2571750"/>
          </a:xfrm>
          <a:prstGeom prst="rect">
            <a:avLst/>
          </a:prstGeom>
          <a:noFill/>
        </p:spPr>
      </p:pic>
      <p:pic>
        <p:nvPicPr>
          <p:cNvPr id="4" name="Picture 3" descr="G:\mivec300a.jpg"/>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4114799" cy="3381375"/>
          </a:xfrm>
          <a:prstGeom prst="rect">
            <a:avLst/>
          </a:prstGeom>
          <a:noFill/>
          <a:ln>
            <a:noFill/>
          </a:ln>
        </p:spPr>
      </p:pic>
      <p:sp>
        <p:nvSpPr>
          <p:cNvPr id="5" name="TextBox 4"/>
          <p:cNvSpPr txBox="1"/>
          <p:nvPr/>
        </p:nvSpPr>
        <p:spPr>
          <a:xfrm>
            <a:off x="5257800" y="6368534"/>
            <a:ext cx="1754455" cy="369332"/>
          </a:xfrm>
          <a:prstGeom prst="rect">
            <a:avLst/>
          </a:prstGeom>
          <a:noFill/>
        </p:spPr>
        <p:txBody>
          <a:bodyPr wrap="none" rtlCol="0">
            <a:spAutoFit/>
          </a:bodyPr>
          <a:lstStyle/>
          <a:p>
            <a:r>
              <a:rPr lang="en-US" dirty="0" err="1" smtClean="0"/>
              <a:t>Mivec</a:t>
            </a:r>
            <a:r>
              <a:rPr lang="en-US" dirty="0" smtClean="0"/>
              <a:t> </a:t>
            </a:r>
            <a:r>
              <a:rPr lang="en-US" dirty="0" smtClean="0">
                <a:hlinkClick r:id="rId4" action="ppaction://hlinkfile"/>
              </a:rPr>
              <a:t>animation</a:t>
            </a:r>
            <a:endParaRPr lang="en-US" dirty="0"/>
          </a:p>
        </p:txBody>
      </p:sp>
    </p:spTree>
    <p:extLst>
      <p:ext uri="{BB962C8B-B14F-4D97-AF65-F5344CB8AC3E}">
        <p14:creationId xmlns:p14="http://schemas.microsoft.com/office/powerpoint/2010/main" val="2093390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TOYOTA-VVTL</a:t>
            </a:r>
            <a:endParaRPr lang="en-US" dirty="0"/>
          </a:p>
        </p:txBody>
      </p:sp>
      <p:pic>
        <p:nvPicPr>
          <p:cNvPr id="3" name="Picture 2"/>
          <p:cNvPicPr/>
          <p:nvPr/>
        </p:nvPicPr>
        <p:blipFill>
          <a:blip r:embed="rId2"/>
          <a:stretch>
            <a:fillRect/>
          </a:stretch>
        </p:blipFill>
        <p:spPr>
          <a:xfrm>
            <a:off x="1609725" y="1762125"/>
            <a:ext cx="5924550" cy="3333750"/>
          </a:xfrm>
          <a:prstGeom prst="rect">
            <a:avLst/>
          </a:prstGeom>
        </p:spPr>
      </p:pic>
    </p:spTree>
    <p:extLst>
      <p:ext uri="{BB962C8B-B14F-4D97-AF65-F5344CB8AC3E}">
        <p14:creationId xmlns:p14="http://schemas.microsoft.com/office/powerpoint/2010/main" val="2617165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TOYOTA-VVTL</a:t>
            </a:r>
            <a:endParaRPr lang="en-US" dirty="0"/>
          </a:p>
        </p:txBody>
      </p:sp>
      <p:pic>
        <p:nvPicPr>
          <p:cNvPr id="3" name="Picture 2"/>
          <p:cNvPicPr/>
          <p:nvPr/>
        </p:nvPicPr>
        <p:blipFill>
          <a:blip r:embed="rId2"/>
          <a:stretch>
            <a:fillRect/>
          </a:stretch>
        </p:blipFill>
        <p:spPr>
          <a:xfrm>
            <a:off x="1600200" y="1867535"/>
            <a:ext cx="5943600" cy="3122930"/>
          </a:xfrm>
          <a:prstGeom prst="rect">
            <a:avLst/>
          </a:prstGeom>
        </p:spPr>
      </p:pic>
      <p:sp>
        <p:nvSpPr>
          <p:cNvPr id="4" name="TextBox 3"/>
          <p:cNvSpPr txBox="1"/>
          <p:nvPr/>
        </p:nvSpPr>
        <p:spPr>
          <a:xfrm>
            <a:off x="6934200" y="6248400"/>
            <a:ext cx="1555875" cy="369332"/>
          </a:xfrm>
          <a:prstGeom prst="rect">
            <a:avLst/>
          </a:prstGeom>
          <a:noFill/>
        </p:spPr>
        <p:txBody>
          <a:bodyPr wrap="none" rtlCol="0">
            <a:spAutoFit/>
          </a:bodyPr>
          <a:lstStyle/>
          <a:p>
            <a:r>
              <a:rPr lang="en-US" dirty="0" err="1" smtClean="0"/>
              <a:t>Vvtl</a:t>
            </a:r>
            <a:r>
              <a:rPr lang="en-US" dirty="0" smtClean="0"/>
              <a:t> </a:t>
            </a:r>
            <a:r>
              <a:rPr lang="en-US" dirty="0" smtClean="0">
                <a:hlinkClick r:id="rId3" action="ppaction://hlinkfile"/>
              </a:rPr>
              <a:t>animation</a:t>
            </a:r>
            <a:endParaRPr lang="en-US" dirty="0"/>
          </a:p>
        </p:txBody>
      </p:sp>
    </p:spTree>
    <p:extLst>
      <p:ext uri="{BB962C8B-B14F-4D97-AF65-F5344CB8AC3E}">
        <p14:creationId xmlns:p14="http://schemas.microsoft.com/office/powerpoint/2010/main" val="2301835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CAMPRO-CPS</a:t>
            </a:r>
            <a:endParaRPr lang="en-US" dirty="0"/>
          </a:p>
        </p:txBody>
      </p:sp>
      <p:pic>
        <p:nvPicPr>
          <p:cNvPr id="3" name="Picture 2"/>
          <p:cNvPicPr/>
          <p:nvPr/>
        </p:nvPicPr>
        <p:blipFill>
          <a:blip r:embed="rId2"/>
          <a:stretch>
            <a:fillRect/>
          </a:stretch>
        </p:blipFill>
        <p:spPr>
          <a:xfrm>
            <a:off x="1400175" y="1728787"/>
            <a:ext cx="6343650" cy="3400425"/>
          </a:xfrm>
          <a:prstGeom prst="rect">
            <a:avLst/>
          </a:prstGeom>
        </p:spPr>
      </p:pic>
    </p:spTree>
    <p:extLst>
      <p:ext uri="{BB962C8B-B14F-4D97-AF65-F5344CB8AC3E}">
        <p14:creationId xmlns:p14="http://schemas.microsoft.com/office/powerpoint/2010/main" val="1705178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CAMPRO-CPS</a:t>
            </a:r>
            <a:endParaRPr lang="en-US" dirty="0"/>
          </a:p>
        </p:txBody>
      </p:sp>
      <p:pic>
        <p:nvPicPr>
          <p:cNvPr id="3" name="Picture 2"/>
          <p:cNvPicPr/>
          <p:nvPr/>
        </p:nvPicPr>
        <p:blipFill>
          <a:blip r:embed="rId2"/>
          <a:stretch>
            <a:fillRect/>
          </a:stretch>
        </p:blipFill>
        <p:spPr>
          <a:xfrm>
            <a:off x="1600200" y="1828800"/>
            <a:ext cx="5943600" cy="3886200"/>
          </a:xfrm>
          <a:prstGeom prst="rect">
            <a:avLst/>
          </a:prstGeom>
        </p:spPr>
      </p:pic>
      <p:sp>
        <p:nvSpPr>
          <p:cNvPr id="4" name="TextBox 3"/>
          <p:cNvSpPr txBox="1"/>
          <p:nvPr/>
        </p:nvSpPr>
        <p:spPr>
          <a:xfrm>
            <a:off x="6629400" y="6400800"/>
            <a:ext cx="1576009" cy="369332"/>
          </a:xfrm>
          <a:prstGeom prst="rect">
            <a:avLst/>
          </a:prstGeom>
          <a:noFill/>
        </p:spPr>
        <p:txBody>
          <a:bodyPr wrap="none" rtlCol="0">
            <a:spAutoFit/>
          </a:bodyPr>
          <a:lstStyle/>
          <a:p>
            <a:r>
              <a:rPr lang="en-US" dirty="0" smtClean="0">
                <a:hlinkClick r:id="rId3" action="ppaction://hlinkfile"/>
              </a:rPr>
              <a:t>Cps  animation</a:t>
            </a:r>
            <a:endParaRPr lang="en-US" dirty="0"/>
          </a:p>
        </p:txBody>
      </p:sp>
    </p:spTree>
    <p:extLst>
      <p:ext uri="{BB962C8B-B14F-4D97-AF65-F5344CB8AC3E}">
        <p14:creationId xmlns:p14="http://schemas.microsoft.com/office/powerpoint/2010/main" val="3302272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variable valve timing</a:t>
            </a:r>
            <a:endParaRPr lang="en-US" dirty="0"/>
          </a:p>
        </p:txBody>
      </p:sp>
      <p:sp>
        <p:nvSpPr>
          <p:cNvPr id="3" name="Rectangle 2"/>
          <p:cNvSpPr/>
          <p:nvPr/>
        </p:nvSpPr>
        <p:spPr>
          <a:xfrm>
            <a:off x="1143000" y="2133600"/>
            <a:ext cx="5867400" cy="3693319"/>
          </a:xfrm>
          <a:prstGeom prst="rect">
            <a:avLst/>
          </a:prstGeom>
        </p:spPr>
        <p:txBody>
          <a:bodyPr wrap="square">
            <a:spAutoFit/>
          </a:bodyPr>
          <a:lstStyle/>
          <a:p>
            <a:r>
              <a:rPr lang="en-US" b="1" dirty="0"/>
              <a:t>Other Benefits of Variable Valve Timing</a:t>
            </a:r>
            <a:endParaRPr lang="en-US" dirty="0"/>
          </a:p>
          <a:p>
            <a:pPr marL="285750" indent="-285750">
              <a:buFont typeface="Arial" pitchFamily="34" charset="0"/>
              <a:buChar char="•"/>
            </a:pPr>
            <a:r>
              <a:rPr lang="en-US" b="1" dirty="0"/>
              <a:t>Internal exhaust gas </a:t>
            </a:r>
            <a:r>
              <a:rPr lang="en-US" b="1" dirty="0" err="1"/>
              <a:t>recirculation.</a:t>
            </a:r>
            <a:r>
              <a:rPr lang="en-US" dirty="0" err="1"/>
              <a:t>By</a:t>
            </a:r>
            <a:r>
              <a:rPr lang="en-US" dirty="0"/>
              <a:t> allowing for more direction for internal gases, the variable valve timing system can cut down on emissions, which is critical for auto makers working to get their cars and trucks in compliance with federal or state emissions </a:t>
            </a:r>
            <a:r>
              <a:rPr lang="en-US" dirty="0" smtClean="0"/>
              <a:t>controls</a:t>
            </a:r>
          </a:p>
          <a:p>
            <a:endParaRPr lang="en-US" dirty="0"/>
          </a:p>
          <a:p>
            <a:pPr marL="285750" indent="-285750">
              <a:buFont typeface="Arial" pitchFamily="34" charset="0"/>
              <a:buChar char="•"/>
            </a:pPr>
            <a:r>
              <a:rPr lang="en-US" b="1" dirty="0"/>
              <a:t>Increased </a:t>
            </a:r>
            <a:r>
              <a:rPr lang="en-US" b="1" dirty="0" err="1"/>
              <a:t>torque.</a:t>
            </a:r>
            <a:r>
              <a:rPr lang="en-US" dirty="0" err="1"/>
              <a:t>Variable</a:t>
            </a:r>
            <a:r>
              <a:rPr lang="en-US" dirty="0"/>
              <a:t> valve timing systems can provide better torque for an </a:t>
            </a:r>
            <a:r>
              <a:rPr lang="en-US" dirty="0" smtClean="0"/>
              <a:t>engine</a:t>
            </a:r>
          </a:p>
          <a:p>
            <a:pPr marL="285750" indent="-285750">
              <a:buFont typeface="Arial" pitchFamily="34" charset="0"/>
              <a:buChar char="•"/>
            </a:pPr>
            <a:endParaRPr lang="en-US" dirty="0"/>
          </a:p>
          <a:p>
            <a:pPr marL="285750" indent="-285750">
              <a:buFont typeface="Arial" pitchFamily="34" charset="0"/>
              <a:buChar char="•"/>
            </a:pPr>
            <a:r>
              <a:rPr lang="en-US" b="1" dirty="0"/>
              <a:t>Better fuel economy.</a:t>
            </a:r>
            <a:r>
              <a:rPr lang="en-US" dirty="0"/>
              <a:t> with more precise handling of engine valves, some auto makers have shown that VVT can produce better fuel economy for vehicles</a:t>
            </a:r>
          </a:p>
        </p:txBody>
      </p:sp>
    </p:spTree>
    <p:extLst>
      <p:ext uri="{BB962C8B-B14F-4D97-AF65-F5344CB8AC3E}">
        <p14:creationId xmlns:p14="http://schemas.microsoft.com/office/powerpoint/2010/main" val="3615178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smtClean="0">
                <a:solidFill>
                  <a:srgbClr val="FF0000"/>
                </a:solidFill>
              </a:rPr>
              <a:t>Intake manifold</a:t>
            </a:r>
          </a:p>
          <a:p>
            <a:pPr marL="0" indent="0">
              <a:buNone/>
            </a:pPr>
            <a:r>
              <a:rPr lang="en-US" dirty="0" smtClean="0"/>
              <a:t>-</a:t>
            </a:r>
            <a:r>
              <a:rPr lang="en-US" dirty="0" err="1" smtClean="0"/>
              <a:t>saluran</a:t>
            </a:r>
            <a:r>
              <a:rPr lang="en-US" dirty="0" smtClean="0"/>
              <a:t> </a:t>
            </a:r>
            <a:r>
              <a:rPr lang="en-US" dirty="0" err="1" smtClean="0"/>
              <a:t>bahan</a:t>
            </a:r>
            <a:r>
              <a:rPr lang="en-US" dirty="0" smtClean="0"/>
              <a:t> </a:t>
            </a:r>
            <a:r>
              <a:rPr lang="en-US" dirty="0" err="1" smtClean="0"/>
              <a:t>api</a:t>
            </a:r>
            <a:r>
              <a:rPr lang="en-US" dirty="0" smtClean="0"/>
              <a:t> </a:t>
            </a:r>
            <a:r>
              <a:rPr lang="en-US" dirty="0" err="1" smtClean="0"/>
              <a:t>dan</a:t>
            </a:r>
            <a:endParaRPr lang="en-US" dirty="0" smtClean="0"/>
          </a:p>
          <a:p>
            <a:pPr marL="0" indent="0">
              <a:buNone/>
            </a:pPr>
            <a:r>
              <a:rPr lang="en-US" dirty="0" err="1"/>
              <a:t>u</a:t>
            </a:r>
            <a:r>
              <a:rPr lang="en-US" dirty="0" err="1" smtClean="0"/>
              <a:t>dara</a:t>
            </a:r>
            <a:r>
              <a:rPr lang="en-US" dirty="0" smtClean="0"/>
              <a:t> </a:t>
            </a:r>
            <a:r>
              <a:rPr lang="en-US" dirty="0" err="1" smtClean="0"/>
              <a:t>masuk</a:t>
            </a:r>
            <a:r>
              <a:rPr lang="en-US" dirty="0" smtClean="0"/>
              <a:t> </a:t>
            </a:r>
            <a:r>
              <a:rPr lang="en-US" dirty="0" err="1" smtClean="0"/>
              <a:t>ke</a:t>
            </a:r>
            <a:r>
              <a:rPr lang="en-US" dirty="0" smtClean="0"/>
              <a:t> </a:t>
            </a:r>
            <a:r>
              <a:rPr lang="en-US" dirty="0" err="1" smtClean="0"/>
              <a:t>ruang</a:t>
            </a:r>
            <a:endParaRPr lang="en-US" dirty="0" smtClean="0"/>
          </a:p>
          <a:p>
            <a:pPr marL="0" indent="0">
              <a:buNone/>
            </a:pPr>
            <a:r>
              <a:rPr lang="en-US" dirty="0" err="1" smtClean="0"/>
              <a:t>pembakaran</a:t>
            </a:r>
            <a:endParaRPr lang="en-US" dirty="0"/>
          </a:p>
          <a:p>
            <a:pPr marL="0" indent="0">
              <a:buNone/>
            </a:pPr>
            <a:endParaRPr lang="en-US" dirty="0" smtClean="0"/>
          </a:p>
          <a:p>
            <a:pPr marL="0" indent="0">
              <a:buNone/>
            </a:pPr>
            <a:r>
              <a:rPr lang="en-US" dirty="0" smtClean="0">
                <a:solidFill>
                  <a:srgbClr val="FF0000"/>
                </a:solidFill>
              </a:rPr>
              <a:t>Exhaust manifold</a:t>
            </a:r>
          </a:p>
          <a:p>
            <a:pPr marL="0" indent="0">
              <a:buNone/>
            </a:pPr>
            <a:r>
              <a:rPr lang="en-US" dirty="0" smtClean="0"/>
              <a:t>-</a:t>
            </a:r>
            <a:r>
              <a:rPr lang="en-US" dirty="0" err="1" smtClean="0"/>
              <a:t>saluran</a:t>
            </a:r>
            <a:r>
              <a:rPr lang="en-US" dirty="0" smtClean="0"/>
              <a:t> gas </a:t>
            </a:r>
            <a:r>
              <a:rPr lang="en-US" dirty="0" err="1" smtClean="0"/>
              <a:t>ekzos</a:t>
            </a:r>
            <a:r>
              <a:rPr lang="en-US" dirty="0" smtClean="0"/>
              <a:t> </a:t>
            </a:r>
            <a:r>
              <a:rPr lang="en-US" dirty="0" err="1" smtClean="0"/>
              <a:t>keluar</a:t>
            </a:r>
            <a:endParaRPr lang="en-US" dirty="0" smtClean="0"/>
          </a:p>
          <a:p>
            <a:pPr marL="0" indent="0">
              <a:buNone/>
            </a:pPr>
            <a:r>
              <a:rPr lang="en-US" dirty="0" err="1"/>
              <a:t>d</a:t>
            </a:r>
            <a:r>
              <a:rPr lang="en-US" dirty="0" err="1" smtClean="0"/>
              <a:t>ari</a:t>
            </a:r>
            <a:r>
              <a:rPr lang="en-US" dirty="0" smtClean="0"/>
              <a:t> </a:t>
            </a:r>
            <a:r>
              <a:rPr lang="en-US" dirty="0" err="1" smtClean="0"/>
              <a:t>ruang</a:t>
            </a:r>
            <a:r>
              <a:rPr lang="en-US" dirty="0" smtClean="0"/>
              <a:t> </a:t>
            </a:r>
            <a:r>
              <a:rPr lang="en-US" dirty="0" err="1" smtClean="0"/>
              <a:t>pembakaran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715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11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00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smtClean="0">
                <a:solidFill>
                  <a:srgbClr val="FF0000"/>
                </a:solidFill>
              </a:rPr>
              <a:t>Cylinder block</a:t>
            </a:r>
          </a:p>
          <a:p>
            <a:pPr marL="0" indent="0">
              <a:buNone/>
            </a:pPr>
            <a:r>
              <a:rPr lang="en-US" dirty="0" smtClean="0"/>
              <a:t>-</a:t>
            </a:r>
            <a:r>
              <a:rPr lang="en-US" dirty="0" err="1" smtClean="0"/>
              <a:t>menempatkan</a:t>
            </a:r>
            <a:r>
              <a:rPr lang="en-US" dirty="0" smtClean="0"/>
              <a:t> piston </a:t>
            </a:r>
          </a:p>
          <a:p>
            <a:pPr marL="0" indent="0">
              <a:buNone/>
            </a:pPr>
            <a:r>
              <a:rPr lang="en-US" dirty="0"/>
              <a:t>d</a:t>
            </a:r>
            <a:r>
              <a:rPr lang="en-US" dirty="0" smtClean="0"/>
              <a:t>i </a:t>
            </a:r>
            <a:r>
              <a:rPr lang="en-US" dirty="0" err="1" smtClean="0"/>
              <a:t>dalamnya</a:t>
            </a:r>
            <a:r>
              <a:rPr lang="en-US" dirty="0" smtClean="0"/>
              <a:t>.</a:t>
            </a:r>
          </a:p>
          <a:p>
            <a:pPr marL="0" indent="0">
              <a:buNone/>
            </a:pPr>
            <a:endParaRPr lang="en-US" dirty="0" smtClean="0"/>
          </a:p>
          <a:p>
            <a:pPr marL="0" indent="0">
              <a:buNone/>
            </a:pPr>
            <a:r>
              <a:rPr lang="en-US" dirty="0" smtClean="0">
                <a:solidFill>
                  <a:srgbClr val="FF0000"/>
                </a:solidFill>
              </a:rPr>
              <a:t>Cylinder head</a:t>
            </a:r>
          </a:p>
          <a:p>
            <a:pPr marL="0" indent="0">
              <a:buNone/>
            </a:pPr>
            <a:r>
              <a:rPr lang="en-US" dirty="0" smtClean="0"/>
              <a:t>-</a:t>
            </a:r>
            <a:r>
              <a:rPr lang="en-US" dirty="0" err="1" smtClean="0"/>
              <a:t>menempatkan</a:t>
            </a:r>
            <a:r>
              <a:rPr lang="en-US" dirty="0" smtClean="0"/>
              <a:t> </a:t>
            </a:r>
            <a:r>
              <a:rPr lang="en-US" dirty="0" err="1" smtClean="0"/>
              <a:t>pepasangan</a:t>
            </a:r>
            <a:endParaRPr lang="en-US" dirty="0" smtClean="0"/>
          </a:p>
          <a:p>
            <a:pPr marL="0" indent="0">
              <a:buNone/>
            </a:pPr>
            <a:r>
              <a:rPr lang="en-US" dirty="0" err="1" smtClean="0"/>
              <a:t>Injap</a:t>
            </a:r>
            <a:r>
              <a:rPr lang="en-US" dirty="0" smtClean="0"/>
              <a:t>, camshaft, </a:t>
            </a:r>
            <a:r>
              <a:rPr lang="en-US" dirty="0" err="1" smtClean="0"/>
              <a:t>jaket</a:t>
            </a:r>
            <a:r>
              <a:rPr lang="en-US" dirty="0" smtClean="0"/>
              <a:t> air</a:t>
            </a:r>
          </a:p>
          <a:p>
            <a:pPr marL="0" indent="0">
              <a:buNone/>
            </a:pPr>
            <a:r>
              <a:rPr lang="en-US" dirty="0" err="1"/>
              <a:t>d</a:t>
            </a:r>
            <a:r>
              <a:rPr lang="en-US" dirty="0" err="1" smtClean="0"/>
              <a:t>an</a:t>
            </a:r>
            <a:r>
              <a:rPr lang="en-US" dirty="0" smtClean="0"/>
              <a:t> </a:t>
            </a:r>
            <a:r>
              <a:rPr lang="en-US" dirty="0" err="1" smtClean="0"/>
              <a:t>sebagai</a:t>
            </a:r>
            <a:r>
              <a:rPr lang="en-US" dirty="0" smtClean="0"/>
              <a:t> </a:t>
            </a:r>
            <a:r>
              <a:rPr lang="en-US" dirty="0" err="1" smtClean="0"/>
              <a:t>penutup</a:t>
            </a:r>
            <a:r>
              <a:rPr lang="en-US" dirty="0" smtClean="0"/>
              <a:t> </a:t>
            </a:r>
          </a:p>
          <a:p>
            <a:pPr marL="0" indent="0">
              <a:buNone/>
            </a:pPr>
            <a:r>
              <a:rPr lang="en-US" dirty="0" smtClean="0"/>
              <a:t>cylinder block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231" y="3810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677" y="3048000"/>
            <a:ext cx="3288323"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6324600"/>
            <a:ext cx="1952779" cy="369332"/>
          </a:xfrm>
          <a:prstGeom prst="rect">
            <a:avLst/>
          </a:prstGeom>
          <a:noFill/>
        </p:spPr>
        <p:txBody>
          <a:bodyPr wrap="none" rtlCol="0">
            <a:spAutoFit/>
          </a:bodyPr>
          <a:lstStyle/>
          <a:p>
            <a:r>
              <a:rPr lang="en-US" dirty="0" smtClean="0">
                <a:hlinkClick r:id="rId4" action="ppaction://hlinkfile"/>
              </a:rPr>
              <a:t>ENGINE ASSEMBLE</a:t>
            </a:r>
            <a:endParaRPr lang="en-US" dirty="0"/>
          </a:p>
        </p:txBody>
      </p:sp>
    </p:spTree>
    <p:extLst>
      <p:ext uri="{BB962C8B-B14F-4D97-AF65-F5344CB8AC3E}">
        <p14:creationId xmlns:p14="http://schemas.microsoft.com/office/powerpoint/2010/main" val="763715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dirty="0" smtClean="0"/>
              <a:t>Engine terminologies</a:t>
            </a:r>
            <a:br>
              <a:rPr lang="en-US" dirty="0" smtClean="0"/>
            </a:br>
            <a:r>
              <a:rPr lang="en-US" dirty="0" smtClean="0"/>
              <a:t/>
            </a:r>
            <a:br>
              <a:rPr lang="en-US" dirty="0" smtClean="0"/>
            </a:br>
            <a:r>
              <a:rPr lang="en-US" sz="3100" dirty="0" smtClean="0">
                <a:solidFill>
                  <a:srgbClr val="FF0000"/>
                </a:solidFill>
              </a:rPr>
              <a:t>TDC</a:t>
            </a:r>
            <a:r>
              <a:rPr lang="en-US" sz="3100" dirty="0" smtClean="0"/>
              <a:t>-top death </a:t>
            </a:r>
            <a:r>
              <a:rPr lang="en-US" sz="3100" dirty="0" err="1" smtClean="0"/>
              <a:t>centre</a:t>
            </a:r>
            <a:r>
              <a:rPr lang="en-US" sz="3100" dirty="0" smtClean="0"/>
              <a:t/>
            </a:r>
            <a:br>
              <a:rPr lang="en-US" sz="3100" dirty="0" smtClean="0"/>
            </a:br>
            <a:r>
              <a:rPr lang="en-US" sz="3100" dirty="0"/>
              <a:t/>
            </a:r>
            <a:br>
              <a:rPr lang="en-US" sz="3100" dirty="0"/>
            </a:br>
            <a:r>
              <a:rPr lang="en-US" sz="3100" dirty="0" smtClean="0">
                <a:solidFill>
                  <a:srgbClr val="FF0000"/>
                </a:solidFill>
              </a:rPr>
              <a:t>BDC</a:t>
            </a:r>
            <a:r>
              <a:rPr lang="en-US" sz="3100" dirty="0" smtClean="0"/>
              <a:t> - bottom death </a:t>
            </a:r>
            <a:r>
              <a:rPr lang="en-US" sz="3100" dirty="0" err="1" smtClean="0"/>
              <a:t>centre</a:t>
            </a:r>
            <a:r>
              <a:rPr lang="en-US" sz="3100" dirty="0" smtClean="0"/>
              <a:t/>
            </a:r>
            <a:br>
              <a:rPr lang="en-US" sz="3100" dirty="0" smtClean="0"/>
            </a:br>
            <a:r>
              <a:rPr lang="en-US" sz="3100" dirty="0" smtClean="0"/>
              <a:t/>
            </a:r>
            <a:br>
              <a:rPr lang="en-US" sz="3100" dirty="0" smtClean="0"/>
            </a:br>
            <a:r>
              <a:rPr lang="en-US" sz="3100" dirty="0" smtClean="0">
                <a:solidFill>
                  <a:srgbClr val="FF0000"/>
                </a:solidFill>
              </a:rPr>
              <a:t>STROKE</a:t>
            </a:r>
            <a:r>
              <a:rPr lang="en-US" sz="3100" dirty="0" smtClean="0"/>
              <a:t/>
            </a:r>
            <a:br>
              <a:rPr lang="en-US" sz="3100" dirty="0" smtClean="0"/>
            </a:br>
            <a:r>
              <a:rPr lang="en-US" sz="3100" dirty="0" smtClean="0"/>
              <a:t>-the movement of piston</a:t>
            </a:r>
            <a:br>
              <a:rPr lang="en-US" sz="3100" dirty="0" smtClean="0"/>
            </a:br>
            <a:r>
              <a:rPr lang="en-US" sz="3100" dirty="0" smtClean="0"/>
              <a:t>from TDC to BDC or vice </a:t>
            </a:r>
            <a:br>
              <a:rPr lang="en-US" sz="3100" dirty="0" smtClean="0"/>
            </a:br>
            <a:r>
              <a:rPr lang="en-US" sz="3100" dirty="0" smtClean="0"/>
              <a:t>versa</a:t>
            </a:r>
            <a:br>
              <a:rPr lang="en-US" sz="3100" dirty="0" smtClean="0"/>
            </a:br>
            <a:endParaRPr lang="en-US" sz="31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7" y="1524000"/>
            <a:ext cx="2857500" cy="206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92062"/>
            <a:ext cx="30003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215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r>
              <a:rPr lang="en-US" sz="2800" dirty="0" smtClean="0">
                <a:solidFill>
                  <a:srgbClr val="FF0000"/>
                </a:solidFill>
              </a:rPr>
              <a:t>BORE</a:t>
            </a:r>
            <a:r>
              <a:rPr lang="en-US" sz="2800" dirty="0" smtClean="0"/>
              <a:t/>
            </a:r>
            <a:br>
              <a:rPr lang="en-US" sz="2800" dirty="0" smtClean="0"/>
            </a:br>
            <a:r>
              <a:rPr lang="en-US" sz="2800" dirty="0" smtClean="0"/>
              <a:t>-diameter </a:t>
            </a:r>
            <a:r>
              <a:rPr lang="en-US" sz="2800" dirty="0" err="1" smtClean="0"/>
              <a:t>sebelah</a:t>
            </a:r>
            <a:r>
              <a:rPr lang="en-US" sz="2800" dirty="0" smtClean="0"/>
              <a:t> </a:t>
            </a:r>
            <a:r>
              <a:rPr lang="en-US" sz="2800" dirty="0" err="1" smtClean="0"/>
              <a:t>dalam</a:t>
            </a:r>
            <a:r>
              <a:rPr lang="en-US" sz="2800" dirty="0" smtClean="0"/>
              <a:t> </a:t>
            </a:r>
            <a:br>
              <a:rPr lang="en-US" sz="2800" dirty="0" smtClean="0"/>
            </a:br>
            <a:r>
              <a:rPr lang="en-US" sz="2800" dirty="0" err="1" smtClean="0"/>
              <a:t>selinder</a:t>
            </a:r>
            <a:r>
              <a:rPr lang="en-US" sz="2800" dirty="0" smtClean="0"/>
              <a:t/>
            </a:r>
            <a:br>
              <a:rPr lang="en-US" sz="2800" dirty="0" smtClean="0"/>
            </a:br>
            <a:r>
              <a:rPr lang="en-US" sz="2800" dirty="0"/>
              <a:t/>
            </a:r>
            <a:br>
              <a:rPr lang="en-US" sz="2800" dirty="0"/>
            </a:br>
            <a:r>
              <a:rPr lang="en-US" sz="2800" dirty="0" smtClean="0">
                <a:solidFill>
                  <a:srgbClr val="FF0000"/>
                </a:solidFill>
              </a:rPr>
              <a:t>DISPLACEMENT/</a:t>
            </a:r>
            <a:r>
              <a:rPr lang="en-US" sz="2800" dirty="0" err="1" smtClean="0">
                <a:solidFill>
                  <a:srgbClr val="FF0000"/>
                </a:solidFill>
              </a:rPr>
              <a:t>isipadu</a:t>
            </a:r>
            <a:r>
              <a:rPr lang="en-US" sz="2800" dirty="0" smtClean="0">
                <a:solidFill>
                  <a:srgbClr val="FF0000"/>
                </a:solidFill>
              </a:rPr>
              <a:t> </a:t>
            </a:r>
            <a:r>
              <a:rPr lang="en-US" sz="2800" dirty="0" err="1" smtClean="0">
                <a:solidFill>
                  <a:srgbClr val="FF0000"/>
                </a:solidFill>
              </a:rPr>
              <a:t>anjakan</a:t>
            </a:r>
            <a:r>
              <a:rPr lang="en-US" sz="2800" dirty="0" smtClean="0"/>
              <a:t/>
            </a:r>
            <a:br>
              <a:rPr lang="en-US" sz="2800" dirty="0" smtClean="0"/>
            </a:br>
            <a:r>
              <a:rPr lang="en-US" sz="2800" dirty="0" smtClean="0"/>
              <a:t>-</a:t>
            </a:r>
            <a:r>
              <a:rPr lang="en-US" sz="2800" dirty="0" err="1" smtClean="0"/>
              <a:t>isipadu</a:t>
            </a:r>
            <a:r>
              <a:rPr lang="en-US" sz="2800" dirty="0" smtClean="0"/>
              <a:t> yang </a:t>
            </a:r>
            <a:r>
              <a:rPr lang="en-US" sz="2800" dirty="0" err="1" smtClean="0"/>
              <a:t>terhasil</a:t>
            </a:r>
            <a:r>
              <a:rPr lang="en-US" sz="2800" dirty="0"/>
              <a:t> </a:t>
            </a:r>
            <a:r>
              <a:rPr lang="en-US" sz="2800" dirty="0" err="1" smtClean="0"/>
              <a:t>semasa</a:t>
            </a:r>
            <a:r>
              <a:rPr lang="en-US" sz="2800" dirty="0" smtClean="0"/>
              <a:t/>
            </a:r>
            <a:br>
              <a:rPr lang="en-US" sz="2800" dirty="0" smtClean="0"/>
            </a:br>
            <a:r>
              <a:rPr lang="en-US" sz="2800" dirty="0" smtClean="0"/>
              <a:t> </a:t>
            </a:r>
            <a:r>
              <a:rPr lang="en-US" sz="2800" dirty="0" err="1" smtClean="0"/>
              <a:t>pergerakan</a:t>
            </a:r>
            <a:r>
              <a:rPr lang="en-US" sz="2800" dirty="0" smtClean="0"/>
              <a:t> piston</a:t>
            </a:r>
            <a:br>
              <a:rPr lang="en-US" sz="2800" dirty="0" smtClean="0"/>
            </a:br>
            <a:r>
              <a:rPr lang="en-US" sz="2800" dirty="0" err="1" smtClean="0"/>
              <a:t>dari</a:t>
            </a:r>
            <a:r>
              <a:rPr lang="en-US" sz="2800" dirty="0" smtClean="0"/>
              <a:t> BDC </a:t>
            </a:r>
            <a:r>
              <a:rPr lang="en-US" sz="2800" dirty="0" err="1" smtClean="0"/>
              <a:t>ke</a:t>
            </a:r>
            <a:r>
              <a:rPr lang="en-US" sz="2800" dirty="0" smtClean="0"/>
              <a:t> TDC </a:t>
            </a:r>
            <a:br>
              <a:rPr lang="en-US" sz="2800" dirty="0" smtClean="0"/>
            </a:br>
            <a:r>
              <a:rPr lang="en-US" sz="2800" dirty="0" smtClean="0"/>
              <a:t/>
            </a:r>
            <a:br>
              <a:rPr lang="en-US" sz="2800" dirty="0" smtClean="0"/>
            </a:br>
            <a:r>
              <a:rPr lang="en-US" sz="2800" dirty="0" smtClean="0">
                <a:solidFill>
                  <a:srgbClr val="FF0000"/>
                </a:solidFill>
              </a:rPr>
              <a:t>CLEARANCE VOLUME/</a:t>
            </a:r>
            <a:r>
              <a:rPr lang="en-US" sz="2800" dirty="0" err="1" smtClean="0">
                <a:solidFill>
                  <a:srgbClr val="FF0000"/>
                </a:solidFill>
              </a:rPr>
              <a:t>isipadu</a:t>
            </a:r>
            <a:r>
              <a:rPr lang="en-US" sz="2800" dirty="0" smtClean="0">
                <a:solidFill>
                  <a:srgbClr val="FF0000"/>
                </a:solidFill>
              </a:rPr>
              <a:t> </a:t>
            </a:r>
            <a:r>
              <a:rPr lang="en-US" sz="2800" dirty="0" err="1" smtClean="0">
                <a:solidFill>
                  <a:srgbClr val="FF0000"/>
                </a:solidFill>
              </a:rPr>
              <a:t>kelegaan</a:t>
            </a:r>
            <a:r>
              <a:rPr lang="en-US" sz="2800" dirty="0" smtClean="0"/>
              <a:t/>
            </a:r>
            <a:br>
              <a:rPr lang="en-US" sz="2800" dirty="0" smtClean="0"/>
            </a:br>
            <a:r>
              <a:rPr lang="en-US" sz="2800" dirty="0" smtClean="0"/>
              <a:t>-</a:t>
            </a:r>
            <a:r>
              <a:rPr lang="en-US" sz="2800" dirty="0" err="1" smtClean="0"/>
              <a:t>Isipadu</a:t>
            </a:r>
            <a:r>
              <a:rPr lang="en-US" sz="2800" dirty="0" smtClean="0"/>
              <a:t> </a:t>
            </a:r>
            <a:r>
              <a:rPr lang="en-US" sz="2800" dirty="0" err="1" smtClean="0"/>
              <a:t>ruang</a:t>
            </a:r>
            <a:r>
              <a:rPr lang="en-US" sz="2800" dirty="0" smtClean="0"/>
              <a:t> </a:t>
            </a:r>
            <a:r>
              <a:rPr lang="en-US" sz="2800" dirty="0" err="1" smtClean="0"/>
              <a:t>pembakaran</a:t>
            </a:r>
            <a:r>
              <a:rPr lang="en-US" sz="2800" dirty="0" smtClean="0"/>
              <a:t> </a:t>
            </a:r>
            <a:br>
              <a:rPr lang="en-US" sz="2800" dirty="0" smtClean="0"/>
            </a:br>
            <a:r>
              <a:rPr lang="en-US" sz="2800" dirty="0" smtClean="0"/>
              <a:t/>
            </a:r>
            <a:br>
              <a:rPr lang="en-US" sz="2800" dirty="0" smtClean="0"/>
            </a:br>
            <a:r>
              <a:rPr lang="en-US" sz="2800" dirty="0" smtClean="0">
                <a:solidFill>
                  <a:srgbClr val="FF0000"/>
                </a:solidFill>
              </a:rPr>
              <a:t>COMPRESSION RATIO/</a:t>
            </a:r>
            <a:r>
              <a:rPr lang="en-US" sz="2800" dirty="0" err="1" smtClean="0">
                <a:solidFill>
                  <a:srgbClr val="FF0000"/>
                </a:solidFill>
              </a:rPr>
              <a:t>nisbah</a:t>
            </a:r>
            <a:r>
              <a:rPr lang="en-US" sz="2800" dirty="0" smtClean="0">
                <a:solidFill>
                  <a:srgbClr val="FF0000"/>
                </a:solidFill>
              </a:rPr>
              <a:t> </a:t>
            </a:r>
            <a:r>
              <a:rPr lang="en-US" sz="2800" dirty="0" err="1" smtClean="0">
                <a:solidFill>
                  <a:srgbClr val="FF0000"/>
                </a:solidFill>
              </a:rPr>
              <a:t>mampatan</a:t>
            </a:r>
            <a:r>
              <a:rPr lang="en-US" sz="2800" dirty="0" smtClean="0"/>
              <a:t/>
            </a:r>
            <a:br>
              <a:rPr lang="en-US" sz="2800" dirty="0" smtClean="0"/>
            </a:br>
            <a:r>
              <a:rPr lang="en-US" sz="2800" dirty="0" smtClean="0"/>
              <a:t>-</a:t>
            </a:r>
            <a:r>
              <a:rPr lang="en-US" sz="2800" dirty="0" err="1" smtClean="0"/>
              <a:t>nisbah</a:t>
            </a:r>
            <a:r>
              <a:rPr lang="en-US" sz="2800" dirty="0" smtClean="0"/>
              <a:t> </a:t>
            </a:r>
            <a:r>
              <a:rPr lang="en-US" sz="2800" dirty="0" err="1" smtClean="0"/>
              <a:t>dimana</a:t>
            </a:r>
            <a:r>
              <a:rPr lang="en-US" sz="2800" dirty="0" smtClean="0"/>
              <a:t> </a:t>
            </a:r>
            <a:r>
              <a:rPr lang="en-US" sz="2800" dirty="0" err="1" smtClean="0"/>
              <a:t>bahan</a:t>
            </a:r>
            <a:r>
              <a:rPr lang="en-US" sz="2800" dirty="0" smtClean="0"/>
              <a:t> </a:t>
            </a:r>
            <a:r>
              <a:rPr lang="en-US" sz="2800" dirty="0" err="1" smtClean="0"/>
              <a:t>api</a:t>
            </a:r>
            <a:r>
              <a:rPr lang="en-US" sz="2800" dirty="0" smtClean="0"/>
              <a:t> &amp; </a:t>
            </a:r>
            <a:r>
              <a:rPr lang="en-US" sz="2800" dirty="0" err="1" smtClean="0"/>
              <a:t>udara</a:t>
            </a:r>
            <a:r>
              <a:rPr lang="en-US" sz="2800" dirty="0" smtClean="0"/>
              <a:t/>
            </a:r>
            <a:br>
              <a:rPr lang="en-US" sz="2800" dirty="0" smtClean="0"/>
            </a:br>
            <a:r>
              <a:rPr lang="en-US" sz="2800" dirty="0" err="1" smtClean="0"/>
              <a:t>dimampatkan</a:t>
            </a:r>
            <a:r>
              <a:rPr lang="en-US" sz="2800" dirty="0" smtClean="0"/>
              <a:t>; CR= </a:t>
            </a:r>
            <a:r>
              <a:rPr lang="en-US" sz="2800" u="sng" dirty="0" err="1" smtClean="0"/>
              <a:t>V</a:t>
            </a:r>
            <a:r>
              <a:rPr lang="en-US" sz="2700" u="sng" dirty="0" err="1" smtClean="0"/>
              <a:t>d</a:t>
            </a:r>
            <a:r>
              <a:rPr lang="en-US" sz="2700" u="sng" dirty="0" smtClean="0"/>
              <a:t> + </a:t>
            </a:r>
            <a:r>
              <a:rPr lang="en-US" sz="2700" u="sng" dirty="0" err="1" smtClean="0"/>
              <a:t>Vc</a:t>
            </a:r>
            <a:r>
              <a:rPr lang="en-US" sz="2700" u="sng" dirty="0" smtClean="0"/>
              <a:t/>
            </a:r>
            <a:br>
              <a:rPr lang="en-US" sz="2700" u="sng" dirty="0" smtClean="0"/>
            </a:br>
            <a:r>
              <a:rPr lang="en-US" sz="2700" dirty="0"/>
              <a:t> </a:t>
            </a:r>
            <a:r>
              <a:rPr lang="en-US" sz="2700" dirty="0" smtClean="0"/>
              <a:t>                                         </a:t>
            </a:r>
            <a:r>
              <a:rPr lang="en-US" sz="2700" dirty="0" err="1" smtClean="0"/>
              <a:t>Vc</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5528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040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807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04800"/>
            <a:ext cx="8229600" cy="1143000"/>
          </a:xfrm>
        </p:spPr>
        <p:txBody>
          <a:bodyPr/>
          <a:lstStyle/>
          <a:p>
            <a:pPr>
              <a:defRPr/>
            </a:pPr>
            <a:r>
              <a:rPr lang="en-US" dirty="0" smtClean="0"/>
              <a:t> 4 stroke petrol engine               l</a:t>
            </a:r>
          </a:p>
        </p:txBody>
      </p:sp>
      <p:sp>
        <p:nvSpPr>
          <p:cNvPr id="24579" name="Rectangle 5"/>
          <p:cNvSpPr>
            <a:spLocks noChangeArrowheads="1"/>
          </p:cNvSpPr>
          <p:nvPr/>
        </p:nvSpPr>
        <p:spPr bwMode="auto">
          <a:xfrm>
            <a:off x="838200" y="1828800"/>
            <a:ext cx="34178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500"/>
              </a:spcBef>
              <a:spcAft>
                <a:spcPts val="500"/>
              </a:spcAft>
            </a:pPr>
            <a:r>
              <a:rPr lang="en-US" b="1" dirty="0"/>
              <a:t>KEY:</a:t>
            </a:r>
            <a:r>
              <a:rPr lang="en-US" dirty="0"/>
              <a:t/>
            </a:r>
            <a:br>
              <a:rPr lang="en-US" dirty="0"/>
            </a:br>
            <a:r>
              <a:rPr lang="en-US" dirty="0"/>
              <a:t>A = Intake passage</a:t>
            </a:r>
            <a:br>
              <a:rPr lang="en-US" dirty="0"/>
            </a:br>
            <a:r>
              <a:rPr lang="en-US" dirty="0"/>
              <a:t>B = Intake valve</a:t>
            </a:r>
            <a:br>
              <a:rPr lang="en-US" dirty="0"/>
            </a:br>
            <a:r>
              <a:rPr lang="en-US" dirty="0"/>
              <a:t>C = Spark plug</a:t>
            </a:r>
            <a:br>
              <a:rPr lang="en-US" dirty="0"/>
            </a:br>
            <a:r>
              <a:rPr lang="en-US" dirty="0"/>
              <a:t>D = Exhaust valve</a:t>
            </a:r>
            <a:br>
              <a:rPr lang="en-US" dirty="0"/>
            </a:br>
            <a:r>
              <a:rPr lang="en-US" dirty="0"/>
              <a:t>E = Exhaust passage</a:t>
            </a:r>
            <a:br>
              <a:rPr lang="en-US" dirty="0"/>
            </a:br>
            <a:r>
              <a:rPr lang="en-US" dirty="0"/>
              <a:t>F = Piston</a:t>
            </a:r>
            <a:br>
              <a:rPr lang="en-US" dirty="0"/>
            </a:br>
            <a:r>
              <a:rPr lang="en-US" dirty="0"/>
              <a:t>G = Piston pin</a:t>
            </a:r>
            <a:br>
              <a:rPr lang="en-US" dirty="0"/>
            </a:br>
            <a:r>
              <a:rPr lang="en-US" dirty="0"/>
              <a:t>H = Connecting rod</a:t>
            </a:r>
            <a:br>
              <a:rPr lang="en-US" dirty="0"/>
            </a:br>
            <a:r>
              <a:rPr lang="en-US" dirty="0"/>
              <a:t>I = Crankshaft</a:t>
            </a:r>
            <a:br>
              <a:rPr lang="en-US" dirty="0"/>
            </a:br>
            <a:r>
              <a:rPr lang="en-US" dirty="0"/>
              <a:t>J = Crankcase</a:t>
            </a:r>
            <a:br>
              <a:rPr lang="en-US" dirty="0"/>
            </a:br>
            <a:r>
              <a:rPr lang="en-US" dirty="0"/>
              <a:t>K = Combustion chamber </a:t>
            </a: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213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968</Words>
  <Application>Microsoft Office PowerPoint</Application>
  <PresentationFormat>On-screen Show (4:3)</PresentationFormat>
  <Paragraphs>221</Paragraphs>
  <Slides>45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ENGINE COMPONENT CLASSIFICATION</vt:lpstr>
      <vt:lpstr>Engine classification</vt:lpstr>
      <vt:lpstr>PowerPoint Presentation</vt:lpstr>
      <vt:lpstr>PowerPoint Presentation</vt:lpstr>
      <vt:lpstr>PowerPoint Presentation</vt:lpstr>
      <vt:lpstr>PowerPoint Presentation</vt:lpstr>
      <vt:lpstr>Engine terminologies  TDC-top death centre  BDC - bottom death centre  STROKE -the movement of piston from TDC to BDC or vice  versa </vt:lpstr>
      <vt:lpstr>BORE -diameter sebelah dalam  selinder  DISPLACEMENT/isipadu anjakan -isipadu yang terhasil semasa  pergerakan piston dari BDC ke TDC   CLEARANCE VOLUME/isipadu kelegaan -Isipadu ruang pembakaran   COMPRESSION RATIO/nisbah mampatan -nisbah dimana bahan api &amp; udara dimampatkan; CR= Vd + Vc                                           Vc</vt:lpstr>
      <vt:lpstr> 4 stroke petrol engine               l</vt:lpstr>
      <vt:lpstr> intake stroke               l</vt:lpstr>
      <vt:lpstr>Compression Stroke:</vt:lpstr>
      <vt:lpstr>Power Stroke:</vt:lpstr>
      <vt:lpstr>Exhaust Stroke:</vt:lpstr>
      <vt:lpstr>PowerPoint Presentation</vt:lpstr>
      <vt:lpstr>PowerPoint Presentation</vt:lpstr>
      <vt:lpstr>PowerPoint Presentation</vt:lpstr>
      <vt:lpstr>PowerPoint Presentation</vt:lpstr>
      <vt:lpstr>PowerPoint Presentation</vt:lpstr>
      <vt:lpstr>4 STROKE DIESEL ENGINE</vt:lpstr>
      <vt:lpstr>LEJANG MAMPATAN</vt:lpstr>
      <vt:lpstr>LEJANG KUASA</vt:lpstr>
      <vt:lpstr>LEJANG EKZOS</vt:lpstr>
      <vt:lpstr>PowerPoint Presentation</vt:lpstr>
      <vt:lpstr>PowerPoint Presentation</vt:lpstr>
      <vt:lpstr> Rootes engine</vt:lpstr>
      <vt:lpstr>Rotary engine</vt:lpstr>
      <vt:lpstr>Overhead valve</vt:lpstr>
      <vt:lpstr>Overhead camshaft</vt:lpstr>
      <vt:lpstr>Multivalve system</vt:lpstr>
      <vt:lpstr>MULTI VALVE</vt:lpstr>
      <vt:lpstr>KELEBIHAN SISTEM BANYAK INJAP</vt:lpstr>
      <vt:lpstr>Valve timing diagram</vt:lpstr>
      <vt:lpstr>Kepentingan pemasaan injap</vt:lpstr>
      <vt:lpstr>Variable valve timing</vt:lpstr>
      <vt:lpstr>CAM PHASING</vt:lpstr>
      <vt:lpstr>DVVT</vt:lpstr>
      <vt:lpstr>COMPONENTS;  1.OIL PUMP 2.OIL CONTROL VALVE (OCV) 3. VARIABLE VALVE TIMING CAM (VTC)</vt:lpstr>
      <vt:lpstr>CAM CHANGING</vt:lpstr>
      <vt:lpstr>HONDA-VTEC </vt:lpstr>
      <vt:lpstr>MITSUBISHI-MIVEC</vt:lpstr>
      <vt:lpstr>TOYOTA-VVTL</vt:lpstr>
      <vt:lpstr>TOYOTA-VVTL</vt:lpstr>
      <vt:lpstr>CAMPRO-CPS</vt:lpstr>
      <vt:lpstr>CAMPRO-CPS</vt:lpstr>
      <vt:lpstr>Advantages of variable valve timing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akma</dc:creator>
  <cp:lastModifiedBy>Mohd Zakhiri Bin. Yusof</cp:lastModifiedBy>
  <cp:revision>35</cp:revision>
  <cp:lastPrinted>2018-12-14T02:02:38Z</cp:lastPrinted>
  <dcterms:created xsi:type="dcterms:W3CDTF">2012-11-04T12:28:56Z</dcterms:created>
  <dcterms:modified xsi:type="dcterms:W3CDTF">2019-12-11T09:24:33Z</dcterms:modified>
</cp:coreProperties>
</file>