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Sailors Condensed" charset="1" panose="02000000000000000000"/>
      <p:regular r:id="rId18"/>
    </p:embeddedFont>
    <p:embeddedFont>
      <p:font typeface="One Little Font" charset="1" panose="00000500000000000000"/>
      <p:regular r:id="rId19"/>
    </p:embeddedFont>
    <p:embeddedFont>
      <p:font typeface="One Little Font Bold" charset="1" panose="000008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5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608745">
            <a:off x="13131359" y="5536956"/>
            <a:ext cx="5389985" cy="7741450"/>
          </a:xfrm>
          <a:custGeom>
            <a:avLst/>
            <a:gdLst/>
            <a:ahLst/>
            <a:cxnLst/>
            <a:rect r="r" b="b" t="t" l="l"/>
            <a:pathLst>
              <a:path h="7741450" w="5389985">
                <a:moveTo>
                  <a:pt x="0" y="0"/>
                </a:moveTo>
                <a:lnTo>
                  <a:pt x="5389985" y="0"/>
                </a:lnTo>
                <a:lnTo>
                  <a:pt x="5389985" y="7741450"/>
                </a:lnTo>
                <a:lnTo>
                  <a:pt x="0" y="774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638182">
            <a:off x="14896141" y="-1295887"/>
            <a:ext cx="4442087" cy="5854481"/>
          </a:xfrm>
          <a:custGeom>
            <a:avLst/>
            <a:gdLst/>
            <a:ahLst/>
            <a:cxnLst/>
            <a:rect r="r" b="b" t="t" l="l"/>
            <a:pathLst>
              <a:path h="5854481" w="4442087">
                <a:moveTo>
                  <a:pt x="0" y="0"/>
                </a:moveTo>
                <a:lnTo>
                  <a:pt x="4442087" y="0"/>
                </a:lnTo>
                <a:lnTo>
                  <a:pt x="4442087" y="5854481"/>
                </a:lnTo>
                <a:lnTo>
                  <a:pt x="0" y="5854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730637">
            <a:off x="8965956" y="-1235880"/>
            <a:ext cx="3499852" cy="6073496"/>
          </a:xfrm>
          <a:custGeom>
            <a:avLst/>
            <a:gdLst/>
            <a:ahLst/>
            <a:cxnLst/>
            <a:rect r="r" b="b" t="t" l="l"/>
            <a:pathLst>
              <a:path h="6073496" w="3499852">
                <a:moveTo>
                  <a:pt x="3499852" y="0"/>
                </a:moveTo>
                <a:lnTo>
                  <a:pt x="0" y="0"/>
                </a:lnTo>
                <a:lnTo>
                  <a:pt x="0" y="6073497"/>
                </a:lnTo>
                <a:lnTo>
                  <a:pt x="3499852" y="6073497"/>
                </a:lnTo>
                <a:lnTo>
                  <a:pt x="349985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138143">
            <a:off x="8929730" y="6253864"/>
            <a:ext cx="3572305" cy="4700401"/>
          </a:xfrm>
          <a:custGeom>
            <a:avLst/>
            <a:gdLst/>
            <a:ahLst/>
            <a:cxnLst/>
            <a:rect r="r" b="b" t="t" l="l"/>
            <a:pathLst>
              <a:path h="4700401" w="3572305">
                <a:moveTo>
                  <a:pt x="0" y="0"/>
                </a:moveTo>
                <a:lnTo>
                  <a:pt x="3572305" y="0"/>
                </a:lnTo>
                <a:lnTo>
                  <a:pt x="3572305" y="4700401"/>
                </a:lnTo>
                <a:lnTo>
                  <a:pt x="0" y="4700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22207" y="4600039"/>
            <a:ext cx="9934798" cy="1800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51"/>
              </a:lnSpc>
            </a:pPr>
            <a:r>
              <a:rPr lang="en-US" sz="14399" spc="-374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BASE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574439">
            <a:off x="-204990" y="4578768"/>
            <a:ext cx="2031429" cy="5931180"/>
          </a:xfrm>
          <a:custGeom>
            <a:avLst/>
            <a:gdLst/>
            <a:ahLst/>
            <a:cxnLst/>
            <a:rect r="r" b="b" t="t" l="l"/>
            <a:pathLst>
              <a:path h="5931180" w="2031429">
                <a:moveTo>
                  <a:pt x="0" y="0"/>
                </a:moveTo>
                <a:lnTo>
                  <a:pt x="2031430" y="0"/>
                </a:lnTo>
                <a:lnTo>
                  <a:pt x="2031430" y="5931180"/>
                </a:lnTo>
                <a:lnTo>
                  <a:pt x="0" y="5931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58605">
            <a:off x="-231656" y="-982918"/>
            <a:ext cx="7282285" cy="4393645"/>
          </a:xfrm>
          <a:custGeom>
            <a:avLst/>
            <a:gdLst/>
            <a:ahLst/>
            <a:cxnLst/>
            <a:rect r="r" b="b" t="t" l="l"/>
            <a:pathLst>
              <a:path h="4393645" w="7282285">
                <a:moveTo>
                  <a:pt x="0" y="0"/>
                </a:moveTo>
                <a:lnTo>
                  <a:pt x="7282285" y="0"/>
                </a:lnTo>
                <a:lnTo>
                  <a:pt x="7282285" y="4393645"/>
                </a:lnTo>
                <a:lnTo>
                  <a:pt x="0" y="4393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795585">
            <a:off x="2649671" y="4765883"/>
            <a:ext cx="4825010" cy="7787881"/>
          </a:xfrm>
          <a:custGeom>
            <a:avLst/>
            <a:gdLst/>
            <a:ahLst/>
            <a:cxnLst/>
            <a:rect r="r" b="b" t="t" l="l"/>
            <a:pathLst>
              <a:path h="7787881" w="4825010">
                <a:moveTo>
                  <a:pt x="0" y="0"/>
                </a:moveTo>
                <a:lnTo>
                  <a:pt x="4825010" y="0"/>
                </a:lnTo>
                <a:lnTo>
                  <a:pt x="4825010" y="7787880"/>
                </a:lnTo>
                <a:lnTo>
                  <a:pt x="0" y="7787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490294" y="3605555"/>
            <a:ext cx="8769006" cy="1297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359"/>
              </a:lnSpc>
              <a:spcBef>
                <a:spcPct val="0"/>
              </a:spcBef>
            </a:pPr>
            <a:r>
              <a:rPr lang="en-US" sz="8999" spc="-440" u="none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ACTIVITY TIME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94008" y="6537326"/>
            <a:ext cx="6361578" cy="80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Add instructions or guidelines here. </a:t>
            </a:r>
          </a:p>
          <a:p>
            <a:pPr algn="ctr">
              <a:lnSpc>
                <a:spcPts val="3360"/>
              </a:lnSpc>
            </a:pPr>
            <a:r>
              <a:rPr lang="en-US" sz="21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You can also put in the amount of time allotted for this.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28441" y="5525779"/>
            <a:ext cx="5692712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b="true" sz="360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TRY AND LEARN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87727">
            <a:off x="11485517" y="1361975"/>
            <a:ext cx="4998378" cy="5584779"/>
          </a:xfrm>
          <a:custGeom>
            <a:avLst/>
            <a:gdLst/>
            <a:ahLst/>
            <a:cxnLst/>
            <a:rect r="r" b="b" t="t" l="l"/>
            <a:pathLst>
              <a:path h="5584779" w="4998378">
                <a:moveTo>
                  <a:pt x="0" y="0"/>
                </a:moveTo>
                <a:lnTo>
                  <a:pt x="4998377" y="0"/>
                </a:lnTo>
                <a:lnTo>
                  <a:pt x="4998377" y="5584779"/>
                </a:lnTo>
                <a:lnTo>
                  <a:pt x="0" y="5584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1541">
            <a:off x="12772645" y="3534338"/>
            <a:ext cx="4486655" cy="5903493"/>
          </a:xfrm>
          <a:custGeom>
            <a:avLst/>
            <a:gdLst/>
            <a:ahLst/>
            <a:cxnLst/>
            <a:rect r="r" b="b" t="t" l="l"/>
            <a:pathLst>
              <a:path h="5903493" w="4486655">
                <a:moveTo>
                  <a:pt x="0" y="0"/>
                </a:moveTo>
                <a:lnTo>
                  <a:pt x="4486655" y="0"/>
                </a:lnTo>
                <a:lnTo>
                  <a:pt x="4486655" y="5903493"/>
                </a:lnTo>
                <a:lnTo>
                  <a:pt x="0" y="590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4106740"/>
            <a:ext cx="4967804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80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RECAP 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874151"/>
            <a:ext cx="4967804" cy="106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Elaborate on the concepts with helpful examples and illustrations. Duplicate this page as many times as needed to give you more space for discussion.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913894"/>
            <a:ext cx="4967804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80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RECAP 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676110"/>
            <a:ext cx="4967804" cy="106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Elaborate on the concepts with helpful examples and illustrations. Duplicate this page as many times as needed to give you more space for discussion.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99525" y="4106740"/>
            <a:ext cx="4967804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80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RECAP 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799525" y="4868956"/>
            <a:ext cx="4967804" cy="106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Elaborate on the concepts with helpful examples and illustrations. Duplicate this page as many times as needed to give you more space for discussion.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99525" y="6913894"/>
            <a:ext cx="4967804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b="true" sz="280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RECAP 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99525" y="7676110"/>
            <a:ext cx="4967804" cy="106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Elaborate on the concepts with helpful examples and illustrations. Duplicate this page as many times as needed to give you more space for discussion.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031625"/>
            <a:ext cx="8744459" cy="2478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59"/>
              </a:lnSpc>
              <a:spcBef>
                <a:spcPct val="0"/>
              </a:spcBef>
            </a:pPr>
            <a:r>
              <a:rPr lang="en-US" sz="8999" spc="-440" u="none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SUMMARY OF TODAY'S CLASS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50581">
            <a:off x="9274120" y="460207"/>
            <a:ext cx="4812276" cy="4673923"/>
          </a:xfrm>
          <a:custGeom>
            <a:avLst/>
            <a:gdLst/>
            <a:ahLst/>
            <a:cxnLst/>
            <a:rect r="r" b="b" t="t" l="l"/>
            <a:pathLst>
              <a:path h="4673923" w="4812276">
                <a:moveTo>
                  <a:pt x="0" y="0"/>
                </a:moveTo>
                <a:lnTo>
                  <a:pt x="4812276" y="0"/>
                </a:lnTo>
                <a:lnTo>
                  <a:pt x="4812276" y="4673923"/>
                </a:lnTo>
                <a:lnTo>
                  <a:pt x="0" y="4673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376480">
            <a:off x="15199972" y="-780012"/>
            <a:ext cx="3628701" cy="5794333"/>
          </a:xfrm>
          <a:custGeom>
            <a:avLst/>
            <a:gdLst/>
            <a:ahLst/>
            <a:cxnLst/>
            <a:rect r="r" b="b" t="t" l="l"/>
            <a:pathLst>
              <a:path h="5794333" w="3628701">
                <a:moveTo>
                  <a:pt x="0" y="0"/>
                </a:moveTo>
                <a:lnTo>
                  <a:pt x="3628701" y="0"/>
                </a:lnTo>
                <a:lnTo>
                  <a:pt x="3628701" y="5794333"/>
                </a:lnTo>
                <a:lnTo>
                  <a:pt x="0" y="579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68197">
            <a:off x="9912373" y="5720202"/>
            <a:ext cx="4469329" cy="5880696"/>
          </a:xfrm>
          <a:custGeom>
            <a:avLst/>
            <a:gdLst/>
            <a:ahLst/>
            <a:cxnLst/>
            <a:rect r="r" b="b" t="t" l="l"/>
            <a:pathLst>
              <a:path h="5880696" w="4469329">
                <a:moveTo>
                  <a:pt x="0" y="0"/>
                </a:moveTo>
                <a:lnTo>
                  <a:pt x="4469329" y="0"/>
                </a:lnTo>
                <a:lnTo>
                  <a:pt x="4469329" y="5880696"/>
                </a:lnTo>
                <a:lnTo>
                  <a:pt x="0" y="5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57539" y="5499443"/>
            <a:ext cx="7025120" cy="6480673"/>
          </a:xfrm>
          <a:custGeom>
            <a:avLst/>
            <a:gdLst/>
            <a:ahLst/>
            <a:cxnLst/>
            <a:rect r="r" b="b" t="t" l="l"/>
            <a:pathLst>
              <a:path h="6480673" w="7025120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85414" y="2716821"/>
            <a:ext cx="6349579" cy="499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847"/>
              </a:lnSpc>
              <a:spcBef>
                <a:spcPct val="0"/>
              </a:spcBef>
            </a:pPr>
            <a:r>
              <a:rPr lang="en-US" sz="18122" spc="-887" u="none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66641" y="-60962"/>
            <a:ext cx="3136197" cy="2799056"/>
          </a:xfrm>
          <a:custGeom>
            <a:avLst/>
            <a:gdLst/>
            <a:ahLst/>
            <a:cxnLst/>
            <a:rect r="r" b="b" t="t" l="l"/>
            <a:pathLst>
              <a:path h="2799056" w="3136197">
                <a:moveTo>
                  <a:pt x="0" y="0"/>
                </a:moveTo>
                <a:lnTo>
                  <a:pt x="3136197" y="0"/>
                </a:lnTo>
                <a:lnTo>
                  <a:pt x="3136197" y="2799055"/>
                </a:lnTo>
                <a:lnTo>
                  <a:pt x="0" y="2799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189209"/>
            <a:ext cx="15851283" cy="5649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38"/>
              </a:lnSpc>
            </a:pPr>
            <a:r>
              <a:rPr lang="en-US" sz="3119" spc="9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Definition of Bases</a:t>
            </a:r>
          </a:p>
          <a:p>
            <a:pPr algn="l" marL="673487" indent="-336743" lvl="1">
              <a:lnSpc>
                <a:spcPts val="6238"/>
              </a:lnSpc>
              <a:buFont typeface="Arial"/>
              <a:buChar char="•"/>
            </a:pPr>
            <a:r>
              <a:rPr lang="en-US" sz="3119" spc="9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</a:t>
            </a:r>
            <a:r>
              <a:rPr lang="en-US" sz="3119" spc="9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base is a substance that can accept hydrogen ions (H⁺) or donate a pair of valence electrons to form a bond. Bases are the opposite of acids in a chemical reaction.</a:t>
            </a:r>
          </a:p>
          <a:p>
            <a:pPr algn="l" marL="620749" indent="-310375" lvl="1">
              <a:lnSpc>
                <a:spcPts val="5750"/>
              </a:lnSpc>
              <a:buFont typeface="Arial"/>
              <a:buChar char="•"/>
            </a:pPr>
            <a:r>
              <a:rPr lang="en-US" sz="2875" spc="86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Common Examples: Sodium hydroxide (NaOH), Potassium hydroxide (KOH), Ammonia (NH₃)</a:t>
            </a:r>
          </a:p>
          <a:p>
            <a:pPr algn="l">
              <a:lnSpc>
                <a:spcPts val="5750"/>
              </a:lnSpc>
            </a:pPr>
          </a:p>
          <a:p>
            <a:pPr algn="l">
              <a:lnSpc>
                <a:spcPts val="5750"/>
              </a:lnSpc>
            </a:pPr>
          </a:p>
          <a:p>
            <a:pPr algn="l">
              <a:lnSpc>
                <a:spcPts val="5750"/>
              </a:lnSpc>
            </a:pPr>
          </a:p>
          <a:p>
            <a:pPr algn="l">
              <a:lnSpc>
                <a:spcPts val="307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395619" y="487363"/>
            <a:ext cx="7381577" cy="97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0"/>
              </a:lnSpc>
              <a:spcBef>
                <a:spcPct val="0"/>
              </a:spcBef>
            </a:pPr>
            <a:r>
              <a:rPr lang="en-US" b="true" sz="575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 INTRODUCTION TO BASES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43786" y="1465262"/>
            <a:ext cx="3136197" cy="2799056"/>
          </a:xfrm>
          <a:custGeom>
            <a:avLst/>
            <a:gdLst/>
            <a:ahLst/>
            <a:cxnLst/>
            <a:rect r="r" b="b" t="t" l="l"/>
            <a:pathLst>
              <a:path h="2799056" w="3136197">
                <a:moveTo>
                  <a:pt x="0" y="0"/>
                </a:moveTo>
                <a:lnTo>
                  <a:pt x="3136197" y="0"/>
                </a:lnTo>
                <a:lnTo>
                  <a:pt x="3136197" y="2799056"/>
                </a:lnTo>
                <a:lnTo>
                  <a:pt x="0" y="279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18358" y="1539566"/>
            <a:ext cx="15851283" cy="6240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38"/>
              </a:lnSpc>
            </a:pPr>
          </a:p>
          <a:p>
            <a:pPr algn="l">
              <a:lnSpc>
                <a:spcPts val="5750"/>
              </a:lnSpc>
            </a:pPr>
          </a:p>
          <a:p>
            <a:pPr algn="l">
              <a:lnSpc>
                <a:spcPts val="5750"/>
              </a:lnSpc>
            </a:pPr>
            <a:r>
              <a:rPr lang="en-US" sz="2875" spc="86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Basic Properties of Bases</a:t>
            </a:r>
          </a:p>
          <a:p>
            <a:pPr algn="l" marL="1241498" indent="-413833" lvl="2">
              <a:lnSpc>
                <a:spcPts val="5750"/>
              </a:lnSpc>
              <a:buFont typeface="Arial"/>
              <a:buChar char="⚬"/>
            </a:pPr>
            <a:r>
              <a:rPr lang="en-US" sz="2875" spc="86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Taste bitter</a:t>
            </a:r>
          </a:p>
          <a:p>
            <a:pPr algn="l" marL="1241498" indent="-413833" lvl="2">
              <a:lnSpc>
                <a:spcPts val="5750"/>
              </a:lnSpc>
              <a:buFont typeface="Arial"/>
              <a:buChar char="⚬"/>
            </a:pPr>
            <a:r>
              <a:rPr lang="en-US" sz="2875" spc="86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Slippery or soapy to the touch</a:t>
            </a:r>
          </a:p>
          <a:p>
            <a:pPr algn="l" marL="1241498" indent="-413833" lvl="2">
              <a:lnSpc>
                <a:spcPts val="5750"/>
              </a:lnSpc>
              <a:buFont typeface="Arial"/>
              <a:buChar char="⚬"/>
            </a:pPr>
            <a:r>
              <a:rPr lang="en-US" sz="2875" spc="86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Turn red litmus paper blue</a:t>
            </a:r>
          </a:p>
          <a:p>
            <a:pPr algn="l" marL="1241498" indent="-413833" lvl="2">
              <a:lnSpc>
                <a:spcPts val="5750"/>
              </a:lnSpc>
              <a:buFont typeface="Arial"/>
              <a:buChar char="⚬"/>
            </a:pPr>
            <a:r>
              <a:rPr lang="en-US" sz="2875" spc="86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Conduct electricity in aqueous solutions (electrolytes)</a:t>
            </a:r>
          </a:p>
          <a:p>
            <a:pPr algn="l">
              <a:lnSpc>
                <a:spcPts val="5750"/>
              </a:lnSpc>
            </a:pPr>
          </a:p>
          <a:p>
            <a:pPr algn="l">
              <a:lnSpc>
                <a:spcPts val="307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395619" y="487363"/>
            <a:ext cx="7381577" cy="97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0"/>
              </a:lnSpc>
              <a:spcBef>
                <a:spcPct val="0"/>
              </a:spcBef>
            </a:pPr>
            <a:r>
              <a:rPr lang="en-US" b="true" sz="575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 INTRODUCTION TO BASES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721037">
            <a:off x="15612404" y="5989004"/>
            <a:ext cx="5351192" cy="4775939"/>
          </a:xfrm>
          <a:custGeom>
            <a:avLst/>
            <a:gdLst/>
            <a:ahLst/>
            <a:cxnLst/>
            <a:rect r="r" b="b" t="t" l="l"/>
            <a:pathLst>
              <a:path h="4775939" w="5351192">
                <a:moveTo>
                  <a:pt x="0" y="0"/>
                </a:moveTo>
                <a:lnTo>
                  <a:pt x="5351192" y="0"/>
                </a:lnTo>
                <a:lnTo>
                  <a:pt x="5351192" y="4775939"/>
                </a:lnTo>
                <a:lnTo>
                  <a:pt x="0" y="4775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35305">
            <a:off x="15104867" y="1262229"/>
            <a:ext cx="1714033" cy="6754810"/>
          </a:xfrm>
          <a:custGeom>
            <a:avLst/>
            <a:gdLst/>
            <a:ahLst/>
            <a:cxnLst/>
            <a:rect r="r" b="b" t="t" l="l"/>
            <a:pathLst>
              <a:path h="6754810" w="1714033">
                <a:moveTo>
                  <a:pt x="0" y="0"/>
                </a:moveTo>
                <a:lnTo>
                  <a:pt x="1714033" y="0"/>
                </a:lnTo>
                <a:lnTo>
                  <a:pt x="1714033" y="6754810"/>
                </a:lnTo>
                <a:lnTo>
                  <a:pt x="0" y="675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7078220">
            <a:off x="14850876" y="-430324"/>
            <a:ext cx="3517218" cy="3931683"/>
          </a:xfrm>
          <a:custGeom>
            <a:avLst/>
            <a:gdLst/>
            <a:ahLst/>
            <a:cxnLst/>
            <a:rect r="r" b="b" t="t" l="l"/>
            <a:pathLst>
              <a:path h="3931683" w="3517218">
                <a:moveTo>
                  <a:pt x="0" y="0"/>
                </a:moveTo>
                <a:lnTo>
                  <a:pt x="3517218" y="0"/>
                </a:lnTo>
                <a:lnTo>
                  <a:pt x="3517218" y="3931683"/>
                </a:lnTo>
                <a:lnTo>
                  <a:pt x="0" y="3931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834032" y="703389"/>
            <a:ext cx="10796416" cy="726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12"/>
              </a:lnSpc>
              <a:spcBef>
                <a:spcPct val="0"/>
              </a:spcBef>
            </a:pPr>
            <a:r>
              <a:rPr lang="en-US" b="true" sz="5300" spc="-259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THE PH SCALE AND BASES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373592"/>
            <a:ext cx="16230600" cy="9273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pH of Bases:</a:t>
            </a:r>
          </a:p>
          <a:p>
            <a:pPr algn="l" marL="906769" indent="-453384" lvl="1">
              <a:lnSpc>
                <a:spcPts val="6719"/>
              </a:lnSpc>
              <a:buFont typeface="Arial"/>
              <a:buChar char="•"/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Bases have a pH value greater than 7.</a:t>
            </a:r>
          </a:p>
          <a:p>
            <a:pPr algn="l" marL="906769" indent="-453384" lvl="1">
              <a:lnSpc>
                <a:spcPts val="6719"/>
              </a:lnSpc>
              <a:buFont typeface="Arial"/>
              <a:buChar char="•"/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The stronger the base, the higher its pH. For example, NaOH in solution can have a pH near 14.</a:t>
            </a:r>
          </a:p>
          <a:p>
            <a:pPr algn="l">
              <a:lnSpc>
                <a:spcPts val="6719"/>
              </a:lnSpc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pH Range:</a:t>
            </a:r>
          </a:p>
          <a:p>
            <a:pPr algn="l" marL="906769" indent="-453384" lvl="1">
              <a:lnSpc>
                <a:spcPts val="6719"/>
              </a:lnSpc>
              <a:buFont typeface="Arial"/>
              <a:buChar char="•"/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Weak bases: pH 7-9</a:t>
            </a:r>
          </a:p>
          <a:p>
            <a:pPr algn="l" marL="906769" indent="-453384" lvl="1">
              <a:lnSpc>
                <a:spcPts val="6719"/>
              </a:lnSpc>
              <a:buFont typeface="Arial"/>
              <a:buChar char="•"/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Strong bases: pH 10-14</a:t>
            </a:r>
          </a:p>
          <a:p>
            <a:pPr algn="l">
              <a:lnSpc>
                <a:spcPts val="6719"/>
              </a:lnSpc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Examples of pH Values:</a:t>
            </a:r>
          </a:p>
          <a:p>
            <a:pPr algn="l" marL="906769" indent="-453384" lvl="1">
              <a:lnSpc>
                <a:spcPts val="6719"/>
              </a:lnSpc>
              <a:buFont typeface="Arial"/>
              <a:buChar char="•"/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Baking soda (NaHCO₃): pH 9</a:t>
            </a:r>
          </a:p>
          <a:p>
            <a:pPr algn="l" marL="906769" indent="-453384" lvl="1">
              <a:lnSpc>
                <a:spcPts val="6719"/>
              </a:lnSpc>
              <a:buFont typeface="Arial"/>
              <a:buChar char="•"/>
            </a:pPr>
            <a:r>
              <a:rPr lang="en-US" sz="41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Sodium hydroxide (NaOH): pH 14</a:t>
            </a:r>
          </a:p>
          <a:p>
            <a:pPr algn="l">
              <a:lnSpc>
                <a:spcPts val="671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778775"/>
            <a:ext cx="2170557" cy="4114800"/>
          </a:xfrm>
          <a:custGeom>
            <a:avLst/>
            <a:gdLst/>
            <a:ahLst/>
            <a:cxnLst/>
            <a:rect r="r" b="b" t="t" l="l"/>
            <a:pathLst>
              <a:path h="4114800" w="2170557">
                <a:moveTo>
                  <a:pt x="0" y="0"/>
                </a:moveTo>
                <a:lnTo>
                  <a:pt x="2170557" y="0"/>
                </a:lnTo>
                <a:lnTo>
                  <a:pt x="21705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70587" y="2045600"/>
            <a:ext cx="14398643" cy="7957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9"/>
              </a:lnSpc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Arrhen</a:t>
            </a: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ius Theory:</a:t>
            </a:r>
          </a:p>
          <a:p>
            <a:pPr algn="l" marL="712464" indent="-356232" lvl="1">
              <a:lnSpc>
                <a:spcPts val="5279"/>
              </a:lnSpc>
              <a:buFont typeface="Arial"/>
              <a:buChar char="•"/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Bases dissociate in water to produce hydroxide ions (OH⁻).</a:t>
            </a:r>
          </a:p>
          <a:p>
            <a:pPr algn="l" marL="712464" indent="-356232" lvl="1">
              <a:lnSpc>
                <a:spcPts val="5279"/>
              </a:lnSpc>
              <a:buFont typeface="Arial"/>
              <a:buChar char="•"/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Example: NaOH → Na⁺ + OH⁻</a:t>
            </a:r>
          </a:p>
          <a:p>
            <a:pPr algn="l">
              <a:lnSpc>
                <a:spcPts val="5279"/>
              </a:lnSpc>
            </a:pPr>
          </a:p>
          <a:p>
            <a:pPr algn="l">
              <a:lnSpc>
                <a:spcPts val="5279"/>
              </a:lnSpc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Brønsted-Lowry Theory:</a:t>
            </a:r>
          </a:p>
          <a:p>
            <a:pPr algn="l" marL="712464" indent="-356232" lvl="1">
              <a:lnSpc>
                <a:spcPts val="5279"/>
              </a:lnSpc>
              <a:buFont typeface="Arial"/>
              <a:buChar char="•"/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Bases are proton (H⁺) acceptors.</a:t>
            </a:r>
          </a:p>
          <a:p>
            <a:pPr algn="l" marL="712464" indent="-356232" lvl="1">
              <a:lnSpc>
                <a:spcPts val="5279"/>
              </a:lnSpc>
              <a:buFont typeface="Arial"/>
              <a:buChar char="•"/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Example: NH₃ + H₂O → NH₄⁺ + OH⁻</a:t>
            </a:r>
          </a:p>
          <a:p>
            <a:pPr algn="l">
              <a:lnSpc>
                <a:spcPts val="5279"/>
              </a:lnSpc>
            </a:pPr>
          </a:p>
          <a:p>
            <a:pPr algn="l">
              <a:lnSpc>
                <a:spcPts val="5279"/>
              </a:lnSpc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Lewis Theory:</a:t>
            </a:r>
          </a:p>
          <a:p>
            <a:pPr algn="l" marL="712464" indent="-356232" lvl="1">
              <a:lnSpc>
                <a:spcPts val="5279"/>
              </a:lnSpc>
              <a:buFont typeface="Arial"/>
              <a:buChar char="•"/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Bases are electron pair donors.</a:t>
            </a:r>
          </a:p>
          <a:p>
            <a:pPr algn="l" marL="712464" indent="-356232" lvl="1">
              <a:lnSpc>
                <a:spcPts val="5279"/>
              </a:lnSpc>
              <a:buFont typeface="Arial"/>
              <a:buChar char="•"/>
            </a:pPr>
            <a:r>
              <a:rPr lang="en-US" sz="3299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Example: NH₃ donates an electron pair to form a bond with a proton (H⁺).</a:t>
            </a:r>
          </a:p>
          <a:p>
            <a:pPr algn="l">
              <a:lnSpc>
                <a:spcPts val="527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3881141" y="469644"/>
            <a:ext cx="12697387" cy="1184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76"/>
              </a:lnSpc>
              <a:spcBef>
                <a:spcPct val="0"/>
              </a:spcBef>
            </a:pPr>
            <a:r>
              <a:rPr lang="en-US" b="true" sz="4400" spc="-215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THEORIES OF BASES (ARRHENIUS, BRØNSTED-LOWRY, AND LEWIS)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06087" y="1028700"/>
            <a:ext cx="3878199" cy="8229600"/>
          </a:xfrm>
          <a:custGeom>
            <a:avLst/>
            <a:gdLst/>
            <a:ahLst/>
            <a:cxnLst/>
            <a:rect r="r" b="b" t="t" l="l"/>
            <a:pathLst>
              <a:path h="8229600" w="3878199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3135" y="707136"/>
            <a:ext cx="8481975" cy="728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16"/>
              </a:lnSpc>
              <a:spcBef>
                <a:spcPct val="0"/>
              </a:spcBef>
            </a:pPr>
            <a:r>
              <a:rPr lang="en-US" b="true" sz="5400" spc="-2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STRONG AND WEAK BASES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51420" y="1606756"/>
            <a:ext cx="874331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true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STRONG BASES: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551420" y="2211276"/>
            <a:ext cx="8743314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F</a:t>
            </a: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ully dissociate in water.</a:t>
            </a:r>
          </a:p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Examples: NaOH, KOH, Ba(OH)₂</a:t>
            </a:r>
          </a:p>
          <a:p>
            <a:pPr algn="l">
              <a:lnSpc>
                <a:spcPts val="48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551420" y="3706701"/>
            <a:ext cx="874331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WEAK BASES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3866" y="4278201"/>
            <a:ext cx="8743314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P</a:t>
            </a: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artially dissociate in water.</a:t>
            </a:r>
          </a:p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Examples: Ammonia (NH₃), Sodium bicarbonate (NaHCO₃).</a:t>
            </a:r>
          </a:p>
          <a:p>
            <a:pPr algn="l">
              <a:lnSpc>
                <a:spcPts val="48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551420" y="6389259"/>
            <a:ext cx="874331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DISSOCIATION COMPARISON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03866" y="6957584"/>
            <a:ext cx="8743314" cy="300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Strong base: NaOH → Na⁺ + OH⁻ (100% dissociation).</a:t>
            </a:r>
          </a:p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Weak base: NH₃ + H₂O ⇌ NH₄⁺ + OH⁻ (partial dissociation).</a:t>
            </a:r>
          </a:p>
          <a:p>
            <a:pPr algn="l">
              <a:lnSpc>
                <a:spcPts val="480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3595711" cy="6239846"/>
          </a:xfrm>
          <a:custGeom>
            <a:avLst/>
            <a:gdLst/>
            <a:ahLst/>
            <a:cxnLst/>
            <a:rect r="r" b="b" t="t" l="l"/>
            <a:pathLst>
              <a:path h="6239846" w="3595711">
                <a:moveTo>
                  <a:pt x="0" y="0"/>
                </a:moveTo>
                <a:lnTo>
                  <a:pt x="3595711" y="0"/>
                </a:lnTo>
                <a:lnTo>
                  <a:pt x="3595711" y="6239846"/>
                </a:lnTo>
                <a:lnTo>
                  <a:pt x="0" y="623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65439" y="344043"/>
            <a:ext cx="13105577" cy="728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16"/>
              </a:lnSpc>
              <a:spcBef>
                <a:spcPct val="0"/>
              </a:spcBef>
            </a:pPr>
            <a:r>
              <a:rPr lang="en-US" b="true" sz="5400" spc="-2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COMMON REACTIONS INVOLVING BASES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391489" y="2031327"/>
            <a:ext cx="9009705" cy="521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3"/>
              </a:lnSpc>
            </a:pPr>
            <a:r>
              <a:rPr lang="en-US" b="true" sz="3102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NEUTRALIZATION REACTIONS: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91489" y="2752630"/>
            <a:ext cx="9009705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Ac</a:t>
            </a: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id + Base → Salt + Water</a:t>
            </a:r>
          </a:p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Example: HCl + NaOH → NaCl + H₂O.</a:t>
            </a:r>
          </a:p>
          <a:p>
            <a:pPr algn="l">
              <a:lnSpc>
                <a:spcPts val="48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5391489" y="4270032"/>
            <a:ext cx="9009705" cy="489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7"/>
              </a:lnSpc>
            </a:pPr>
            <a:r>
              <a:rPr lang="en-US" b="true" sz="2855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REACTION WITH METALS: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082048" y="4868246"/>
            <a:ext cx="9009705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Some bases react with metals to produce hydrogen gas.</a:t>
            </a:r>
          </a:p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Example: 2Al + 2NaOH + 6H₂O → 2NaAl(OH)₄ + 3H₂.</a:t>
            </a:r>
          </a:p>
          <a:p>
            <a:pPr algn="l">
              <a:lnSpc>
                <a:spcPts val="48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391489" y="6979332"/>
            <a:ext cx="9009705" cy="521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3"/>
              </a:lnSpc>
            </a:pPr>
            <a:r>
              <a:rPr lang="en-US" b="true" sz="3102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SAPONIFICATION: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82048" y="7699685"/>
            <a:ext cx="9009705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Reaction between a base and fats/oils to form soap and glycerol.</a:t>
            </a:r>
          </a:p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Example: NaOH + Fat → Soap + Glycerol.</a:t>
            </a:r>
          </a:p>
          <a:p>
            <a:pPr algn="l">
              <a:lnSpc>
                <a:spcPts val="480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8314" y="2242775"/>
            <a:ext cx="3410046" cy="6239846"/>
          </a:xfrm>
          <a:custGeom>
            <a:avLst/>
            <a:gdLst/>
            <a:ahLst/>
            <a:cxnLst/>
            <a:rect r="r" b="b" t="t" l="l"/>
            <a:pathLst>
              <a:path h="6239846" w="3410046">
                <a:moveTo>
                  <a:pt x="0" y="0"/>
                </a:moveTo>
                <a:lnTo>
                  <a:pt x="3410046" y="0"/>
                </a:lnTo>
                <a:lnTo>
                  <a:pt x="3410046" y="6239846"/>
                </a:lnTo>
                <a:lnTo>
                  <a:pt x="0" y="623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44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65439" y="344043"/>
            <a:ext cx="13105577" cy="728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16"/>
              </a:lnSpc>
              <a:spcBef>
                <a:spcPct val="0"/>
              </a:spcBef>
            </a:pPr>
            <a:r>
              <a:rPr lang="en-US" b="true" sz="5400" spc="-2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USES OF BASES IN DAILY LIFE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65439" y="1474332"/>
            <a:ext cx="9009705" cy="521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3"/>
              </a:lnSpc>
            </a:pPr>
            <a:r>
              <a:rPr lang="en-US" b="true" sz="3102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HOUSEHOLD CLEANING PRODUCTS: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65439" y="1906213"/>
            <a:ext cx="9009705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Bases like NaOH and NH₃ are used in cleaning products because they can dissolve grease and oils.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65439" y="3977780"/>
            <a:ext cx="9009705" cy="489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7"/>
              </a:lnSpc>
            </a:pPr>
            <a:r>
              <a:rPr lang="en-US" b="true" sz="2855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BAKING AND COOKING: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39148" y="4477791"/>
            <a:ext cx="10495025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Sodium bicarbonate (baking soda) is used as a leavening agent.</a:t>
            </a:r>
          </a:p>
          <a:p>
            <a:pPr algn="l" marL="647700" indent="-323850" lvl="1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When heated, NaHCO₃ releases CO₂ gas, causing dough to rise.</a:t>
            </a:r>
          </a:p>
          <a:p>
            <a:pPr algn="l">
              <a:lnSpc>
                <a:spcPts val="48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865439" y="6335166"/>
            <a:ext cx="9009705" cy="521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3"/>
              </a:lnSpc>
            </a:pPr>
            <a:r>
              <a:rPr lang="en-US" b="true" sz="3102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AGRICULTURE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865439" y="6800592"/>
            <a:ext cx="9009705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Lime (Ca(OH)₂) is used to neutralize acidic soils.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865439" y="7961343"/>
            <a:ext cx="9009705" cy="521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3"/>
              </a:lnSpc>
            </a:pPr>
            <a:r>
              <a:rPr lang="en-US" b="true" sz="3102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MEDICINE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65439" y="8368321"/>
            <a:ext cx="10711634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000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Antacids contain weak bases like magnesium hydroxide (Mg(OH)₂) to neutralize stomach acid.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777" r="0" b="-3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14449">
            <a:off x="13824353" y="7737936"/>
            <a:ext cx="6869894" cy="3795616"/>
          </a:xfrm>
          <a:custGeom>
            <a:avLst/>
            <a:gdLst/>
            <a:ahLst/>
            <a:cxnLst/>
            <a:rect r="r" b="b" t="t" l="l"/>
            <a:pathLst>
              <a:path h="3795616" w="6869894">
                <a:moveTo>
                  <a:pt x="0" y="0"/>
                </a:moveTo>
                <a:lnTo>
                  <a:pt x="6869894" y="0"/>
                </a:lnTo>
                <a:lnTo>
                  <a:pt x="6869894" y="3795616"/>
                </a:lnTo>
                <a:lnTo>
                  <a:pt x="0" y="3795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530384">
            <a:off x="14682695" y="1028700"/>
            <a:ext cx="1813941" cy="8229600"/>
          </a:xfrm>
          <a:custGeom>
            <a:avLst/>
            <a:gdLst/>
            <a:ahLst/>
            <a:cxnLst/>
            <a:rect r="r" b="b" t="t" l="l"/>
            <a:pathLst>
              <a:path h="8229600" w="1813941">
                <a:moveTo>
                  <a:pt x="0" y="0"/>
                </a:moveTo>
                <a:lnTo>
                  <a:pt x="1813941" y="0"/>
                </a:lnTo>
                <a:lnTo>
                  <a:pt x="18139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28474" y="3937639"/>
            <a:ext cx="9316946" cy="2478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59"/>
              </a:lnSpc>
              <a:spcBef>
                <a:spcPct val="0"/>
              </a:spcBef>
            </a:pPr>
            <a:r>
              <a:rPr lang="en-US" sz="8999" spc="-440" u="none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DO YOU HAVE ANY QUESTIONS?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7619028">
            <a:off x="13876810" y="-5026892"/>
            <a:ext cx="5908678" cy="7787385"/>
          </a:xfrm>
          <a:custGeom>
            <a:avLst/>
            <a:gdLst/>
            <a:ahLst/>
            <a:cxnLst/>
            <a:rect r="r" b="b" t="t" l="l"/>
            <a:pathLst>
              <a:path h="7787385" w="5908678">
                <a:moveTo>
                  <a:pt x="0" y="0"/>
                </a:moveTo>
                <a:lnTo>
                  <a:pt x="5908678" y="0"/>
                </a:lnTo>
                <a:lnTo>
                  <a:pt x="5908678" y="7787385"/>
                </a:lnTo>
                <a:lnTo>
                  <a:pt x="0" y="778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DAGTyAgtg4Q</dc:identifier>
  <dcterms:modified xsi:type="dcterms:W3CDTF">2011-08-01T06:04:30Z</dcterms:modified>
  <cp:revision>1</cp:revision>
  <dc:title>Chemistry Class Education Presentation in Yellow Watercolor Style</dc:title>
</cp:coreProperties>
</file>