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Stadio Now Devanagari Bold" charset="1" panose="00000500000000000000"/>
      <p:regular r:id="rId26"/>
    </p:embeddedFont>
    <p:embeddedFont>
      <p:font typeface="Hero Bold" charset="1" panose="00000500000000000000"/>
      <p:regular r:id="rId27"/>
    </p:embeddedFont>
    <p:embeddedFont>
      <p:font typeface="Cranberry" charset="1" panose="00000000000000000000"/>
      <p:regular r:id="rId28"/>
    </p:embeddedFont>
    <p:embeddedFont>
      <p:font typeface="Poppins Bold" charset="1" panose="00000800000000000000"/>
      <p:regular r:id="rId29"/>
    </p:embeddedFont>
    <p:embeddedFont>
      <p:font typeface="Poppins Light" charset="1" panose="00000400000000000000"/>
      <p:regular r:id="rId30"/>
    </p:embeddedFont>
    <p:embeddedFont>
      <p:font typeface="Cloud Soft Light" charset="1" panose="02000000000000000000"/>
      <p:regular r:id="rId31"/>
    </p:embeddedFont>
    <p:embeddedFont>
      <p:font typeface="Cloud Soft Bold" charset="1" panose="02000000000000000000"/>
      <p:regular r:id="rId32"/>
    </p:embeddedFont>
    <p:embeddedFont>
      <p:font typeface="Cloud Soft Bold Italics" charset="1" panose="020000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png" Type="http://schemas.openxmlformats.org/officeDocument/2006/relationships/image"/><Relationship Id="rId2" Target="../media/image3.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317"/>
        </a:solidFill>
      </p:bgPr>
    </p:bg>
    <p:spTree>
      <p:nvGrpSpPr>
        <p:cNvPr id="1" name=""/>
        <p:cNvGrpSpPr/>
        <p:nvPr/>
      </p:nvGrpSpPr>
      <p:grpSpPr>
        <a:xfrm>
          <a:off x="0" y="0"/>
          <a:ext cx="0" cy="0"/>
          <a:chOff x="0" y="0"/>
          <a:chExt cx="0" cy="0"/>
        </a:xfrm>
      </p:grpSpPr>
      <p:grpSp>
        <p:nvGrpSpPr>
          <p:cNvPr name="Group 2" id="2"/>
          <p:cNvGrpSpPr/>
          <p:nvPr/>
        </p:nvGrpSpPr>
        <p:grpSpPr>
          <a:xfrm rot="0">
            <a:off x="2530431" y="843116"/>
            <a:ext cx="12755527" cy="8007885"/>
            <a:chOff x="0" y="0"/>
            <a:chExt cx="29293713" cy="18390512"/>
          </a:xfrm>
        </p:grpSpPr>
        <p:sp>
          <p:nvSpPr>
            <p:cNvPr name="Freeform 3" id="3"/>
            <p:cNvSpPr/>
            <p:nvPr/>
          </p:nvSpPr>
          <p:spPr>
            <a:xfrm flipH="false" flipV="false" rot="0">
              <a:off x="0" y="0"/>
              <a:ext cx="29293713" cy="18390512"/>
            </a:xfrm>
            <a:custGeom>
              <a:avLst/>
              <a:gdLst/>
              <a:ahLst/>
              <a:cxnLst/>
              <a:rect r="r" b="b" t="t" l="l"/>
              <a:pathLst>
                <a:path h="18390512" w="29293713">
                  <a:moveTo>
                    <a:pt x="30954" y="0"/>
                  </a:moveTo>
                  <a:lnTo>
                    <a:pt x="29262760" y="0"/>
                  </a:lnTo>
                  <a:cubicBezTo>
                    <a:pt x="29279853" y="0"/>
                    <a:pt x="29293713" y="13859"/>
                    <a:pt x="29293713" y="30954"/>
                  </a:cubicBezTo>
                  <a:lnTo>
                    <a:pt x="29293713" y="18359557"/>
                  </a:lnTo>
                  <a:cubicBezTo>
                    <a:pt x="29293713" y="18367767"/>
                    <a:pt x="29290451" y="18375640"/>
                    <a:pt x="29284647" y="18381445"/>
                  </a:cubicBezTo>
                  <a:cubicBezTo>
                    <a:pt x="29278842" y="18387250"/>
                    <a:pt x="29270967" y="18390512"/>
                    <a:pt x="29262760" y="18390512"/>
                  </a:cubicBezTo>
                  <a:lnTo>
                    <a:pt x="30954" y="18390512"/>
                  </a:lnTo>
                  <a:cubicBezTo>
                    <a:pt x="22745" y="18390512"/>
                    <a:pt x="14871" y="18387250"/>
                    <a:pt x="9066" y="18381445"/>
                  </a:cubicBezTo>
                  <a:cubicBezTo>
                    <a:pt x="3261" y="18375640"/>
                    <a:pt x="0" y="18367767"/>
                    <a:pt x="0" y="18359557"/>
                  </a:cubicBezTo>
                  <a:lnTo>
                    <a:pt x="0" y="30954"/>
                  </a:lnTo>
                  <a:cubicBezTo>
                    <a:pt x="0" y="22745"/>
                    <a:pt x="3261" y="14871"/>
                    <a:pt x="9066" y="9066"/>
                  </a:cubicBezTo>
                  <a:cubicBezTo>
                    <a:pt x="14871" y="3261"/>
                    <a:pt x="22745" y="0"/>
                    <a:pt x="30954" y="0"/>
                  </a:cubicBezTo>
                  <a:close/>
                </a:path>
              </a:pathLst>
            </a:custGeom>
            <a:solidFill>
              <a:srgbClr val="FFFFFF"/>
            </a:solidFill>
            <a:ln w="19050" cap="rnd">
              <a:solidFill>
                <a:srgbClr val="000000"/>
              </a:solidFill>
              <a:prstDash val="solid"/>
              <a:round/>
            </a:ln>
          </p:spPr>
        </p:sp>
        <p:sp>
          <p:nvSpPr>
            <p:cNvPr name="TextBox 4" id="4"/>
            <p:cNvSpPr txBox="true"/>
            <p:nvPr/>
          </p:nvSpPr>
          <p:spPr>
            <a:xfrm>
              <a:off x="0" y="0"/>
              <a:ext cx="29293713" cy="18390512"/>
            </a:xfrm>
            <a:prstGeom prst="rect">
              <a:avLst/>
            </a:prstGeom>
          </p:spPr>
          <p:txBody>
            <a:bodyPr anchor="ctr" rtlCol="false" tIns="50800" lIns="50800" bIns="50800" rIns="50800"/>
            <a:lstStyle/>
            <a:p>
              <a:pPr algn="ctr">
                <a:lnSpc>
                  <a:spcPts val="2030"/>
                </a:lnSpc>
              </a:pPr>
            </a:p>
          </p:txBody>
        </p:sp>
      </p:grpSp>
      <p:sp>
        <p:nvSpPr>
          <p:cNvPr name="TextBox 5" id="5"/>
          <p:cNvSpPr txBox="true"/>
          <p:nvPr/>
        </p:nvSpPr>
        <p:spPr>
          <a:xfrm rot="0">
            <a:off x="4832968" y="3272361"/>
            <a:ext cx="8844435" cy="2419350"/>
          </a:xfrm>
          <a:prstGeom prst="rect">
            <a:avLst/>
          </a:prstGeom>
        </p:spPr>
        <p:txBody>
          <a:bodyPr anchor="t" rtlCol="false" tIns="0" lIns="0" bIns="0" rIns="0">
            <a:spAutoFit/>
          </a:bodyPr>
          <a:lstStyle/>
          <a:p>
            <a:pPr algn="ctr">
              <a:lnSpc>
                <a:spcPts val="8400"/>
              </a:lnSpc>
            </a:pPr>
            <a:r>
              <a:rPr lang="en-US" sz="8000">
                <a:solidFill>
                  <a:srgbClr val="000000"/>
                </a:solidFill>
                <a:latin typeface="Stadio Now Devanagari Bold"/>
                <a:ea typeface="Stadio Now Devanagari Bold"/>
                <a:cs typeface="Stadio Now Devanagari Bold"/>
                <a:sym typeface="Stadio Now Devanagari Bold"/>
              </a:rPr>
              <a:t>The Introduction</a:t>
            </a:r>
            <a:r>
              <a:rPr lang="en-US" sz="8000">
                <a:solidFill>
                  <a:srgbClr val="000000"/>
                </a:solidFill>
                <a:latin typeface="Stadio Now Devanagari Bold"/>
                <a:ea typeface="Stadio Now Devanagari Bold"/>
                <a:cs typeface="Stadio Now Devanagari Bold"/>
                <a:sym typeface="Stadio Now Devanagari Bold"/>
              </a:rPr>
              <a:t> of  DC Drives</a:t>
            </a:r>
          </a:p>
        </p:txBody>
      </p:sp>
      <p:sp>
        <p:nvSpPr>
          <p:cNvPr name="Freeform 6" id="6"/>
          <p:cNvSpPr/>
          <p:nvPr/>
        </p:nvSpPr>
        <p:spPr>
          <a:xfrm flipH="false" flipV="false" rot="0">
            <a:off x="13677403" y="498875"/>
            <a:ext cx="1008114" cy="1690436"/>
          </a:xfrm>
          <a:custGeom>
            <a:avLst/>
            <a:gdLst/>
            <a:ahLst/>
            <a:cxnLst/>
            <a:rect r="r" b="b" t="t" l="l"/>
            <a:pathLst>
              <a:path h="1690436" w="1008114">
                <a:moveTo>
                  <a:pt x="0" y="0"/>
                </a:moveTo>
                <a:lnTo>
                  <a:pt x="1008115" y="0"/>
                </a:lnTo>
                <a:lnTo>
                  <a:pt x="1008115" y="1690436"/>
                </a:lnTo>
                <a:lnTo>
                  <a:pt x="0" y="16904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422814" y="6706635"/>
            <a:ext cx="1161009" cy="1106587"/>
            <a:chOff x="0" y="0"/>
            <a:chExt cx="812800" cy="774700"/>
          </a:xfrm>
        </p:grpSpPr>
        <p:sp>
          <p:nvSpPr>
            <p:cNvPr name="Freeform 8" id="8"/>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A6D9F5"/>
            </a:solidFill>
            <a:ln w="19050" cap="sq">
              <a:solidFill>
                <a:srgbClr val="000000"/>
              </a:solidFill>
              <a:prstDash val="solid"/>
              <a:miter/>
            </a:ln>
          </p:spPr>
        </p:sp>
        <p:sp>
          <p:nvSpPr>
            <p:cNvPr name="TextBox 9" id="9"/>
            <p:cNvSpPr txBox="true"/>
            <p:nvPr/>
          </p:nvSpPr>
          <p:spPr>
            <a:xfrm>
              <a:off x="228600" y="276225"/>
              <a:ext cx="355600" cy="333375"/>
            </a:xfrm>
            <a:prstGeom prst="rect">
              <a:avLst/>
            </a:prstGeom>
          </p:spPr>
          <p:txBody>
            <a:bodyPr anchor="ctr" rtlCol="false" tIns="50800" lIns="50800" bIns="50800" rIns="50800"/>
            <a:lstStyle/>
            <a:p>
              <a:pPr algn="ctr">
                <a:lnSpc>
                  <a:spcPts val="1700"/>
                </a:lnSpc>
              </a:pPr>
            </a:p>
          </p:txBody>
        </p:sp>
      </p:grpSp>
      <p:sp>
        <p:nvSpPr>
          <p:cNvPr name="TextBox 10" id="10"/>
          <p:cNvSpPr txBox="true"/>
          <p:nvPr/>
        </p:nvSpPr>
        <p:spPr>
          <a:xfrm rot="0">
            <a:off x="2086362" y="7860847"/>
            <a:ext cx="13341331" cy="790576"/>
          </a:xfrm>
          <a:prstGeom prst="rect">
            <a:avLst/>
          </a:prstGeom>
        </p:spPr>
        <p:txBody>
          <a:bodyPr anchor="t" rtlCol="false" tIns="0" lIns="0" bIns="0" rIns="0">
            <a:spAutoFit/>
          </a:bodyPr>
          <a:lstStyle/>
          <a:p>
            <a:pPr algn="ctr" marL="0" indent="0" lvl="0">
              <a:lnSpc>
                <a:spcPts val="3000"/>
              </a:lnSpc>
            </a:pPr>
            <a:r>
              <a:rPr lang="en-US" sz="3000" spc="90">
                <a:solidFill>
                  <a:srgbClr val="000000"/>
                </a:solidFill>
                <a:latin typeface="Hero Bold"/>
                <a:ea typeface="Hero Bold"/>
                <a:cs typeface="Hero Bold"/>
                <a:sym typeface="Hero Bold"/>
              </a:rPr>
              <a:t>Presented by : Fadzilah, Nor Hasrimin, Hamidah Haneym and  Shahida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DC8BD"/>
        </a:solidFill>
      </p:bgPr>
    </p:bg>
    <p:spTree>
      <p:nvGrpSpPr>
        <p:cNvPr id="1" name=""/>
        <p:cNvGrpSpPr/>
        <p:nvPr/>
      </p:nvGrpSpPr>
      <p:grpSpPr>
        <a:xfrm>
          <a:off x="0" y="0"/>
          <a:ext cx="0" cy="0"/>
          <a:chOff x="0" y="0"/>
          <a:chExt cx="0" cy="0"/>
        </a:xfrm>
      </p:grpSpPr>
      <p:grpSp>
        <p:nvGrpSpPr>
          <p:cNvPr name="Group 2" id="2"/>
          <p:cNvGrpSpPr/>
          <p:nvPr/>
        </p:nvGrpSpPr>
        <p:grpSpPr>
          <a:xfrm rot="0">
            <a:off x="1137703" y="1696290"/>
            <a:ext cx="16012595" cy="6733098"/>
            <a:chOff x="0" y="0"/>
            <a:chExt cx="36773733" cy="15462901"/>
          </a:xfrm>
        </p:grpSpPr>
        <p:sp>
          <p:nvSpPr>
            <p:cNvPr name="Freeform 3" id="3"/>
            <p:cNvSpPr/>
            <p:nvPr/>
          </p:nvSpPr>
          <p:spPr>
            <a:xfrm flipH="false" flipV="false" rot="0">
              <a:off x="0" y="0"/>
              <a:ext cx="36773734" cy="15462901"/>
            </a:xfrm>
            <a:custGeom>
              <a:avLst/>
              <a:gdLst/>
              <a:ahLst/>
              <a:cxnLst/>
              <a:rect r="r" b="b" t="t" l="l"/>
              <a:pathLst>
                <a:path h="15462901" w="36773734">
                  <a:moveTo>
                    <a:pt x="24658" y="0"/>
                  </a:moveTo>
                  <a:lnTo>
                    <a:pt x="36749075" y="0"/>
                  </a:lnTo>
                  <a:cubicBezTo>
                    <a:pt x="36762692" y="0"/>
                    <a:pt x="36773734" y="11040"/>
                    <a:pt x="36773734" y="24658"/>
                  </a:cubicBezTo>
                  <a:lnTo>
                    <a:pt x="36773734" y="15438244"/>
                  </a:lnTo>
                  <a:cubicBezTo>
                    <a:pt x="36773734" y="15451861"/>
                    <a:pt x="36762692" y="15462901"/>
                    <a:pt x="36749075" y="15462901"/>
                  </a:cubicBezTo>
                  <a:lnTo>
                    <a:pt x="24658" y="15462901"/>
                  </a:lnTo>
                  <a:cubicBezTo>
                    <a:pt x="11040" y="15462901"/>
                    <a:pt x="0" y="15451861"/>
                    <a:pt x="0" y="15438244"/>
                  </a:cubicBezTo>
                  <a:lnTo>
                    <a:pt x="0" y="24658"/>
                  </a:lnTo>
                  <a:cubicBezTo>
                    <a:pt x="0" y="11040"/>
                    <a:pt x="11040" y="0"/>
                    <a:pt x="24658"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36773733" cy="15453376"/>
            </a:xfrm>
            <a:prstGeom prst="rect">
              <a:avLst/>
            </a:prstGeom>
          </p:spPr>
          <p:txBody>
            <a:bodyPr anchor="ctr" rtlCol="false" tIns="50800" lIns="50800" bIns="50800" rIns="50800"/>
            <a:lstStyle/>
            <a:p>
              <a:pPr algn="ctr">
                <a:lnSpc>
                  <a:spcPts val="1700"/>
                </a:lnSpc>
              </a:pPr>
            </a:p>
          </p:txBody>
        </p:sp>
      </p:grpSp>
      <p:sp>
        <p:nvSpPr>
          <p:cNvPr name="TextBox 5" id="5"/>
          <p:cNvSpPr txBox="true"/>
          <p:nvPr/>
        </p:nvSpPr>
        <p:spPr>
          <a:xfrm rot="0">
            <a:off x="2983368" y="5693057"/>
            <a:ext cx="11708557" cy="882650"/>
          </a:xfrm>
          <a:prstGeom prst="rect">
            <a:avLst/>
          </a:prstGeom>
        </p:spPr>
        <p:txBody>
          <a:bodyPr anchor="t" rtlCol="false" tIns="0" lIns="0" bIns="0" rIns="0">
            <a:spAutoFit/>
          </a:bodyPr>
          <a:lstStyle/>
          <a:p>
            <a:pPr algn="ctr">
              <a:lnSpc>
                <a:spcPts val="7000"/>
              </a:lnSpc>
              <a:spcBef>
                <a:spcPct val="0"/>
              </a:spcBef>
            </a:pPr>
            <a:r>
              <a:rPr lang="en-US" sz="5000">
                <a:solidFill>
                  <a:srgbClr val="000000"/>
                </a:solidFill>
                <a:latin typeface="Cloud Soft Light"/>
                <a:ea typeface="Cloud Soft Light"/>
                <a:cs typeface="Cloud Soft Light"/>
                <a:sym typeface="Cloud Soft Light"/>
              </a:rPr>
              <a:t>The operation</a:t>
            </a:r>
          </a:p>
        </p:txBody>
      </p:sp>
      <p:sp>
        <p:nvSpPr>
          <p:cNvPr name="TextBox 6" id="6"/>
          <p:cNvSpPr txBox="true"/>
          <p:nvPr/>
        </p:nvSpPr>
        <p:spPr>
          <a:xfrm rot="0">
            <a:off x="4076919" y="2648269"/>
            <a:ext cx="10134162" cy="1766571"/>
          </a:xfrm>
          <a:prstGeom prst="rect">
            <a:avLst/>
          </a:prstGeom>
        </p:spPr>
        <p:txBody>
          <a:bodyPr anchor="t" rtlCol="false" tIns="0" lIns="0" bIns="0" rIns="0">
            <a:spAutoFit/>
          </a:bodyPr>
          <a:lstStyle/>
          <a:p>
            <a:pPr algn="ctr">
              <a:lnSpc>
                <a:spcPts val="6579"/>
              </a:lnSpc>
              <a:spcBef>
                <a:spcPct val="0"/>
              </a:spcBef>
            </a:pPr>
            <a:r>
              <a:rPr lang="en-US" sz="4699">
                <a:solidFill>
                  <a:srgbClr val="000000"/>
                </a:solidFill>
                <a:latin typeface="Stadio Now Devanagari Bold"/>
                <a:ea typeface="Stadio Now Devanagari Bold"/>
                <a:cs typeface="Stadio Now Devanagari Bold"/>
                <a:sym typeface="Stadio Now Devanagari Bold"/>
              </a:rPr>
              <a:t>CONTROLLING</a:t>
            </a:r>
            <a:r>
              <a:rPr lang="en-US" sz="4699">
                <a:solidFill>
                  <a:srgbClr val="000000"/>
                </a:solidFill>
                <a:latin typeface="Stadio Now Devanagari Bold"/>
                <a:ea typeface="Stadio Now Devanagari Bold"/>
                <a:cs typeface="Stadio Now Devanagari Bold"/>
                <a:sym typeface="Stadio Now Devanagari Bold"/>
              </a:rPr>
              <a:t> SPEED BY ADJUSTING ARMATURE VOLTAGE </a:t>
            </a:r>
          </a:p>
        </p:txBody>
      </p:sp>
      <p:grpSp>
        <p:nvGrpSpPr>
          <p:cNvPr name="Group 7" id="7"/>
          <p:cNvGrpSpPr/>
          <p:nvPr/>
        </p:nvGrpSpPr>
        <p:grpSpPr>
          <a:xfrm rot="0">
            <a:off x="6069566" y="4761932"/>
            <a:ext cx="6922813" cy="2109899"/>
            <a:chOff x="0" y="0"/>
            <a:chExt cx="9230417" cy="2813199"/>
          </a:xfrm>
        </p:grpSpPr>
        <p:sp>
          <p:nvSpPr>
            <p:cNvPr name="Freeform 8" id="8"/>
            <p:cNvSpPr/>
            <p:nvPr/>
          </p:nvSpPr>
          <p:spPr>
            <a:xfrm flipH="false" flipV="false" rot="0">
              <a:off x="7528746" y="0"/>
              <a:ext cx="1701671" cy="2802154"/>
            </a:xfrm>
            <a:custGeom>
              <a:avLst/>
              <a:gdLst/>
              <a:ahLst/>
              <a:cxnLst/>
              <a:rect r="r" b="b" t="t" l="l"/>
              <a:pathLst>
                <a:path h="2802154" w="1701671">
                  <a:moveTo>
                    <a:pt x="0" y="0"/>
                  </a:moveTo>
                  <a:lnTo>
                    <a:pt x="1701671" y="0"/>
                  </a:lnTo>
                  <a:lnTo>
                    <a:pt x="1701671" y="2802154"/>
                  </a:lnTo>
                  <a:lnTo>
                    <a:pt x="0" y="2802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9" id="9"/>
            <p:cNvSpPr/>
            <p:nvPr/>
          </p:nvSpPr>
          <p:spPr>
            <a:xfrm>
              <a:off x="0" y="2802154"/>
              <a:ext cx="7528746" cy="0"/>
            </a:xfrm>
            <a:prstGeom prst="line">
              <a:avLst/>
            </a:prstGeom>
            <a:ln cap="flat" w="22091">
              <a:solidFill>
                <a:srgbClr val="000000"/>
              </a:solidFill>
              <a:prstDash val="solid"/>
              <a:headEnd type="none" len="sm" w="sm"/>
              <a:tailEnd type="none" len="sm" w="sm"/>
            </a:ln>
          </p:spPr>
        </p:sp>
      </p:grpSp>
      <p:grpSp>
        <p:nvGrpSpPr>
          <p:cNvPr name="Group 10" id="10"/>
          <p:cNvGrpSpPr/>
          <p:nvPr/>
        </p:nvGrpSpPr>
        <p:grpSpPr>
          <a:xfrm rot="0">
            <a:off x="7517900" y="1028700"/>
            <a:ext cx="3252199" cy="1335179"/>
            <a:chOff x="0" y="0"/>
            <a:chExt cx="7468840" cy="3066306"/>
          </a:xfrm>
        </p:grpSpPr>
        <p:sp>
          <p:nvSpPr>
            <p:cNvPr name="Freeform 11" id="11"/>
            <p:cNvSpPr/>
            <p:nvPr/>
          </p:nvSpPr>
          <p:spPr>
            <a:xfrm flipH="false" flipV="false" rot="0">
              <a:off x="0" y="0"/>
              <a:ext cx="7468840" cy="3066306"/>
            </a:xfrm>
            <a:custGeom>
              <a:avLst/>
              <a:gdLst/>
              <a:ahLst/>
              <a:cxnLst/>
              <a:rect r="r" b="b" t="t" l="l"/>
              <a:pathLst>
                <a:path h="3066306" w="7468840">
                  <a:moveTo>
                    <a:pt x="121406" y="0"/>
                  </a:moveTo>
                  <a:lnTo>
                    <a:pt x="7347434" y="0"/>
                  </a:lnTo>
                  <a:cubicBezTo>
                    <a:pt x="7414485" y="0"/>
                    <a:pt x="7468840" y="54356"/>
                    <a:pt x="7468840" y="121406"/>
                  </a:cubicBezTo>
                  <a:lnTo>
                    <a:pt x="7468840" y="2944900"/>
                  </a:lnTo>
                  <a:cubicBezTo>
                    <a:pt x="7468840" y="3011951"/>
                    <a:pt x="7414485" y="3066306"/>
                    <a:pt x="7347434" y="3066306"/>
                  </a:cubicBezTo>
                  <a:lnTo>
                    <a:pt x="121406" y="3066306"/>
                  </a:lnTo>
                  <a:cubicBezTo>
                    <a:pt x="54356" y="3066306"/>
                    <a:pt x="0" y="3011951"/>
                    <a:pt x="0" y="2944900"/>
                  </a:cubicBezTo>
                  <a:lnTo>
                    <a:pt x="0" y="121406"/>
                  </a:lnTo>
                  <a:cubicBezTo>
                    <a:pt x="0" y="54356"/>
                    <a:pt x="54356" y="0"/>
                    <a:pt x="121406" y="0"/>
                  </a:cubicBezTo>
                  <a:close/>
                </a:path>
              </a:pathLst>
            </a:custGeom>
            <a:solidFill>
              <a:srgbClr val="A6D9F5"/>
            </a:solidFill>
            <a:ln w="19050" cap="rnd">
              <a:solidFill>
                <a:srgbClr val="000000"/>
              </a:solidFill>
              <a:prstDash val="solid"/>
              <a:round/>
            </a:ln>
          </p:spPr>
        </p:sp>
        <p:sp>
          <p:nvSpPr>
            <p:cNvPr name="TextBox 12" id="12"/>
            <p:cNvSpPr txBox="true"/>
            <p:nvPr/>
          </p:nvSpPr>
          <p:spPr>
            <a:xfrm>
              <a:off x="0" y="-247650"/>
              <a:ext cx="7468840" cy="3313956"/>
            </a:xfrm>
            <a:prstGeom prst="rect">
              <a:avLst/>
            </a:prstGeom>
          </p:spPr>
          <p:txBody>
            <a:bodyPr anchor="ctr" rtlCol="false" tIns="50800" lIns="50800" bIns="50800" rIns="50800"/>
            <a:lstStyle/>
            <a:p>
              <a:pPr algn="ctr" marL="0" indent="0" lvl="0">
                <a:lnSpc>
                  <a:spcPts val="7000"/>
                </a:lnSpc>
                <a:spcBef>
                  <a:spcPct val="0"/>
                </a:spcBef>
              </a:pPr>
              <a:r>
                <a:rPr lang="en-US" sz="5000">
                  <a:solidFill>
                    <a:srgbClr val="000000"/>
                  </a:solidFill>
                  <a:latin typeface="Stadio Now Devanagari Bold"/>
                  <a:ea typeface="Stadio Now Devanagari Bold"/>
                  <a:cs typeface="Stadio Now Devanagari Bold"/>
                  <a:sym typeface="Stadio Now Devanagari Bold"/>
                </a:rPr>
                <a:t>Method</a:t>
              </a:r>
              <a:r>
                <a:rPr lang="en-US" sz="5000" strike="noStrike" u="none">
                  <a:solidFill>
                    <a:srgbClr val="000000"/>
                  </a:solidFill>
                  <a:latin typeface="Stadio Now Devanagari Bold"/>
                  <a:ea typeface="Stadio Now Devanagari Bold"/>
                  <a:cs typeface="Stadio Now Devanagari Bold"/>
                  <a:sym typeface="Stadio Now Devanagari Bold"/>
                </a:rPr>
                <a:t> 1:</a:t>
              </a:r>
            </a:p>
          </p:txBody>
        </p:sp>
      </p:gr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418146" y="747663"/>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2107350" y="4438413"/>
            <a:ext cx="5555498" cy="4320943"/>
          </a:xfrm>
          <a:custGeom>
            <a:avLst/>
            <a:gdLst/>
            <a:ahLst/>
            <a:cxnLst/>
            <a:rect r="r" b="b" t="t" l="l"/>
            <a:pathLst>
              <a:path h="4320943" w="5555498">
                <a:moveTo>
                  <a:pt x="0" y="0"/>
                </a:moveTo>
                <a:lnTo>
                  <a:pt x="5555498" y="0"/>
                </a:lnTo>
                <a:lnTo>
                  <a:pt x="5555498" y="4320943"/>
                </a:lnTo>
                <a:lnTo>
                  <a:pt x="0" y="4320943"/>
                </a:lnTo>
                <a:lnTo>
                  <a:pt x="0" y="0"/>
                </a:lnTo>
                <a:close/>
              </a:path>
            </a:pathLst>
          </a:custGeom>
          <a:blipFill>
            <a:blip r:embed="rId4"/>
            <a:stretch>
              <a:fillRect l="0" t="0" r="0" b="0"/>
            </a:stretch>
          </a:blipFill>
        </p:spPr>
      </p:sp>
      <p:sp>
        <p:nvSpPr>
          <p:cNvPr name="Freeform 13" id="13"/>
          <p:cNvSpPr/>
          <p:nvPr/>
        </p:nvSpPr>
        <p:spPr>
          <a:xfrm flipH="false" flipV="false" rot="0">
            <a:off x="10513093" y="3799631"/>
            <a:ext cx="6150057" cy="4239568"/>
          </a:xfrm>
          <a:custGeom>
            <a:avLst/>
            <a:gdLst/>
            <a:ahLst/>
            <a:cxnLst/>
            <a:rect r="r" b="b" t="t" l="l"/>
            <a:pathLst>
              <a:path h="4239568" w="6150057">
                <a:moveTo>
                  <a:pt x="0" y="0"/>
                </a:moveTo>
                <a:lnTo>
                  <a:pt x="6150057" y="0"/>
                </a:lnTo>
                <a:lnTo>
                  <a:pt x="6150057" y="4239568"/>
                </a:lnTo>
                <a:lnTo>
                  <a:pt x="0" y="4239568"/>
                </a:lnTo>
                <a:lnTo>
                  <a:pt x="0" y="0"/>
                </a:lnTo>
                <a:close/>
              </a:path>
            </a:pathLst>
          </a:custGeom>
          <a:blipFill>
            <a:blip r:embed="rId5"/>
            <a:stretch>
              <a:fillRect l="0" t="0" r="0" b="0"/>
            </a:stretch>
          </a:blipFill>
        </p:spPr>
      </p:sp>
      <p:sp>
        <p:nvSpPr>
          <p:cNvPr name="TextBox 14" id="14"/>
          <p:cNvSpPr txBox="true"/>
          <p:nvPr/>
        </p:nvSpPr>
        <p:spPr>
          <a:xfrm rot="0">
            <a:off x="2527689" y="1138140"/>
            <a:ext cx="10270317" cy="609600"/>
          </a:xfrm>
          <a:prstGeom prst="rect">
            <a:avLst/>
          </a:prstGeom>
        </p:spPr>
        <p:txBody>
          <a:bodyPr anchor="t" rtlCol="false" tIns="0" lIns="0" bIns="0" rIns="0">
            <a:spAutoFit/>
          </a:bodyPr>
          <a:lstStyle/>
          <a:p>
            <a:pPr algn="l">
              <a:lnSpc>
                <a:spcPts val="4200"/>
              </a:lnSpc>
              <a:spcBef>
                <a:spcPct val="0"/>
              </a:spcBef>
            </a:pPr>
            <a:r>
              <a:rPr lang="en-US" sz="3000">
                <a:solidFill>
                  <a:srgbClr val="1867BE"/>
                </a:solidFill>
                <a:latin typeface="Stadio Now Devanagari Bold"/>
                <a:ea typeface="Stadio Now Devanagari Bold"/>
                <a:cs typeface="Stadio Now Devanagari Bold"/>
                <a:sym typeface="Stadio Now Devanagari Bold"/>
              </a:rPr>
              <a:t>CO</a:t>
            </a:r>
            <a:r>
              <a:rPr lang="en-US" sz="3000">
                <a:solidFill>
                  <a:srgbClr val="1867BE"/>
                </a:solidFill>
                <a:latin typeface="Stadio Now Devanagari Bold"/>
                <a:ea typeface="Stadio Now Devanagari Bold"/>
                <a:cs typeface="Stadio Now Devanagari Bold"/>
                <a:sym typeface="Stadio Now Devanagari Bold"/>
              </a:rPr>
              <a:t>NTROLLING SPEED BY ADJUSTING ARMATURE VOLTAGE  </a:t>
            </a:r>
          </a:p>
        </p:txBody>
      </p:sp>
      <p:sp>
        <p:nvSpPr>
          <p:cNvPr name="TextBox 15" id="15"/>
          <p:cNvSpPr txBox="true"/>
          <p:nvPr/>
        </p:nvSpPr>
        <p:spPr>
          <a:xfrm rot="0">
            <a:off x="2999175" y="3267388"/>
            <a:ext cx="3069878"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A SETUP FOR SPEED CHANGE</a:t>
            </a:r>
            <a:r>
              <a:rPr lang="en-US" b="true" sz="1545">
                <a:solidFill>
                  <a:srgbClr val="000000"/>
                </a:solidFill>
                <a:latin typeface="Cloud Soft Bold"/>
                <a:ea typeface="Cloud Soft Bold"/>
                <a:cs typeface="Cloud Soft Bold"/>
                <a:sym typeface="Cloud Soft Bold"/>
              </a:rPr>
              <a:t> BY</a:t>
            </a:r>
          </a:p>
          <a:p>
            <a:pPr algn="ctr">
              <a:lnSpc>
                <a:spcPts val="1700"/>
              </a:lnSpc>
              <a:spcBef>
                <a:spcPct val="0"/>
              </a:spcBef>
            </a:pPr>
            <a:r>
              <a:rPr lang="en-US" b="true" sz="1545">
                <a:solidFill>
                  <a:srgbClr val="000000"/>
                </a:solidFill>
                <a:latin typeface="Cloud Soft Bold"/>
                <a:ea typeface="Cloud Soft Bold"/>
                <a:cs typeface="Cloud Soft Bold"/>
                <a:sym typeface="Cloud Soft Bold"/>
              </a:rPr>
              <a:t>ADJUSTING ARMATURE VOLTAGE </a:t>
            </a:r>
          </a:p>
        </p:txBody>
      </p:sp>
      <p:sp>
        <p:nvSpPr>
          <p:cNvPr name="TextBox 16" id="16"/>
          <p:cNvSpPr txBox="true"/>
          <p:nvPr/>
        </p:nvSpPr>
        <p:spPr>
          <a:xfrm rot="0">
            <a:off x="11148238" y="3267388"/>
            <a:ext cx="5073253"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ADJUSTING ARMATURE VOLTAGE  ON SPEED</a:t>
            </a:r>
          </a:p>
          <a:p>
            <a:pPr algn="ctr">
              <a:lnSpc>
                <a:spcPts val="1700"/>
              </a:lnSpc>
              <a:spcBef>
                <a:spcPct val="0"/>
              </a:spcBef>
            </a:pPr>
          </a:p>
        </p:txBody>
      </p:sp>
    </p:spTree>
  </p:cSld>
  <p:clrMapOvr>
    <a:masterClrMapping/>
  </p:clrMapOvr>
  <p:transition spd="fast">
    <p:cover dir="d"/>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418146" y="747663"/>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513093" y="3799631"/>
            <a:ext cx="6150057" cy="4239568"/>
          </a:xfrm>
          <a:custGeom>
            <a:avLst/>
            <a:gdLst/>
            <a:ahLst/>
            <a:cxnLst/>
            <a:rect r="r" b="b" t="t" l="l"/>
            <a:pathLst>
              <a:path h="4239568" w="6150057">
                <a:moveTo>
                  <a:pt x="0" y="0"/>
                </a:moveTo>
                <a:lnTo>
                  <a:pt x="6150057" y="0"/>
                </a:lnTo>
                <a:lnTo>
                  <a:pt x="6150057" y="4239568"/>
                </a:lnTo>
                <a:lnTo>
                  <a:pt x="0" y="4239568"/>
                </a:lnTo>
                <a:lnTo>
                  <a:pt x="0" y="0"/>
                </a:lnTo>
                <a:close/>
              </a:path>
            </a:pathLst>
          </a:custGeom>
          <a:blipFill>
            <a:blip r:embed="rId4"/>
            <a:stretch>
              <a:fillRect l="0" t="0" r="0" b="0"/>
            </a:stretch>
          </a:blipFill>
        </p:spPr>
      </p:sp>
      <p:sp>
        <p:nvSpPr>
          <p:cNvPr name="TextBox 13" id="13"/>
          <p:cNvSpPr txBox="true"/>
          <p:nvPr/>
        </p:nvSpPr>
        <p:spPr>
          <a:xfrm rot="0">
            <a:off x="2527689" y="1138140"/>
            <a:ext cx="10270317" cy="609600"/>
          </a:xfrm>
          <a:prstGeom prst="rect">
            <a:avLst/>
          </a:prstGeom>
        </p:spPr>
        <p:txBody>
          <a:bodyPr anchor="t" rtlCol="false" tIns="0" lIns="0" bIns="0" rIns="0">
            <a:spAutoFit/>
          </a:bodyPr>
          <a:lstStyle/>
          <a:p>
            <a:pPr algn="l">
              <a:lnSpc>
                <a:spcPts val="4200"/>
              </a:lnSpc>
              <a:spcBef>
                <a:spcPct val="0"/>
              </a:spcBef>
            </a:pPr>
            <a:r>
              <a:rPr lang="en-US" sz="3000">
                <a:solidFill>
                  <a:srgbClr val="1867BE"/>
                </a:solidFill>
                <a:latin typeface="Stadio Now Devanagari Bold"/>
                <a:ea typeface="Stadio Now Devanagari Bold"/>
                <a:cs typeface="Stadio Now Devanagari Bold"/>
                <a:sym typeface="Stadio Now Devanagari Bold"/>
              </a:rPr>
              <a:t>CO</a:t>
            </a:r>
            <a:r>
              <a:rPr lang="en-US" sz="3000">
                <a:solidFill>
                  <a:srgbClr val="1867BE"/>
                </a:solidFill>
                <a:latin typeface="Stadio Now Devanagari Bold"/>
                <a:ea typeface="Stadio Now Devanagari Bold"/>
                <a:cs typeface="Stadio Now Devanagari Bold"/>
                <a:sym typeface="Stadio Now Devanagari Bold"/>
              </a:rPr>
              <a:t>NTROLLING SPEED BY ADJUSTING ARMATURE VOLTAGE  </a:t>
            </a:r>
          </a:p>
        </p:txBody>
      </p:sp>
      <p:sp>
        <p:nvSpPr>
          <p:cNvPr name="TextBox 14" id="14"/>
          <p:cNvSpPr txBox="true"/>
          <p:nvPr/>
        </p:nvSpPr>
        <p:spPr>
          <a:xfrm rot="0">
            <a:off x="1421307" y="4404349"/>
            <a:ext cx="7133841" cy="3361690"/>
          </a:xfrm>
          <a:prstGeom prst="rect">
            <a:avLst/>
          </a:prstGeom>
        </p:spPr>
        <p:txBody>
          <a:bodyPr anchor="t" rtlCol="false" tIns="0" lIns="0" bIns="0" rIns="0">
            <a:spAutoFit/>
          </a:bodyPr>
          <a:lstStyle/>
          <a:p>
            <a:pPr algn="just" marL="474979" indent="-237490" lvl="1">
              <a:lnSpc>
                <a:spcPts val="2419"/>
              </a:lnSpc>
              <a:buFont typeface="Arial"/>
              <a:buChar char="•"/>
            </a:pPr>
            <a:r>
              <a:rPr lang="en-US" b="true" sz="2199">
                <a:solidFill>
                  <a:srgbClr val="000000"/>
                </a:solidFill>
                <a:latin typeface="Cloud Soft Bold"/>
                <a:ea typeface="Cloud Soft Bold"/>
                <a:cs typeface="Cloud Soft Bold"/>
                <a:sym typeface="Cloud Soft Bold"/>
              </a:rPr>
              <a:t>THE ONLY CONTROLLED VARIABLE IS THE ARMATURE VOLTAGE OF THE MOTOR, WHICH IS DEPICTED AS AN</a:t>
            </a:r>
            <a:r>
              <a:rPr lang="en-US" b="true" sz="2199">
                <a:solidFill>
                  <a:srgbClr val="000000"/>
                </a:solidFill>
                <a:latin typeface="Cloud Soft Bold"/>
                <a:ea typeface="Cloud Soft Bold"/>
                <a:cs typeface="Cloud Soft Bold"/>
                <a:sym typeface="Cloud Soft Bold"/>
              </a:rPr>
              <a:t> ADJUSTABLE-VOLTAGE SOURCE.</a:t>
            </a:r>
          </a:p>
          <a:p>
            <a:pPr algn="just">
              <a:lnSpc>
                <a:spcPts val="2419"/>
              </a:lnSpc>
            </a:pPr>
          </a:p>
          <a:p>
            <a:pPr algn="just" marL="474979" indent="-237490" lvl="1">
              <a:lnSpc>
                <a:spcPts val="2419"/>
              </a:lnSpc>
              <a:buFont typeface="Arial"/>
              <a:buChar char="•"/>
            </a:pPr>
            <a:r>
              <a:rPr lang="en-US" b="true" sz="2199">
                <a:solidFill>
                  <a:srgbClr val="000000"/>
                </a:solidFill>
                <a:latin typeface="Cloud Soft Bold"/>
                <a:ea typeface="Cloud Soft Bold"/>
                <a:cs typeface="Cloud Soft Bold"/>
                <a:sym typeface="Cloud Soft Bold"/>
              </a:rPr>
              <a:t>•THIS METHOD IS HIGHLY EFFICIENT AND STABLE AND IS SIMPLE TO IMPLEMENT.</a:t>
            </a:r>
          </a:p>
          <a:p>
            <a:pPr algn="just">
              <a:lnSpc>
                <a:spcPts val="2419"/>
              </a:lnSpc>
            </a:pPr>
          </a:p>
          <a:p>
            <a:pPr algn="just" marL="474979" indent="-237490" lvl="1">
              <a:lnSpc>
                <a:spcPts val="2419"/>
              </a:lnSpc>
              <a:buFont typeface="Arial"/>
              <a:buChar char="•"/>
            </a:pPr>
            <a:r>
              <a:rPr lang="en-US" b="true" sz="2199">
                <a:solidFill>
                  <a:srgbClr val="000000"/>
                </a:solidFill>
                <a:latin typeface="Cloud Soft Bold"/>
                <a:ea typeface="Cloud Soft Bold"/>
                <a:cs typeface="Cloud Soft Bold"/>
                <a:sym typeface="Cloud Soft Bold"/>
              </a:rPr>
              <a:t>• WHEN THE ARMATURE VOLTAGE IS REDUCED, THE NO-LOAD SPEED Ω_0 IS ALSO REDUCED. </a:t>
            </a:r>
          </a:p>
          <a:p>
            <a:pPr algn="ctr">
              <a:lnSpc>
                <a:spcPts val="2419"/>
              </a:lnSpc>
              <a:spcBef>
                <a:spcPct val="0"/>
              </a:spcBef>
            </a:pPr>
          </a:p>
          <a:p>
            <a:pPr algn="ctr">
              <a:lnSpc>
                <a:spcPts val="2419"/>
              </a:lnSpc>
              <a:spcBef>
                <a:spcPct val="0"/>
              </a:spcBef>
            </a:pPr>
          </a:p>
        </p:txBody>
      </p:sp>
      <p:sp>
        <p:nvSpPr>
          <p:cNvPr name="TextBox 15" id="15"/>
          <p:cNvSpPr txBox="true"/>
          <p:nvPr/>
        </p:nvSpPr>
        <p:spPr>
          <a:xfrm rot="0">
            <a:off x="11148238" y="3267388"/>
            <a:ext cx="5073253"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ADJUSTING ARMATURE VOLTAGE  ON SPEED</a:t>
            </a:r>
          </a:p>
          <a:p>
            <a:pPr algn="ctr">
              <a:lnSpc>
                <a:spcPts val="1700"/>
              </a:lnSpc>
              <a:spcBef>
                <a:spcPct val="0"/>
              </a:spcBef>
            </a:pPr>
          </a:p>
        </p:txBody>
      </p:sp>
      <p:sp>
        <p:nvSpPr>
          <p:cNvPr name="TextBox 16" id="16"/>
          <p:cNvSpPr txBox="true"/>
          <p:nvPr/>
        </p:nvSpPr>
        <p:spPr>
          <a:xfrm rot="0">
            <a:off x="1560257"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EXPLANATION</a:t>
            </a:r>
          </a:p>
        </p:txBody>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418146" y="747663"/>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513093" y="3799631"/>
            <a:ext cx="6150057" cy="4239568"/>
          </a:xfrm>
          <a:custGeom>
            <a:avLst/>
            <a:gdLst/>
            <a:ahLst/>
            <a:cxnLst/>
            <a:rect r="r" b="b" t="t" l="l"/>
            <a:pathLst>
              <a:path h="4239568" w="6150057">
                <a:moveTo>
                  <a:pt x="0" y="0"/>
                </a:moveTo>
                <a:lnTo>
                  <a:pt x="6150057" y="0"/>
                </a:lnTo>
                <a:lnTo>
                  <a:pt x="6150057" y="4239568"/>
                </a:lnTo>
                <a:lnTo>
                  <a:pt x="0" y="4239568"/>
                </a:lnTo>
                <a:lnTo>
                  <a:pt x="0" y="0"/>
                </a:lnTo>
                <a:close/>
              </a:path>
            </a:pathLst>
          </a:custGeom>
          <a:blipFill>
            <a:blip r:embed="rId4"/>
            <a:stretch>
              <a:fillRect l="0" t="0" r="0" b="0"/>
            </a:stretch>
          </a:blipFill>
        </p:spPr>
      </p:sp>
      <p:sp>
        <p:nvSpPr>
          <p:cNvPr name="TextBox 13" id="13"/>
          <p:cNvSpPr txBox="true"/>
          <p:nvPr/>
        </p:nvSpPr>
        <p:spPr>
          <a:xfrm rot="0">
            <a:off x="2527689" y="1138140"/>
            <a:ext cx="10270317" cy="609600"/>
          </a:xfrm>
          <a:prstGeom prst="rect">
            <a:avLst/>
          </a:prstGeom>
        </p:spPr>
        <p:txBody>
          <a:bodyPr anchor="t" rtlCol="false" tIns="0" lIns="0" bIns="0" rIns="0">
            <a:spAutoFit/>
          </a:bodyPr>
          <a:lstStyle/>
          <a:p>
            <a:pPr algn="l">
              <a:lnSpc>
                <a:spcPts val="4200"/>
              </a:lnSpc>
              <a:spcBef>
                <a:spcPct val="0"/>
              </a:spcBef>
            </a:pPr>
            <a:r>
              <a:rPr lang="en-US" sz="3000">
                <a:solidFill>
                  <a:srgbClr val="1867BE"/>
                </a:solidFill>
                <a:latin typeface="Stadio Now Devanagari Bold"/>
                <a:ea typeface="Stadio Now Devanagari Bold"/>
                <a:cs typeface="Stadio Now Devanagari Bold"/>
                <a:sym typeface="Stadio Now Devanagari Bold"/>
              </a:rPr>
              <a:t>CO</a:t>
            </a:r>
            <a:r>
              <a:rPr lang="en-US" sz="3000">
                <a:solidFill>
                  <a:srgbClr val="1867BE"/>
                </a:solidFill>
                <a:latin typeface="Stadio Now Devanagari Bold"/>
                <a:ea typeface="Stadio Now Devanagari Bold"/>
                <a:cs typeface="Stadio Now Devanagari Bold"/>
                <a:sym typeface="Stadio Now Devanagari Bold"/>
              </a:rPr>
              <a:t>NTROLLING SPEED BY ADJUSTING ARMATURE VOLTAGE  </a:t>
            </a:r>
          </a:p>
        </p:txBody>
      </p:sp>
      <p:sp>
        <p:nvSpPr>
          <p:cNvPr name="TextBox 14" id="14"/>
          <p:cNvSpPr txBox="true"/>
          <p:nvPr/>
        </p:nvSpPr>
        <p:spPr>
          <a:xfrm rot="0">
            <a:off x="1421307" y="4404349"/>
            <a:ext cx="7133841" cy="2447290"/>
          </a:xfrm>
          <a:prstGeom prst="rect">
            <a:avLst/>
          </a:prstGeom>
        </p:spPr>
        <p:txBody>
          <a:bodyPr anchor="t" rtlCol="false" tIns="0" lIns="0" bIns="0" rIns="0">
            <a:spAutoFit/>
          </a:bodyPr>
          <a:lstStyle/>
          <a:p>
            <a:pPr algn="just" marL="474979" indent="-237490" lvl="1">
              <a:lnSpc>
                <a:spcPts val="2419"/>
              </a:lnSpc>
              <a:buFont typeface="Arial"/>
              <a:buChar char="•"/>
            </a:pPr>
            <a:r>
              <a:rPr lang="en-US" b="true" sz="2199">
                <a:solidFill>
                  <a:srgbClr val="000000"/>
                </a:solidFill>
                <a:latin typeface="Cloud Soft Bold"/>
                <a:ea typeface="Cloud Soft Bold"/>
                <a:cs typeface="Cloud Soft Bold"/>
                <a:sym typeface="Cloud Soft Bold"/>
              </a:rPr>
              <a:t>•NOTE THAT WE ARE ASSUMING THE FIELD VOLTAGE IS UNCHANGED WHEN THE ARMAT</a:t>
            </a:r>
            <a:r>
              <a:rPr lang="en-US" b="true" sz="2199">
                <a:solidFill>
                  <a:srgbClr val="000000"/>
                </a:solidFill>
                <a:latin typeface="Cloud Soft Bold"/>
                <a:ea typeface="Cloud Soft Bold"/>
                <a:cs typeface="Cloud Soft Bold"/>
                <a:sym typeface="Cloud Soft Bold"/>
              </a:rPr>
              <a:t>URE VOLTAGE VARIES.</a:t>
            </a:r>
          </a:p>
          <a:p>
            <a:pPr algn="just">
              <a:lnSpc>
                <a:spcPts val="2419"/>
              </a:lnSpc>
            </a:pPr>
          </a:p>
          <a:p>
            <a:pPr algn="just" marL="474979" indent="-237490" lvl="1">
              <a:lnSpc>
                <a:spcPts val="2419"/>
              </a:lnSpc>
              <a:spcBef>
                <a:spcPct val="0"/>
              </a:spcBef>
              <a:buFont typeface="Arial"/>
              <a:buChar char="•"/>
            </a:pPr>
            <a:r>
              <a:rPr lang="en-US" b="true" sz="2199">
                <a:solidFill>
                  <a:srgbClr val="000000"/>
                </a:solidFill>
                <a:latin typeface="Cloud Soft Bold"/>
                <a:ea typeface="Cloud Soft Bold"/>
                <a:cs typeface="Cloud Soft Bold"/>
                <a:sym typeface="Cloud Soft Bold"/>
              </a:rPr>
              <a:t>•ELECTRIC HOLDING CAN BE DONE IF THE ARMATURE VOLTAGE IS REDUCED UNTIL ∆Ω IS EQUAL TO Ω_0.</a:t>
            </a:r>
          </a:p>
          <a:p>
            <a:pPr algn="ctr">
              <a:lnSpc>
                <a:spcPts val="2419"/>
              </a:lnSpc>
              <a:spcBef>
                <a:spcPct val="0"/>
              </a:spcBef>
            </a:pPr>
          </a:p>
        </p:txBody>
      </p:sp>
      <p:sp>
        <p:nvSpPr>
          <p:cNvPr name="TextBox 15" id="15"/>
          <p:cNvSpPr txBox="true"/>
          <p:nvPr/>
        </p:nvSpPr>
        <p:spPr>
          <a:xfrm rot="0">
            <a:off x="10646687" y="3267388"/>
            <a:ext cx="6076355"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a:t>
            </a:r>
            <a:r>
              <a:rPr lang="en-US" b="true" sz="1545">
                <a:solidFill>
                  <a:srgbClr val="1986D0"/>
                </a:solidFill>
                <a:latin typeface="Cloud Soft Bold"/>
                <a:ea typeface="Cloud Soft Bold"/>
                <a:cs typeface="Cloud Soft Bold"/>
                <a:sym typeface="Cloud Soft Bold"/>
              </a:rPr>
              <a:t>MO</a:t>
            </a:r>
            <a:r>
              <a:rPr lang="en-US" b="true" sz="1545">
                <a:solidFill>
                  <a:srgbClr val="1986D0"/>
                </a:solidFill>
                <a:latin typeface="Cloud Soft Bold"/>
                <a:ea typeface="Cloud Soft Bold"/>
                <a:cs typeface="Cloud Soft Bold"/>
                <a:sym typeface="Cloud Soft Bold"/>
              </a:rPr>
              <a:t>TOR CHARACTERISTICS WHEN ARMATURE VOLTAGE CHANGES</a:t>
            </a:r>
          </a:p>
          <a:p>
            <a:pPr algn="ctr">
              <a:lnSpc>
                <a:spcPts val="1700"/>
              </a:lnSpc>
              <a:spcBef>
                <a:spcPct val="0"/>
              </a:spcBef>
            </a:pPr>
          </a:p>
        </p:txBody>
      </p:sp>
      <p:sp>
        <p:nvSpPr>
          <p:cNvPr name="TextBox 16" id="16"/>
          <p:cNvSpPr txBox="true"/>
          <p:nvPr/>
        </p:nvSpPr>
        <p:spPr>
          <a:xfrm rot="0">
            <a:off x="1560257"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EXPLANATION</a:t>
            </a: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418146" y="747663"/>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513093" y="3799631"/>
            <a:ext cx="6150057" cy="4239568"/>
          </a:xfrm>
          <a:custGeom>
            <a:avLst/>
            <a:gdLst/>
            <a:ahLst/>
            <a:cxnLst/>
            <a:rect r="r" b="b" t="t" l="l"/>
            <a:pathLst>
              <a:path h="4239568" w="6150057">
                <a:moveTo>
                  <a:pt x="0" y="0"/>
                </a:moveTo>
                <a:lnTo>
                  <a:pt x="6150057" y="0"/>
                </a:lnTo>
                <a:lnTo>
                  <a:pt x="6150057" y="4239568"/>
                </a:lnTo>
                <a:lnTo>
                  <a:pt x="0" y="4239568"/>
                </a:lnTo>
                <a:lnTo>
                  <a:pt x="0" y="0"/>
                </a:lnTo>
                <a:close/>
              </a:path>
            </a:pathLst>
          </a:custGeom>
          <a:blipFill>
            <a:blip r:embed="rId4"/>
            <a:stretch>
              <a:fillRect l="0" t="0" r="0" b="0"/>
            </a:stretch>
          </a:blipFill>
        </p:spPr>
      </p:sp>
      <p:sp>
        <p:nvSpPr>
          <p:cNvPr name="Freeform 13" id="13"/>
          <p:cNvSpPr/>
          <p:nvPr/>
        </p:nvSpPr>
        <p:spPr>
          <a:xfrm flipH="false" flipV="false" rot="0">
            <a:off x="1560257" y="4046104"/>
            <a:ext cx="6491672" cy="3746622"/>
          </a:xfrm>
          <a:custGeom>
            <a:avLst/>
            <a:gdLst/>
            <a:ahLst/>
            <a:cxnLst/>
            <a:rect r="r" b="b" t="t" l="l"/>
            <a:pathLst>
              <a:path h="3746622" w="6491672">
                <a:moveTo>
                  <a:pt x="0" y="0"/>
                </a:moveTo>
                <a:lnTo>
                  <a:pt x="6491672" y="0"/>
                </a:lnTo>
                <a:lnTo>
                  <a:pt x="6491672" y="3746622"/>
                </a:lnTo>
                <a:lnTo>
                  <a:pt x="0" y="3746622"/>
                </a:lnTo>
                <a:lnTo>
                  <a:pt x="0" y="0"/>
                </a:lnTo>
                <a:close/>
              </a:path>
            </a:pathLst>
          </a:custGeom>
          <a:blipFill>
            <a:blip r:embed="rId5"/>
            <a:stretch>
              <a:fillRect l="0" t="0" r="0" b="0"/>
            </a:stretch>
          </a:blipFill>
        </p:spPr>
      </p:sp>
      <p:sp>
        <p:nvSpPr>
          <p:cNvPr name="TextBox 14" id="14"/>
          <p:cNvSpPr txBox="true"/>
          <p:nvPr/>
        </p:nvSpPr>
        <p:spPr>
          <a:xfrm rot="0">
            <a:off x="2527689" y="1138140"/>
            <a:ext cx="10270317" cy="609600"/>
          </a:xfrm>
          <a:prstGeom prst="rect">
            <a:avLst/>
          </a:prstGeom>
        </p:spPr>
        <p:txBody>
          <a:bodyPr anchor="t" rtlCol="false" tIns="0" lIns="0" bIns="0" rIns="0">
            <a:spAutoFit/>
          </a:bodyPr>
          <a:lstStyle/>
          <a:p>
            <a:pPr algn="l">
              <a:lnSpc>
                <a:spcPts val="4200"/>
              </a:lnSpc>
              <a:spcBef>
                <a:spcPct val="0"/>
              </a:spcBef>
            </a:pPr>
            <a:r>
              <a:rPr lang="en-US" sz="3000">
                <a:solidFill>
                  <a:srgbClr val="1867BE"/>
                </a:solidFill>
                <a:latin typeface="Stadio Now Devanagari Bold"/>
                <a:ea typeface="Stadio Now Devanagari Bold"/>
                <a:cs typeface="Stadio Now Devanagari Bold"/>
                <a:sym typeface="Stadio Now Devanagari Bold"/>
              </a:rPr>
              <a:t>CO</a:t>
            </a:r>
            <a:r>
              <a:rPr lang="en-US" sz="3000">
                <a:solidFill>
                  <a:srgbClr val="1867BE"/>
                </a:solidFill>
                <a:latin typeface="Stadio Now Devanagari Bold"/>
                <a:ea typeface="Stadio Now Devanagari Bold"/>
                <a:cs typeface="Stadio Now Devanagari Bold"/>
                <a:sym typeface="Stadio Now Devanagari Bold"/>
              </a:rPr>
              <a:t>NTROLLING SPEED BY ADJUSTING ARMATURE VOLTAGE  </a:t>
            </a:r>
          </a:p>
        </p:txBody>
      </p:sp>
      <p:sp>
        <p:nvSpPr>
          <p:cNvPr name="TextBox 15" id="15"/>
          <p:cNvSpPr txBox="true"/>
          <p:nvPr/>
        </p:nvSpPr>
        <p:spPr>
          <a:xfrm rot="0">
            <a:off x="10646687" y="3267388"/>
            <a:ext cx="6076355"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a:t>
            </a:r>
            <a:r>
              <a:rPr lang="en-US" b="true" sz="1545">
                <a:solidFill>
                  <a:srgbClr val="1986D0"/>
                </a:solidFill>
                <a:latin typeface="Cloud Soft Bold"/>
                <a:ea typeface="Cloud Soft Bold"/>
                <a:cs typeface="Cloud Soft Bold"/>
                <a:sym typeface="Cloud Soft Bold"/>
              </a:rPr>
              <a:t>MO</a:t>
            </a:r>
            <a:r>
              <a:rPr lang="en-US" b="true" sz="1545">
                <a:solidFill>
                  <a:srgbClr val="1986D0"/>
                </a:solidFill>
                <a:latin typeface="Cloud Soft Bold"/>
                <a:ea typeface="Cloud Soft Bold"/>
                <a:cs typeface="Cloud Soft Bold"/>
                <a:sym typeface="Cloud Soft Bold"/>
              </a:rPr>
              <a:t>TOR CHARACTERISTICS WHEN ARMATURE VOLTAGE CHANGES</a:t>
            </a:r>
          </a:p>
          <a:p>
            <a:pPr algn="ctr">
              <a:lnSpc>
                <a:spcPts val="1700"/>
              </a:lnSpc>
              <a:spcBef>
                <a:spcPct val="0"/>
              </a:spcBef>
            </a:pPr>
          </a:p>
        </p:txBody>
      </p:sp>
      <p:sp>
        <p:nvSpPr>
          <p:cNvPr name="TextBox 16" id="16"/>
          <p:cNvSpPr txBox="true"/>
          <p:nvPr/>
        </p:nvSpPr>
        <p:spPr>
          <a:xfrm rot="0">
            <a:off x="1560257"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EQUATIONS</a:t>
            </a:r>
          </a:p>
        </p:txBody>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DCFF"/>
        </a:solidFill>
      </p:bgPr>
    </p:bg>
    <p:spTree>
      <p:nvGrpSpPr>
        <p:cNvPr id="1" name=""/>
        <p:cNvGrpSpPr/>
        <p:nvPr/>
      </p:nvGrpSpPr>
      <p:grpSpPr>
        <a:xfrm>
          <a:off x="0" y="0"/>
          <a:ext cx="0" cy="0"/>
          <a:chOff x="0" y="0"/>
          <a:chExt cx="0" cy="0"/>
        </a:xfrm>
      </p:grpSpPr>
      <p:grpSp>
        <p:nvGrpSpPr>
          <p:cNvPr name="Group 2" id="2"/>
          <p:cNvGrpSpPr/>
          <p:nvPr/>
        </p:nvGrpSpPr>
        <p:grpSpPr>
          <a:xfrm rot="0">
            <a:off x="1137703" y="1696290"/>
            <a:ext cx="16012595" cy="6733098"/>
            <a:chOff x="0" y="0"/>
            <a:chExt cx="36773733" cy="15462901"/>
          </a:xfrm>
        </p:grpSpPr>
        <p:sp>
          <p:nvSpPr>
            <p:cNvPr name="Freeform 3" id="3"/>
            <p:cNvSpPr/>
            <p:nvPr/>
          </p:nvSpPr>
          <p:spPr>
            <a:xfrm flipH="false" flipV="false" rot="0">
              <a:off x="0" y="0"/>
              <a:ext cx="36773734" cy="15462901"/>
            </a:xfrm>
            <a:custGeom>
              <a:avLst/>
              <a:gdLst/>
              <a:ahLst/>
              <a:cxnLst/>
              <a:rect r="r" b="b" t="t" l="l"/>
              <a:pathLst>
                <a:path h="15462901" w="36773734">
                  <a:moveTo>
                    <a:pt x="24658" y="0"/>
                  </a:moveTo>
                  <a:lnTo>
                    <a:pt x="36749075" y="0"/>
                  </a:lnTo>
                  <a:cubicBezTo>
                    <a:pt x="36762692" y="0"/>
                    <a:pt x="36773734" y="11040"/>
                    <a:pt x="36773734" y="24658"/>
                  </a:cubicBezTo>
                  <a:lnTo>
                    <a:pt x="36773734" y="15438244"/>
                  </a:lnTo>
                  <a:cubicBezTo>
                    <a:pt x="36773734" y="15451861"/>
                    <a:pt x="36762692" y="15462901"/>
                    <a:pt x="36749075" y="15462901"/>
                  </a:cubicBezTo>
                  <a:lnTo>
                    <a:pt x="24658" y="15462901"/>
                  </a:lnTo>
                  <a:cubicBezTo>
                    <a:pt x="11040" y="15462901"/>
                    <a:pt x="0" y="15451861"/>
                    <a:pt x="0" y="15438244"/>
                  </a:cubicBezTo>
                  <a:lnTo>
                    <a:pt x="0" y="24658"/>
                  </a:lnTo>
                  <a:cubicBezTo>
                    <a:pt x="0" y="11040"/>
                    <a:pt x="11040" y="0"/>
                    <a:pt x="24658"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36773733" cy="15453376"/>
            </a:xfrm>
            <a:prstGeom prst="rect">
              <a:avLst/>
            </a:prstGeom>
          </p:spPr>
          <p:txBody>
            <a:bodyPr anchor="ctr" rtlCol="false" tIns="50800" lIns="50800" bIns="50800" rIns="50800"/>
            <a:lstStyle/>
            <a:p>
              <a:pPr algn="ctr">
                <a:lnSpc>
                  <a:spcPts val="1700"/>
                </a:lnSpc>
              </a:pPr>
            </a:p>
          </p:txBody>
        </p:sp>
      </p:grpSp>
      <p:sp>
        <p:nvSpPr>
          <p:cNvPr name="TextBox 5" id="5"/>
          <p:cNvSpPr txBox="true"/>
          <p:nvPr/>
        </p:nvSpPr>
        <p:spPr>
          <a:xfrm rot="0">
            <a:off x="2983368" y="5693057"/>
            <a:ext cx="11708557" cy="882650"/>
          </a:xfrm>
          <a:prstGeom prst="rect">
            <a:avLst/>
          </a:prstGeom>
        </p:spPr>
        <p:txBody>
          <a:bodyPr anchor="t" rtlCol="false" tIns="0" lIns="0" bIns="0" rIns="0">
            <a:spAutoFit/>
          </a:bodyPr>
          <a:lstStyle/>
          <a:p>
            <a:pPr algn="ctr">
              <a:lnSpc>
                <a:spcPts val="7000"/>
              </a:lnSpc>
              <a:spcBef>
                <a:spcPct val="0"/>
              </a:spcBef>
            </a:pPr>
            <a:r>
              <a:rPr lang="en-US" sz="5000">
                <a:solidFill>
                  <a:srgbClr val="000000"/>
                </a:solidFill>
                <a:latin typeface="Cloud Soft Light"/>
                <a:ea typeface="Cloud Soft Light"/>
                <a:cs typeface="Cloud Soft Light"/>
                <a:sym typeface="Cloud Soft Light"/>
              </a:rPr>
              <a:t>The operation</a:t>
            </a:r>
          </a:p>
        </p:txBody>
      </p:sp>
      <p:sp>
        <p:nvSpPr>
          <p:cNvPr name="TextBox 6" id="6"/>
          <p:cNvSpPr txBox="true"/>
          <p:nvPr/>
        </p:nvSpPr>
        <p:spPr>
          <a:xfrm rot="0">
            <a:off x="4076919" y="2648269"/>
            <a:ext cx="10134162" cy="1766571"/>
          </a:xfrm>
          <a:prstGeom prst="rect">
            <a:avLst/>
          </a:prstGeom>
        </p:spPr>
        <p:txBody>
          <a:bodyPr anchor="t" rtlCol="false" tIns="0" lIns="0" bIns="0" rIns="0">
            <a:spAutoFit/>
          </a:bodyPr>
          <a:lstStyle/>
          <a:p>
            <a:pPr algn="ctr">
              <a:lnSpc>
                <a:spcPts val="6579"/>
              </a:lnSpc>
              <a:spcBef>
                <a:spcPct val="0"/>
              </a:spcBef>
            </a:pPr>
            <a:r>
              <a:rPr lang="en-US" sz="4699">
                <a:solidFill>
                  <a:srgbClr val="000000"/>
                </a:solidFill>
                <a:latin typeface="Stadio Now Devanagari Bold"/>
                <a:ea typeface="Stadio Now Devanagari Bold"/>
                <a:cs typeface="Stadio Now Devanagari Bold"/>
                <a:sym typeface="Stadio Now Devanagari Bold"/>
              </a:rPr>
              <a:t>CONTROLLING</a:t>
            </a:r>
            <a:r>
              <a:rPr lang="en-US" sz="4699">
                <a:solidFill>
                  <a:srgbClr val="000000"/>
                </a:solidFill>
                <a:latin typeface="Stadio Now Devanagari Bold"/>
                <a:ea typeface="Stadio Now Devanagari Bold"/>
                <a:cs typeface="Stadio Now Devanagari Bold"/>
                <a:sym typeface="Stadio Now Devanagari Bold"/>
              </a:rPr>
              <a:t> SPEED BY ADJUSTING FIELD VOLTAGE </a:t>
            </a:r>
          </a:p>
        </p:txBody>
      </p:sp>
      <p:grpSp>
        <p:nvGrpSpPr>
          <p:cNvPr name="Group 7" id="7"/>
          <p:cNvGrpSpPr/>
          <p:nvPr/>
        </p:nvGrpSpPr>
        <p:grpSpPr>
          <a:xfrm rot="0">
            <a:off x="6069566" y="4761932"/>
            <a:ext cx="6922813" cy="2109899"/>
            <a:chOff x="0" y="0"/>
            <a:chExt cx="9230417" cy="2813199"/>
          </a:xfrm>
        </p:grpSpPr>
        <p:sp>
          <p:nvSpPr>
            <p:cNvPr name="Freeform 8" id="8"/>
            <p:cNvSpPr/>
            <p:nvPr/>
          </p:nvSpPr>
          <p:spPr>
            <a:xfrm flipH="false" flipV="false" rot="0">
              <a:off x="7528746" y="0"/>
              <a:ext cx="1701671" cy="2802154"/>
            </a:xfrm>
            <a:custGeom>
              <a:avLst/>
              <a:gdLst/>
              <a:ahLst/>
              <a:cxnLst/>
              <a:rect r="r" b="b" t="t" l="l"/>
              <a:pathLst>
                <a:path h="2802154" w="1701671">
                  <a:moveTo>
                    <a:pt x="0" y="0"/>
                  </a:moveTo>
                  <a:lnTo>
                    <a:pt x="1701671" y="0"/>
                  </a:lnTo>
                  <a:lnTo>
                    <a:pt x="1701671" y="2802154"/>
                  </a:lnTo>
                  <a:lnTo>
                    <a:pt x="0" y="2802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9" id="9"/>
            <p:cNvSpPr/>
            <p:nvPr/>
          </p:nvSpPr>
          <p:spPr>
            <a:xfrm>
              <a:off x="0" y="2802154"/>
              <a:ext cx="7528746" cy="0"/>
            </a:xfrm>
            <a:prstGeom prst="line">
              <a:avLst/>
            </a:prstGeom>
            <a:ln cap="flat" w="22091">
              <a:solidFill>
                <a:srgbClr val="000000"/>
              </a:solidFill>
              <a:prstDash val="solid"/>
              <a:headEnd type="none" len="sm" w="sm"/>
              <a:tailEnd type="none" len="sm" w="sm"/>
            </a:ln>
          </p:spPr>
        </p:sp>
      </p:grpSp>
      <p:grpSp>
        <p:nvGrpSpPr>
          <p:cNvPr name="Group 10" id="10"/>
          <p:cNvGrpSpPr/>
          <p:nvPr/>
        </p:nvGrpSpPr>
        <p:grpSpPr>
          <a:xfrm rot="0">
            <a:off x="7517900" y="1028700"/>
            <a:ext cx="3252199" cy="1335179"/>
            <a:chOff x="0" y="0"/>
            <a:chExt cx="7468840" cy="3066306"/>
          </a:xfrm>
        </p:grpSpPr>
        <p:sp>
          <p:nvSpPr>
            <p:cNvPr name="Freeform 11" id="11"/>
            <p:cNvSpPr/>
            <p:nvPr/>
          </p:nvSpPr>
          <p:spPr>
            <a:xfrm flipH="false" flipV="false" rot="0">
              <a:off x="0" y="0"/>
              <a:ext cx="7468840" cy="3066306"/>
            </a:xfrm>
            <a:custGeom>
              <a:avLst/>
              <a:gdLst/>
              <a:ahLst/>
              <a:cxnLst/>
              <a:rect r="r" b="b" t="t" l="l"/>
              <a:pathLst>
                <a:path h="3066306" w="7468840">
                  <a:moveTo>
                    <a:pt x="121406" y="0"/>
                  </a:moveTo>
                  <a:lnTo>
                    <a:pt x="7347434" y="0"/>
                  </a:lnTo>
                  <a:cubicBezTo>
                    <a:pt x="7414485" y="0"/>
                    <a:pt x="7468840" y="54356"/>
                    <a:pt x="7468840" y="121406"/>
                  </a:cubicBezTo>
                  <a:lnTo>
                    <a:pt x="7468840" y="2944900"/>
                  </a:lnTo>
                  <a:cubicBezTo>
                    <a:pt x="7468840" y="3011951"/>
                    <a:pt x="7414485" y="3066306"/>
                    <a:pt x="7347434" y="3066306"/>
                  </a:cubicBezTo>
                  <a:lnTo>
                    <a:pt x="121406" y="3066306"/>
                  </a:lnTo>
                  <a:cubicBezTo>
                    <a:pt x="54356" y="3066306"/>
                    <a:pt x="0" y="3011951"/>
                    <a:pt x="0" y="2944900"/>
                  </a:cubicBezTo>
                  <a:lnTo>
                    <a:pt x="0" y="121406"/>
                  </a:lnTo>
                  <a:cubicBezTo>
                    <a:pt x="0" y="54356"/>
                    <a:pt x="54356" y="0"/>
                    <a:pt x="121406" y="0"/>
                  </a:cubicBezTo>
                  <a:close/>
                </a:path>
              </a:pathLst>
            </a:custGeom>
            <a:solidFill>
              <a:srgbClr val="A6D9F5"/>
            </a:solidFill>
            <a:ln w="19050" cap="rnd">
              <a:solidFill>
                <a:srgbClr val="000000"/>
              </a:solidFill>
              <a:prstDash val="solid"/>
              <a:round/>
            </a:ln>
          </p:spPr>
        </p:sp>
        <p:sp>
          <p:nvSpPr>
            <p:cNvPr name="TextBox 12" id="12"/>
            <p:cNvSpPr txBox="true"/>
            <p:nvPr/>
          </p:nvSpPr>
          <p:spPr>
            <a:xfrm>
              <a:off x="0" y="-247650"/>
              <a:ext cx="7468840" cy="3313956"/>
            </a:xfrm>
            <a:prstGeom prst="rect">
              <a:avLst/>
            </a:prstGeom>
          </p:spPr>
          <p:txBody>
            <a:bodyPr anchor="ctr" rtlCol="false" tIns="50800" lIns="50800" bIns="50800" rIns="50800"/>
            <a:lstStyle/>
            <a:p>
              <a:pPr algn="ctr" marL="0" indent="0" lvl="0">
                <a:lnSpc>
                  <a:spcPts val="7000"/>
                </a:lnSpc>
                <a:spcBef>
                  <a:spcPct val="0"/>
                </a:spcBef>
              </a:pPr>
              <a:r>
                <a:rPr lang="en-US" sz="5000">
                  <a:solidFill>
                    <a:srgbClr val="000000"/>
                  </a:solidFill>
                  <a:latin typeface="Stadio Now Devanagari Bold"/>
                  <a:ea typeface="Stadio Now Devanagari Bold"/>
                  <a:cs typeface="Stadio Now Devanagari Bold"/>
                  <a:sym typeface="Stadio Now Devanagari Bold"/>
                </a:rPr>
                <a:t>Method</a:t>
              </a:r>
              <a:r>
                <a:rPr lang="en-US" sz="5000" strike="noStrike" u="none">
                  <a:solidFill>
                    <a:srgbClr val="000000"/>
                  </a:solidFill>
                  <a:latin typeface="Stadio Now Devanagari Bold"/>
                  <a:ea typeface="Stadio Now Devanagari Bold"/>
                  <a:cs typeface="Stadio Now Devanagari Bold"/>
                  <a:sym typeface="Stadio Now Devanagari Bold"/>
                </a:rPr>
                <a:t> 1:</a:t>
              </a:r>
            </a:p>
          </p:txBody>
        </p:sp>
      </p:gr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190415" y="812805"/>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2009969" y="4145000"/>
            <a:ext cx="6551841" cy="4934970"/>
          </a:xfrm>
          <a:custGeom>
            <a:avLst/>
            <a:gdLst/>
            <a:ahLst/>
            <a:cxnLst/>
            <a:rect r="r" b="b" t="t" l="l"/>
            <a:pathLst>
              <a:path h="4934970" w="6551841">
                <a:moveTo>
                  <a:pt x="0" y="0"/>
                </a:moveTo>
                <a:lnTo>
                  <a:pt x="6551841" y="0"/>
                </a:lnTo>
                <a:lnTo>
                  <a:pt x="6551841" y="4934970"/>
                </a:lnTo>
                <a:lnTo>
                  <a:pt x="0" y="4934970"/>
                </a:lnTo>
                <a:lnTo>
                  <a:pt x="0" y="0"/>
                </a:lnTo>
                <a:close/>
              </a:path>
            </a:pathLst>
          </a:custGeom>
          <a:blipFill>
            <a:blip r:embed="rId4"/>
            <a:stretch>
              <a:fillRect l="0" t="0" r="0" b="0"/>
            </a:stretch>
          </a:blipFill>
        </p:spPr>
      </p:sp>
      <p:sp>
        <p:nvSpPr>
          <p:cNvPr name="Freeform 13" id="13"/>
          <p:cNvSpPr/>
          <p:nvPr/>
        </p:nvSpPr>
        <p:spPr>
          <a:xfrm flipH="false" flipV="false" rot="0">
            <a:off x="10188207" y="4412822"/>
            <a:ext cx="6799828" cy="4399326"/>
          </a:xfrm>
          <a:custGeom>
            <a:avLst/>
            <a:gdLst/>
            <a:ahLst/>
            <a:cxnLst/>
            <a:rect r="r" b="b" t="t" l="l"/>
            <a:pathLst>
              <a:path h="4399326" w="6799828">
                <a:moveTo>
                  <a:pt x="0" y="0"/>
                </a:moveTo>
                <a:lnTo>
                  <a:pt x="6799828" y="0"/>
                </a:lnTo>
                <a:lnTo>
                  <a:pt x="6799828" y="4399326"/>
                </a:lnTo>
                <a:lnTo>
                  <a:pt x="0" y="4399326"/>
                </a:lnTo>
                <a:lnTo>
                  <a:pt x="0" y="0"/>
                </a:lnTo>
                <a:close/>
              </a:path>
            </a:pathLst>
          </a:custGeom>
          <a:blipFill>
            <a:blip r:embed="rId5"/>
            <a:stretch>
              <a:fillRect l="0" t="0" r="0" b="0"/>
            </a:stretch>
          </a:blipFill>
        </p:spPr>
      </p:sp>
      <p:sp>
        <p:nvSpPr>
          <p:cNvPr name="TextBox 14" id="14"/>
          <p:cNvSpPr txBox="true"/>
          <p:nvPr/>
        </p:nvSpPr>
        <p:spPr>
          <a:xfrm rot="0">
            <a:off x="2841343" y="1073762"/>
            <a:ext cx="9505926" cy="609600"/>
          </a:xfrm>
          <a:prstGeom prst="rect">
            <a:avLst/>
          </a:prstGeom>
        </p:spPr>
        <p:txBody>
          <a:bodyPr anchor="t" rtlCol="false" tIns="0" lIns="0" bIns="0" rIns="0">
            <a:spAutoFit/>
          </a:bodyPr>
          <a:lstStyle/>
          <a:p>
            <a:pPr algn="l">
              <a:lnSpc>
                <a:spcPts val="4200"/>
              </a:lnSpc>
              <a:spcBef>
                <a:spcPct val="0"/>
              </a:spcBef>
            </a:pPr>
            <a:r>
              <a:rPr lang="en-US" sz="3000">
                <a:solidFill>
                  <a:srgbClr val="3A9A01"/>
                </a:solidFill>
                <a:latin typeface="Stadio Now Devanagari Bold"/>
                <a:ea typeface="Stadio Now Devanagari Bold"/>
                <a:cs typeface="Stadio Now Devanagari Bold"/>
                <a:sym typeface="Stadio Now Devanagari Bold"/>
              </a:rPr>
              <a:t>CO</a:t>
            </a:r>
            <a:r>
              <a:rPr lang="en-US" sz="3000">
                <a:solidFill>
                  <a:srgbClr val="3A9A01"/>
                </a:solidFill>
                <a:latin typeface="Stadio Now Devanagari Bold"/>
                <a:ea typeface="Stadio Now Devanagari Bold"/>
                <a:cs typeface="Stadio Now Devanagari Bold"/>
                <a:sym typeface="Stadio Now Devanagari Bold"/>
              </a:rPr>
              <a:t>NTROLLING SPEED BY ADJUSTING FIELD VOLTAGE </a:t>
            </a:r>
          </a:p>
        </p:txBody>
      </p:sp>
      <p:sp>
        <p:nvSpPr>
          <p:cNvPr name="TextBox 15" id="15"/>
          <p:cNvSpPr txBox="true"/>
          <p:nvPr/>
        </p:nvSpPr>
        <p:spPr>
          <a:xfrm rot="0">
            <a:off x="2841343" y="3267388"/>
            <a:ext cx="3385542" cy="63875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A SETUP FOR SPEED CHANGE</a:t>
            </a:r>
            <a:r>
              <a:rPr lang="en-US" b="true" sz="1545">
                <a:solidFill>
                  <a:srgbClr val="000000"/>
                </a:solidFill>
                <a:latin typeface="Cloud Soft Bold"/>
                <a:ea typeface="Cloud Soft Bold"/>
                <a:cs typeface="Cloud Soft Bold"/>
                <a:sym typeface="Cloud Soft Bold"/>
              </a:rPr>
              <a:t> BY</a:t>
            </a:r>
          </a:p>
          <a:p>
            <a:pPr algn="ctr">
              <a:lnSpc>
                <a:spcPts val="1700"/>
              </a:lnSpc>
              <a:spcBef>
                <a:spcPct val="0"/>
              </a:spcBef>
            </a:pPr>
            <a:r>
              <a:rPr lang="en-US" b="true" sz="1545">
                <a:solidFill>
                  <a:srgbClr val="000000"/>
                </a:solidFill>
                <a:latin typeface="Cloud Soft Bold"/>
                <a:ea typeface="Cloud Soft Bold"/>
                <a:cs typeface="Cloud Soft Bold"/>
                <a:sym typeface="Cloud Soft Bold"/>
              </a:rPr>
              <a:t>ADDING ADJUSTING FIELD VOLTAGE </a:t>
            </a:r>
          </a:p>
          <a:p>
            <a:pPr algn="ctr">
              <a:lnSpc>
                <a:spcPts val="1700"/>
              </a:lnSpc>
              <a:spcBef>
                <a:spcPct val="0"/>
              </a:spcBef>
            </a:pPr>
          </a:p>
        </p:txBody>
      </p:sp>
      <p:sp>
        <p:nvSpPr>
          <p:cNvPr name="TextBox 16" id="16"/>
          <p:cNvSpPr txBox="true"/>
          <p:nvPr/>
        </p:nvSpPr>
        <p:spPr>
          <a:xfrm rot="0">
            <a:off x="10990331" y="3267388"/>
            <a:ext cx="5389066"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ADDING ADJUSTING FIELD VOLTAGE  ON SPEED</a:t>
            </a:r>
          </a:p>
          <a:p>
            <a:pPr algn="ctr">
              <a:lnSpc>
                <a:spcPts val="1700"/>
              </a:lnSpc>
              <a:spcBef>
                <a:spcPct val="0"/>
              </a:spcBef>
            </a:pPr>
          </a:p>
        </p:txBody>
      </p:sp>
    </p:spTree>
  </p:cSld>
  <p:clrMapOvr>
    <a:masterClrMapping/>
  </p:clrMapOvr>
  <p:transition spd="fast">
    <p:cover dir="d"/>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190415" y="812805"/>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188207" y="4412822"/>
            <a:ext cx="6799828" cy="4399326"/>
          </a:xfrm>
          <a:custGeom>
            <a:avLst/>
            <a:gdLst/>
            <a:ahLst/>
            <a:cxnLst/>
            <a:rect r="r" b="b" t="t" l="l"/>
            <a:pathLst>
              <a:path h="4399326" w="6799828">
                <a:moveTo>
                  <a:pt x="0" y="0"/>
                </a:moveTo>
                <a:lnTo>
                  <a:pt x="6799828" y="0"/>
                </a:lnTo>
                <a:lnTo>
                  <a:pt x="6799828" y="4399326"/>
                </a:lnTo>
                <a:lnTo>
                  <a:pt x="0" y="4399326"/>
                </a:lnTo>
                <a:lnTo>
                  <a:pt x="0" y="0"/>
                </a:lnTo>
                <a:close/>
              </a:path>
            </a:pathLst>
          </a:custGeom>
          <a:blipFill>
            <a:blip r:embed="rId4"/>
            <a:stretch>
              <a:fillRect l="0" t="0" r="0" b="0"/>
            </a:stretch>
          </a:blipFill>
        </p:spPr>
      </p:sp>
      <p:sp>
        <p:nvSpPr>
          <p:cNvPr name="TextBox 13" id="13"/>
          <p:cNvSpPr txBox="true"/>
          <p:nvPr/>
        </p:nvSpPr>
        <p:spPr>
          <a:xfrm rot="0">
            <a:off x="2841343" y="1073762"/>
            <a:ext cx="9505926" cy="609600"/>
          </a:xfrm>
          <a:prstGeom prst="rect">
            <a:avLst/>
          </a:prstGeom>
        </p:spPr>
        <p:txBody>
          <a:bodyPr anchor="t" rtlCol="false" tIns="0" lIns="0" bIns="0" rIns="0">
            <a:spAutoFit/>
          </a:bodyPr>
          <a:lstStyle/>
          <a:p>
            <a:pPr algn="l">
              <a:lnSpc>
                <a:spcPts val="4200"/>
              </a:lnSpc>
              <a:spcBef>
                <a:spcPct val="0"/>
              </a:spcBef>
            </a:pPr>
            <a:r>
              <a:rPr lang="en-US" sz="3000">
                <a:solidFill>
                  <a:srgbClr val="3A9A01"/>
                </a:solidFill>
                <a:latin typeface="Stadio Now Devanagari Bold"/>
                <a:ea typeface="Stadio Now Devanagari Bold"/>
                <a:cs typeface="Stadio Now Devanagari Bold"/>
                <a:sym typeface="Stadio Now Devanagari Bold"/>
              </a:rPr>
              <a:t>CO</a:t>
            </a:r>
            <a:r>
              <a:rPr lang="en-US" sz="3000">
                <a:solidFill>
                  <a:srgbClr val="3A9A01"/>
                </a:solidFill>
                <a:latin typeface="Stadio Now Devanagari Bold"/>
                <a:ea typeface="Stadio Now Devanagari Bold"/>
                <a:cs typeface="Stadio Now Devanagari Bold"/>
                <a:sym typeface="Stadio Now Devanagari Bold"/>
              </a:rPr>
              <a:t>NTROLLING SPEED BY ADJUSTING FIELD VOLTAGE </a:t>
            </a:r>
          </a:p>
        </p:txBody>
      </p:sp>
      <p:sp>
        <p:nvSpPr>
          <p:cNvPr name="TextBox 14" id="14"/>
          <p:cNvSpPr txBox="true"/>
          <p:nvPr/>
        </p:nvSpPr>
        <p:spPr>
          <a:xfrm rot="0">
            <a:off x="10990331" y="3267388"/>
            <a:ext cx="5389066"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ADDING ADJUSTING FIELD VOLTAGE  ON SPEED</a:t>
            </a:r>
          </a:p>
          <a:p>
            <a:pPr algn="ctr">
              <a:lnSpc>
                <a:spcPts val="1700"/>
              </a:lnSpc>
              <a:spcBef>
                <a:spcPct val="0"/>
              </a:spcBef>
            </a:pPr>
          </a:p>
        </p:txBody>
      </p:sp>
      <p:sp>
        <p:nvSpPr>
          <p:cNvPr name="TextBox 15" id="15"/>
          <p:cNvSpPr txBox="true"/>
          <p:nvPr/>
        </p:nvSpPr>
        <p:spPr>
          <a:xfrm rot="0">
            <a:off x="1028700" y="4431872"/>
            <a:ext cx="7919055" cy="3666490"/>
          </a:xfrm>
          <a:prstGeom prst="rect">
            <a:avLst/>
          </a:prstGeom>
        </p:spPr>
        <p:txBody>
          <a:bodyPr anchor="t" rtlCol="false" tIns="0" lIns="0" bIns="0" rIns="0">
            <a:spAutoFit/>
          </a:bodyPr>
          <a:lstStyle/>
          <a:p>
            <a:pPr algn="just" marL="474979" indent="-237490" lvl="1">
              <a:lnSpc>
                <a:spcPts val="2419"/>
              </a:lnSpc>
              <a:buFont typeface="Arial"/>
              <a:buChar char="•"/>
            </a:pPr>
            <a:r>
              <a:rPr lang="en-US" b="true" sz="2199">
                <a:solidFill>
                  <a:srgbClr val="000000"/>
                </a:solidFill>
                <a:latin typeface="Cloud Soft Bold"/>
                <a:ea typeface="Cloud Soft Bold"/>
                <a:cs typeface="Cloud Soft Bold"/>
                <a:sym typeface="Cloud Soft Bold"/>
              </a:rPr>
              <a:t>IF WE REDUCE THE FIELD VOLTAGE, THE FIELD CURRENT AND CONSEQUENTLY THE FLUX ARE REDUCED.</a:t>
            </a:r>
          </a:p>
          <a:p>
            <a:pPr algn="just">
              <a:lnSpc>
                <a:spcPts val="2419"/>
              </a:lnSpc>
            </a:pPr>
          </a:p>
          <a:p>
            <a:pPr algn="just" marL="474979" indent="-237490" lvl="1">
              <a:lnSpc>
                <a:spcPts val="2419"/>
              </a:lnSpc>
              <a:buFont typeface="Arial"/>
              <a:buChar char="•"/>
            </a:pPr>
            <a:r>
              <a:rPr lang="en-US" b="true" sz="2199">
                <a:solidFill>
                  <a:srgbClr val="000000"/>
                </a:solidFill>
                <a:latin typeface="Cloud Soft Bold"/>
                <a:ea typeface="Cloud Soft Bold"/>
                <a:cs typeface="Cloud Soft Bold"/>
                <a:sym typeface="Cloud Soft Bold"/>
              </a:rPr>
              <a:t>•EQUATION 2.1 &amp; 2.2 SHOW THE DEPENDENCY OF MOTOR SPEED ON THE FIELD FLUX. </a:t>
            </a:r>
          </a:p>
          <a:p>
            <a:pPr algn="just">
              <a:lnSpc>
                <a:spcPts val="2419"/>
              </a:lnSpc>
            </a:pPr>
          </a:p>
          <a:p>
            <a:pPr algn="just" marL="474979" indent="-237490" lvl="1">
              <a:lnSpc>
                <a:spcPts val="2419"/>
              </a:lnSpc>
              <a:buFont typeface="Arial"/>
              <a:buChar char="•"/>
            </a:pPr>
            <a:r>
              <a:rPr lang="en-US" b="true" sz="2199">
                <a:solidFill>
                  <a:srgbClr val="000000"/>
                </a:solidFill>
                <a:latin typeface="Cloud Soft Bold"/>
                <a:ea typeface="Cloud Soft Bold"/>
                <a:cs typeface="Cloud Soft Bold"/>
                <a:sym typeface="Cloud Soft Bold"/>
              </a:rPr>
              <a:t>•THE NO-LOAD SPEED IS INVERSELY PROPORTIONAL TO THE FLUX, AND THE SLOPE OF EQUATION (2.1)IS INVERSELY PROPORTIONAL TO THE SQUARE OF THE FLUX.</a:t>
            </a:r>
          </a:p>
          <a:p>
            <a:pPr algn="ctr">
              <a:lnSpc>
                <a:spcPts val="2419"/>
              </a:lnSpc>
              <a:spcBef>
                <a:spcPct val="0"/>
              </a:spcBef>
            </a:pPr>
          </a:p>
          <a:p>
            <a:pPr algn="ctr">
              <a:lnSpc>
                <a:spcPts val="2419"/>
              </a:lnSpc>
              <a:spcBef>
                <a:spcPct val="0"/>
              </a:spcBef>
            </a:pPr>
          </a:p>
        </p:txBody>
      </p:sp>
      <p:sp>
        <p:nvSpPr>
          <p:cNvPr name="TextBox 16" id="16"/>
          <p:cNvSpPr txBox="true"/>
          <p:nvPr/>
        </p:nvSpPr>
        <p:spPr>
          <a:xfrm rot="0">
            <a:off x="1560257"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EXPLANATION</a:t>
            </a:r>
          </a:p>
        </p:txBody>
      </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190415" y="812805"/>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188207" y="4412822"/>
            <a:ext cx="6799828" cy="4399326"/>
          </a:xfrm>
          <a:custGeom>
            <a:avLst/>
            <a:gdLst/>
            <a:ahLst/>
            <a:cxnLst/>
            <a:rect r="r" b="b" t="t" l="l"/>
            <a:pathLst>
              <a:path h="4399326" w="6799828">
                <a:moveTo>
                  <a:pt x="0" y="0"/>
                </a:moveTo>
                <a:lnTo>
                  <a:pt x="6799828" y="0"/>
                </a:lnTo>
                <a:lnTo>
                  <a:pt x="6799828" y="4399326"/>
                </a:lnTo>
                <a:lnTo>
                  <a:pt x="0" y="4399326"/>
                </a:lnTo>
                <a:lnTo>
                  <a:pt x="0" y="0"/>
                </a:lnTo>
                <a:close/>
              </a:path>
            </a:pathLst>
          </a:custGeom>
          <a:blipFill>
            <a:blip r:embed="rId4"/>
            <a:stretch>
              <a:fillRect l="0" t="0" r="0" b="0"/>
            </a:stretch>
          </a:blipFill>
        </p:spPr>
      </p:sp>
      <p:sp>
        <p:nvSpPr>
          <p:cNvPr name="TextBox 13" id="13"/>
          <p:cNvSpPr txBox="true"/>
          <p:nvPr/>
        </p:nvSpPr>
        <p:spPr>
          <a:xfrm rot="0">
            <a:off x="2841343" y="1073762"/>
            <a:ext cx="9505926" cy="609600"/>
          </a:xfrm>
          <a:prstGeom prst="rect">
            <a:avLst/>
          </a:prstGeom>
        </p:spPr>
        <p:txBody>
          <a:bodyPr anchor="t" rtlCol="false" tIns="0" lIns="0" bIns="0" rIns="0">
            <a:spAutoFit/>
          </a:bodyPr>
          <a:lstStyle/>
          <a:p>
            <a:pPr algn="l">
              <a:lnSpc>
                <a:spcPts val="4200"/>
              </a:lnSpc>
              <a:spcBef>
                <a:spcPct val="0"/>
              </a:spcBef>
            </a:pPr>
            <a:r>
              <a:rPr lang="en-US" sz="3000">
                <a:solidFill>
                  <a:srgbClr val="3A9A01"/>
                </a:solidFill>
                <a:latin typeface="Stadio Now Devanagari Bold"/>
                <a:ea typeface="Stadio Now Devanagari Bold"/>
                <a:cs typeface="Stadio Now Devanagari Bold"/>
                <a:sym typeface="Stadio Now Devanagari Bold"/>
              </a:rPr>
              <a:t>CO</a:t>
            </a:r>
            <a:r>
              <a:rPr lang="en-US" sz="3000">
                <a:solidFill>
                  <a:srgbClr val="3A9A01"/>
                </a:solidFill>
                <a:latin typeface="Stadio Now Devanagari Bold"/>
                <a:ea typeface="Stadio Now Devanagari Bold"/>
                <a:cs typeface="Stadio Now Devanagari Bold"/>
                <a:sym typeface="Stadio Now Devanagari Bold"/>
              </a:rPr>
              <a:t>NTROLLING SPEED BY ADJUSTING FIELD VOLTAGE </a:t>
            </a:r>
          </a:p>
        </p:txBody>
      </p:sp>
      <p:sp>
        <p:nvSpPr>
          <p:cNvPr name="TextBox 14" id="14"/>
          <p:cNvSpPr txBox="true"/>
          <p:nvPr/>
        </p:nvSpPr>
        <p:spPr>
          <a:xfrm rot="0">
            <a:off x="10990331" y="3267388"/>
            <a:ext cx="5389066"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ADDING ADJUSTING FIELD VOLTAGE  ON SPEED</a:t>
            </a:r>
          </a:p>
          <a:p>
            <a:pPr algn="ctr">
              <a:lnSpc>
                <a:spcPts val="1700"/>
              </a:lnSpc>
              <a:spcBef>
                <a:spcPct val="0"/>
              </a:spcBef>
            </a:pPr>
          </a:p>
        </p:txBody>
      </p:sp>
      <p:sp>
        <p:nvSpPr>
          <p:cNvPr name="TextBox 15" id="15"/>
          <p:cNvSpPr txBox="true"/>
          <p:nvPr/>
        </p:nvSpPr>
        <p:spPr>
          <a:xfrm rot="0">
            <a:off x="1028700" y="4094075"/>
            <a:ext cx="7919055" cy="5322570"/>
          </a:xfrm>
          <a:prstGeom prst="rect">
            <a:avLst/>
          </a:prstGeom>
        </p:spPr>
        <p:txBody>
          <a:bodyPr anchor="t" rtlCol="false" tIns="0" lIns="0" bIns="0" rIns="0">
            <a:spAutoFit/>
          </a:bodyPr>
          <a:lstStyle/>
          <a:p>
            <a:pPr algn="just" marL="431801" indent="-215900" lvl="1">
              <a:lnSpc>
                <a:spcPts val="2200"/>
              </a:lnSpc>
              <a:buFont typeface="Arial"/>
              <a:buChar char="•"/>
            </a:pPr>
            <a:r>
              <a:rPr lang="en-US" b="true" sz="2000">
                <a:solidFill>
                  <a:srgbClr val="000000"/>
                </a:solidFill>
                <a:latin typeface="Cloud Soft Bold"/>
                <a:ea typeface="Cloud Soft Bold"/>
                <a:cs typeface="Cloud Soft Bold"/>
                <a:sym typeface="Cloud Soft Bold"/>
              </a:rPr>
              <a:t>W</a:t>
            </a:r>
            <a:r>
              <a:rPr lang="en-US" b="true" sz="2000">
                <a:solidFill>
                  <a:srgbClr val="000000"/>
                </a:solidFill>
                <a:latin typeface="Cloud Soft Bold"/>
                <a:ea typeface="Cloud Soft Bold"/>
                <a:cs typeface="Cloud Soft Bold"/>
                <a:sym typeface="Cloud Soft Bold"/>
              </a:rPr>
              <a:t>HEN THE FIELD FLUX IS REDUCED, THE NO-LOAD SPEED Ω_0 IS INCREASED IN INVERSE PROPORTION TO THE FLUX, AND THE SPEED DROP ∆Ω IS ALSO INCREASED. </a:t>
            </a:r>
          </a:p>
          <a:p>
            <a:pPr algn="just">
              <a:lnSpc>
                <a:spcPts val="2200"/>
              </a:lnSpc>
            </a:pPr>
          </a:p>
          <a:p>
            <a:pPr algn="just" marL="431801" indent="-215900" lvl="1">
              <a:lnSpc>
                <a:spcPts val="2200"/>
              </a:lnSpc>
              <a:buFont typeface="Arial"/>
              <a:buChar char="•"/>
            </a:pPr>
            <a:r>
              <a:rPr lang="en-US" b="true" sz="2000">
                <a:solidFill>
                  <a:srgbClr val="000000"/>
                </a:solidFill>
                <a:latin typeface="Cloud Soft Bold"/>
                <a:ea typeface="Cloud Soft Bold"/>
                <a:cs typeface="Cloud Soft Bold"/>
                <a:sym typeface="Cloud Soft Bold"/>
              </a:rPr>
              <a:t>•WHEN MOTOR SPEED IS CONTROLLED BY ADJUSTING THE FIELD CURRENT, THE FOLLOWING </a:t>
            </a:r>
            <a:r>
              <a:rPr lang="en-US" b="true" sz="2000">
                <a:solidFill>
                  <a:srgbClr val="FF3131"/>
                </a:solidFill>
                <a:latin typeface="Cloud Soft Bold"/>
                <a:ea typeface="Cloud Soft Bold"/>
                <a:cs typeface="Cloud Soft Bold"/>
                <a:sym typeface="Cloud Soft Bold"/>
              </a:rPr>
              <a:t>CONSIDERATIONS</a:t>
            </a:r>
            <a:r>
              <a:rPr lang="en-US" b="true" sz="2000">
                <a:solidFill>
                  <a:srgbClr val="000000"/>
                </a:solidFill>
                <a:latin typeface="Cloud Soft Bold"/>
                <a:ea typeface="Cloud Soft Bold"/>
                <a:cs typeface="Cloud Soft Bold"/>
                <a:sym typeface="Cloud Soft Bold"/>
              </a:rPr>
              <a:t> SHOULD BE KEPT IN MIND.</a:t>
            </a:r>
          </a:p>
          <a:p>
            <a:pPr algn="just">
              <a:lnSpc>
                <a:spcPts val="2200"/>
              </a:lnSpc>
            </a:pPr>
          </a:p>
          <a:p>
            <a:pPr algn="just">
              <a:lnSpc>
                <a:spcPts val="2200"/>
              </a:lnSpc>
            </a:pPr>
            <a:r>
              <a:rPr lang="en-US" b="true" sz="2000">
                <a:solidFill>
                  <a:srgbClr val="000000"/>
                </a:solidFill>
                <a:latin typeface="Cloud Soft Bold"/>
                <a:ea typeface="Cloud Soft Bold"/>
                <a:cs typeface="Cloud Soft Bold"/>
                <a:sym typeface="Cloud Soft Bold"/>
              </a:rPr>
              <a:t>   </a:t>
            </a:r>
            <a:r>
              <a:rPr lang="en-US" b="true" sz="2000">
                <a:solidFill>
                  <a:srgbClr val="000000"/>
                </a:solidFill>
                <a:latin typeface="Cloud Soft Bold"/>
                <a:ea typeface="Cloud Soft Bold"/>
                <a:cs typeface="Cloud Soft Bold"/>
                <a:sym typeface="Cloud Soft Bold"/>
              </a:rPr>
              <a:t>1. THE FIELD VOLTAGE MUST NOT EXCEED THE ABSOLUTE </a:t>
            </a:r>
          </a:p>
          <a:p>
            <a:pPr algn="just">
              <a:lnSpc>
                <a:spcPts val="2200"/>
              </a:lnSpc>
            </a:pPr>
            <a:r>
              <a:rPr lang="en-US" b="true" sz="2000">
                <a:solidFill>
                  <a:srgbClr val="000000"/>
                </a:solidFill>
                <a:latin typeface="Cloud Soft Bold"/>
                <a:ea typeface="Cloud Soft Bold"/>
                <a:cs typeface="Cloud Soft Bold"/>
                <a:sym typeface="Cloud Soft Bold"/>
              </a:rPr>
              <a:t>       </a:t>
            </a:r>
            <a:r>
              <a:rPr lang="en-US" b="true" sz="2000">
                <a:solidFill>
                  <a:srgbClr val="000000"/>
                </a:solidFill>
                <a:latin typeface="Cloud Soft Bold"/>
                <a:ea typeface="Cloud Soft Bold"/>
                <a:cs typeface="Cloud Soft Bold"/>
                <a:sym typeface="Cloud Soft Bold"/>
              </a:rPr>
              <a:t>MAXIMUM RATING.</a:t>
            </a:r>
          </a:p>
          <a:p>
            <a:pPr algn="just">
              <a:lnSpc>
                <a:spcPts val="2200"/>
              </a:lnSpc>
            </a:pPr>
            <a:r>
              <a:rPr lang="en-US" b="true" sz="2000">
                <a:solidFill>
                  <a:srgbClr val="000000"/>
                </a:solidFill>
                <a:latin typeface="Cloud Soft Bold"/>
                <a:ea typeface="Cloud Soft Bold"/>
                <a:cs typeface="Cloud Soft Bold"/>
                <a:sym typeface="Cloud Soft Bold"/>
              </a:rPr>
              <a:t>   </a:t>
            </a:r>
            <a:r>
              <a:rPr lang="en-US" b="true" sz="2000">
                <a:solidFill>
                  <a:srgbClr val="000000"/>
                </a:solidFill>
                <a:latin typeface="Cloud Soft Bold"/>
                <a:ea typeface="Cloud Soft Bold"/>
                <a:cs typeface="Cloud Soft Bold"/>
                <a:sym typeface="Cloud Soft Bold"/>
              </a:rPr>
              <a:t>2. SINCE DC MOTORS ARE RELATIVELY SENSITIVE TO </a:t>
            </a:r>
          </a:p>
          <a:p>
            <a:pPr algn="just">
              <a:lnSpc>
                <a:spcPts val="2200"/>
              </a:lnSpc>
            </a:pPr>
            <a:r>
              <a:rPr lang="en-US" b="true" sz="2000">
                <a:solidFill>
                  <a:srgbClr val="000000"/>
                </a:solidFill>
                <a:latin typeface="Cloud Soft Bold"/>
                <a:ea typeface="Cloud Soft Bold"/>
                <a:cs typeface="Cloud Soft Bold"/>
                <a:sym typeface="Cloud Soft Bold"/>
              </a:rPr>
              <a:t>      </a:t>
            </a:r>
            <a:r>
              <a:rPr lang="en-US" b="true" sz="2000">
                <a:solidFill>
                  <a:srgbClr val="000000"/>
                </a:solidFill>
                <a:latin typeface="Cloud Soft Bold"/>
                <a:ea typeface="Cloud Soft Bold"/>
                <a:cs typeface="Cloud Soft Bold"/>
                <a:sym typeface="Cloud Soft Bold"/>
              </a:rPr>
              <a:t>VARIATIONS IN FIELD VOLTAGE, LARGE RE-DUCTIONS IN FIELD </a:t>
            </a:r>
          </a:p>
          <a:p>
            <a:pPr algn="just">
              <a:lnSpc>
                <a:spcPts val="2200"/>
              </a:lnSpc>
            </a:pPr>
            <a:r>
              <a:rPr lang="en-US" b="true" sz="2000">
                <a:solidFill>
                  <a:srgbClr val="000000"/>
                </a:solidFill>
                <a:latin typeface="Cloud Soft Bold"/>
                <a:ea typeface="Cloud Soft Bold"/>
                <a:cs typeface="Cloud Soft Bold"/>
                <a:sym typeface="Cloud Soft Bold"/>
              </a:rPr>
              <a:t>      </a:t>
            </a:r>
            <a:r>
              <a:rPr lang="en-US" b="true" sz="2000">
                <a:solidFill>
                  <a:srgbClr val="000000"/>
                </a:solidFill>
                <a:latin typeface="Cloud Soft Bold"/>
                <a:ea typeface="Cloud Soft Bold"/>
                <a:cs typeface="Cloud Soft Bold"/>
                <a:sym typeface="Cloud Soft Bold"/>
              </a:rPr>
              <a:t>CURRENT MAY RESULT IN EXCESSIVE SPEED.</a:t>
            </a:r>
          </a:p>
          <a:p>
            <a:pPr algn="just">
              <a:lnSpc>
                <a:spcPts val="2200"/>
              </a:lnSpc>
            </a:pPr>
            <a:r>
              <a:rPr lang="en-US" b="true" sz="2000">
                <a:solidFill>
                  <a:srgbClr val="000000"/>
                </a:solidFill>
                <a:latin typeface="Cloud Soft Bold"/>
                <a:ea typeface="Cloud Soft Bold"/>
                <a:cs typeface="Cloud Soft Bold"/>
                <a:sym typeface="Cloud Soft Bold"/>
              </a:rPr>
              <a:t>   </a:t>
            </a:r>
            <a:r>
              <a:rPr lang="en-US" b="true" sz="2000">
                <a:solidFill>
                  <a:srgbClr val="000000"/>
                </a:solidFill>
                <a:latin typeface="Cloud Soft Bold"/>
                <a:ea typeface="Cloud Soft Bold"/>
                <a:cs typeface="Cloud Soft Bold"/>
                <a:sym typeface="Cloud Soft Bold"/>
              </a:rPr>
              <a:t>3. BECAUSE THE ARMATURE CURRENT IS INVERSELY  </a:t>
            </a:r>
          </a:p>
          <a:p>
            <a:pPr algn="just">
              <a:lnSpc>
                <a:spcPts val="2200"/>
              </a:lnSpc>
            </a:pPr>
            <a:r>
              <a:rPr lang="en-US" b="true" sz="2000">
                <a:solidFill>
                  <a:srgbClr val="000000"/>
                </a:solidFill>
                <a:latin typeface="Cloud Soft Bold"/>
                <a:ea typeface="Cloud Soft Bold"/>
                <a:cs typeface="Cloud Soft Bold"/>
                <a:sym typeface="Cloud Soft Bold"/>
              </a:rPr>
              <a:t>      </a:t>
            </a:r>
            <a:r>
              <a:rPr lang="en-US" b="true" sz="2000">
                <a:solidFill>
                  <a:srgbClr val="000000"/>
                </a:solidFill>
                <a:latin typeface="Cloud Soft Bold"/>
                <a:ea typeface="Cloud Soft Bold"/>
                <a:cs typeface="Cloud Soft Bold"/>
                <a:sym typeface="Cloud Soft Bold"/>
              </a:rPr>
              <a:t>PROPORTIONAL TO THE FIELD FLUX </a:t>
            </a:r>
            <a:r>
              <a:rPr lang="en-US" b="true" sz="2000" i="true">
                <a:solidFill>
                  <a:srgbClr val="000000"/>
                </a:solidFill>
                <a:latin typeface="Cloud Soft Bold Italics"/>
                <a:ea typeface="Cloud Soft Bold Italics"/>
                <a:cs typeface="Cloud Soft Bold Italics"/>
                <a:sym typeface="Cloud Soft Bold Italics"/>
              </a:rPr>
              <a:t>(</a:t>
            </a:r>
            <a:r>
              <a:rPr lang="en-US" b="true" sz="2000">
                <a:solidFill>
                  <a:srgbClr val="000000"/>
                </a:solidFill>
                <a:latin typeface="Cloud Soft Bold"/>
                <a:ea typeface="Cloud Soft Bold"/>
                <a:cs typeface="Cloud Soft Bold"/>
                <a:sym typeface="Cloud Soft Bold"/>
              </a:rPr>
              <a:t>I_A=T_D/K∅)</a:t>
            </a:r>
            <a:r>
              <a:rPr lang="en-US" b="true" sz="2000" i="true">
                <a:solidFill>
                  <a:srgbClr val="000000"/>
                </a:solidFill>
                <a:latin typeface="Cloud Soft Bold Italics"/>
                <a:ea typeface="Cloud Soft Bold Italics"/>
                <a:cs typeface="Cloud Soft Bold Italics"/>
                <a:sym typeface="Cloud Soft Bold Italics"/>
              </a:rPr>
              <a:t>, REDUCING </a:t>
            </a:r>
          </a:p>
          <a:p>
            <a:pPr algn="just">
              <a:lnSpc>
                <a:spcPts val="2200"/>
              </a:lnSpc>
            </a:pPr>
            <a:r>
              <a:rPr lang="en-US" b="true" sz="2000" i="true">
                <a:solidFill>
                  <a:srgbClr val="000000"/>
                </a:solidFill>
                <a:latin typeface="Cloud Soft Bold Italics"/>
                <a:ea typeface="Cloud Soft Bold Italics"/>
                <a:cs typeface="Cloud Soft Bold Italics"/>
                <a:sym typeface="Cloud Soft Bold Italics"/>
              </a:rPr>
              <a:t>     </a:t>
            </a:r>
            <a:r>
              <a:rPr lang="en-US" b="true" sz="2000" i="true">
                <a:solidFill>
                  <a:srgbClr val="000000"/>
                </a:solidFill>
                <a:latin typeface="Cloud Soft Bold Italics"/>
                <a:ea typeface="Cloud Soft Bold Italics"/>
                <a:cs typeface="Cloud Soft Bold Italics"/>
                <a:sym typeface="Cloud Soft Bold Italics"/>
              </a:rPr>
              <a:t>THE FIELD RESULTS IN AN INCREASE IN THE ARMATURE </a:t>
            </a:r>
          </a:p>
          <a:p>
            <a:pPr algn="just">
              <a:lnSpc>
                <a:spcPts val="2200"/>
              </a:lnSpc>
            </a:pPr>
            <a:r>
              <a:rPr lang="en-US" b="true" sz="2000" i="true">
                <a:solidFill>
                  <a:srgbClr val="000000"/>
                </a:solidFill>
                <a:latin typeface="Cloud Soft Bold Italics"/>
                <a:ea typeface="Cloud Soft Bold Italics"/>
                <a:cs typeface="Cloud Soft Bold Italics"/>
                <a:sym typeface="Cloud Soft Bold Italics"/>
              </a:rPr>
              <a:t>   </a:t>
            </a:r>
            <a:r>
              <a:rPr lang="en-US" b="true" sz="2000" i="true">
                <a:solidFill>
                  <a:srgbClr val="000000"/>
                </a:solidFill>
                <a:latin typeface="Cloud Soft Bold Italics"/>
                <a:ea typeface="Cloud Soft Bold Italics"/>
                <a:cs typeface="Cloud Soft Bold Italics"/>
                <a:sym typeface="Cloud Soft Bold Italics"/>
              </a:rPr>
              <a:t>CURRENT </a:t>
            </a:r>
            <a:r>
              <a:rPr lang="en-US" b="true" sz="2000">
                <a:solidFill>
                  <a:srgbClr val="000000"/>
                </a:solidFill>
                <a:latin typeface="Cloud Soft Bold"/>
                <a:ea typeface="Cloud Soft Bold"/>
                <a:cs typeface="Cloud Soft Bold"/>
                <a:sym typeface="Cloud Soft Bold"/>
              </a:rPr>
              <a:t>(ASSUMING THAT THE LOAD TORQUE IS UNCHANGED).</a:t>
            </a:r>
          </a:p>
          <a:p>
            <a:pPr algn="ctr">
              <a:lnSpc>
                <a:spcPts val="2419"/>
              </a:lnSpc>
              <a:spcBef>
                <a:spcPct val="0"/>
              </a:spcBef>
            </a:pPr>
          </a:p>
          <a:p>
            <a:pPr algn="ctr">
              <a:lnSpc>
                <a:spcPts val="2419"/>
              </a:lnSpc>
              <a:spcBef>
                <a:spcPct val="0"/>
              </a:spcBef>
            </a:pPr>
          </a:p>
        </p:txBody>
      </p:sp>
      <p:sp>
        <p:nvSpPr>
          <p:cNvPr name="TextBox 16" id="16"/>
          <p:cNvSpPr txBox="true"/>
          <p:nvPr/>
        </p:nvSpPr>
        <p:spPr>
          <a:xfrm rot="0">
            <a:off x="1560257"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EXPLANATION</a:t>
            </a:r>
          </a:p>
        </p:txBody>
      </p:sp>
    </p:spTree>
  </p:cSld>
  <p:clrMapOvr>
    <a:masterClrMapping/>
  </p:clrMapOvr>
  <p:transition spd="fast">
    <p:fade/>
  </p:transition>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628576"/>
            <a:ext cx="8244547" cy="897101"/>
            <a:chOff x="0" y="0"/>
            <a:chExt cx="18934018" cy="2060239"/>
          </a:xfrm>
        </p:grpSpPr>
        <p:sp>
          <p:nvSpPr>
            <p:cNvPr name="Freeform 3" id="3"/>
            <p:cNvSpPr/>
            <p:nvPr/>
          </p:nvSpPr>
          <p:spPr>
            <a:xfrm flipH="false" flipV="false" rot="0">
              <a:off x="0" y="0"/>
              <a:ext cx="18934018" cy="2060239"/>
            </a:xfrm>
            <a:custGeom>
              <a:avLst/>
              <a:gdLst/>
              <a:ahLst/>
              <a:cxnLst/>
              <a:rect r="r" b="b" t="t" l="l"/>
              <a:pathLst>
                <a:path h="2060239" w="18934018">
                  <a:moveTo>
                    <a:pt x="15025" y="0"/>
                  </a:moveTo>
                  <a:lnTo>
                    <a:pt x="18918994" y="0"/>
                  </a:lnTo>
                  <a:cubicBezTo>
                    <a:pt x="18922978" y="0"/>
                    <a:pt x="18926800" y="1583"/>
                    <a:pt x="18929618" y="4401"/>
                  </a:cubicBezTo>
                  <a:cubicBezTo>
                    <a:pt x="18932435" y="7218"/>
                    <a:pt x="18934018" y="11040"/>
                    <a:pt x="18934018" y="15025"/>
                  </a:cubicBezTo>
                  <a:lnTo>
                    <a:pt x="18934018" y="2045214"/>
                  </a:lnTo>
                  <a:cubicBezTo>
                    <a:pt x="18934018" y="2049199"/>
                    <a:pt x="18932435" y="2053020"/>
                    <a:pt x="18929618" y="2055838"/>
                  </a:cubicBezTo>
                  <a:cubicBezTo>
                    <a:pt x="18926800" y="2058656"/>
                    <a:pt x="18922978" y="2060239"/>
                    <a:pt x="18918994" y="2060239"/>
                  </a:cubicBezTo>
                  <a:lnTo>
                    <a:pt x="15025" y="2060239"/>
                  </a:lnTo>
                  <a:cubicBezTo>
                    <a:pt x="11040" y="2060239"/>
                    <a:pt x="7218" y="2058656"/>
                    <a:pt x="4401" y="2055838"/>
                  </a:cubicBezTo>
                  <a:cubicBezTo>
                    <a:pt x="1583" y="2053020"/>
                    <a:pt x="0" y="2049199"/>
                    <a:pt x="0" y="2045214"/>
                  </a:cubicBezTo>
                  <a:lnTo>
                    <a:pt x="0" y="15025"/>
                  </a:lnTo>
                  <a:cubicBezTo>
                    <a:pt x="0" y="11040"/>
                    <a:pt x="1583" y="7218"/>
                    <a:pt x="4401" y="4401"/>
                  </a:cubicBezTo>
                  <a:cubicBezTo>
                    <a:pt x="7218" y="1583"/>
                    <a:pt x="11040" y="0"/>
                    <a:pt x="15025" y="0"/>
                  </a:cubicBezTo>
                  <a:close/>
                </a:path>
              </a:pathLst>
            </a:custGeom>
            <a:solidFill>
              <a:srgbClr val="FFFFFF"/>
            </a:solidFill>
            <a:ln w="19050" cap="sq">
              <a:solidFill>
                <a:srgbClr val="000000"/>
              </a:solidFill>
              <a:prstDash val="solid"/>
              <a:miter/>
            </a:ln>
          </p:spPr>
        </p:sp>
        <p:sp>
          <p:nvSpPr>
            <p:cNvPr name="TextBox 4" id="4"/>
            <p:cNvSpPr txBox="true"/>
            <p:nvPr/>
          </p:nvSpPr>
          <p:spPr>
            <a:xfrm>
              <a:off x="0" y="-19050"/>
              <a:ext cx="18934018" cy="2079289"/>
            </a:xfrm>
            <a:prstGeom prst="rect">
              <a:avLst/>
            </a:prstGeom>
          </p:spPr>
          <p:txBody>
            <a:bodyPr anchor="ctr" rtlCol="false" tIns="50800" lIns="50800" bIns="50800" rIns="50800"/>
            <a:lstStyle/>
            <a:p>
              <a:pPr algn="ctr" marL="0" indent="0" lvl="0">
                <a:lnSpc>
                  <a:spcPts val="2640"/>
                </a:lnSpc>
                <a:spcBef>
                  <a:spcPct val="0"/>
                </a:spcBef>
              </a:pPr>
              <a:r>
                <a:rPr lang="en-US" b="true" sz="2200">
                  <a:solidFill>
                    <a:srgbClr val="000000"/>
                  </a:solidFill>
                  <a:latin typeface="Poppins Bold"/>
                  <a:ea typeface="Poppins Bold"/>
                  <a:cs typeface="Poppins Bold"/>
                  <a:sym typeface="Poppins Bold"/>
                </a:rPr>
                <a:t>REFLECTIONS</a:t>
              </a:r>
            </a:p>
          </p:txBody>
        </p:sp>
      </p:grpSp>
      <p:grpSp>
        <p:nvGrpSpPr>
          <p:cNvPr name="Group 5" id="5"/>
          <p:cNvGrpSpPr/>
          <p:nvPr/>
        </p:nvGrpSpPr>
        <p:grpSpPr>
          <a:xfrm rot="0">
            <a:off x="1028700" y="3416521"/>
            <a:ext cx="16230600" cy="4772381"/>
            <a:chOff x="0" y="0"/>
            <a:chExt cx="37274393" cy="10960013"/>
          </a:xfrm>
        </p:grpSpPr>
        <p:sp>
          <p:nvSpPr>
            <p:cNvPr name="Freeform 6" id="6"/>
            <p:cNvSpPr/>
            <p:nvPr/>
          </p:nvSpPr>
          <p:spPr>
            <a:xfrm flipH="false" flipV="false" rot="0">
              <a:off x="0" y="0"/>
              <a:ext cx="37274395" cy="10960013"/>
            </a:xfrm>
            <a:custGeom>
              <a:avLst/>
              <a:gdLst/>
              <a:ahLst/>
              <a:cxnLst/>
              <a:rect r="r" b="b" t="t" l="l"/>
              <a:pathLst>
                <a:path h="10960013" w="37274395">
                  <a:moveTo>
                    <a:pt x="7632" y="0"/>
                  </a:moveTo>
                  <a:lnTo>
                    <a:pt x="37266764" y="0"/>
                  </a:lnTo>
                  <a:cubicBezTo>
                    <a:pt x="37270978" y="0"/>
                    <a:pt x="37274395" y="3417"/>
                    <a:pt x="37274395" y="7632"/>
                  </a:cubicBezTo>
                  <a:lnTo>
                    <a:pt x="37274395" y="10952381"/>
                  </a:lnTo>
                  <a:cubicBezTo>
                    <a:pt x="37274395" y="10956596"/>
                    <a:pt x="37270978" y="10960013"/>
                    <a:pt x="37266764" y="10960013"/>
                  </a:cubicBezTo>
                  <a:lnTo>
                    <a:pt x="7632" y="10960013"/>
                  </a:lnTo>
                  <a:cubicBezTo>
                    <a:pt x="3417" y="10960013"/>
                    <a:pt x="0" y="10956596"/>
                    <a:pt x="0" y="10952381"/>
                  </a:cubicBezTo>
                  <a:lnTo>
                    <a:pt x="0" y="7632"/>
                  </a:lnTo>
                  <a:cubicBezTo>
                    <a:pt x="0" y="3417"/>
                    <a:pt x="3417" y="0"/>
                    <a:pt x="7632" y="0"/>
                  </a:cubicBezTo>
                  <a:close/>
                </a:path>
              </a:pathLst>
            </a:custGeom>
            <a:solidFill>
              <a:srgbClr val="F8F6F1"/>
            </a:solidFill>
            <a:ln w="19050" cap="sq">
              <a:solidFill>
                <a:srgbClr val="000000"/>
              </a:solidFill>
              <a:prstDash val="solid"/>
              <a:miter/>
            </a:ln>
          </p:spPr>
        </p:sp>
        <p:sp>
          <p:nvSpPr>
            <p:cNvPr name="TextBox 7" id="7"/>
            <p:cNvSpPr txBox="true"/>
            <p:nvPr/>
          </p:nvSpPr>
          <p:spPr>
            <a:xfrm>
              <a:off x="0" y="9525"/>
              <a:ext cx="37274393" cy="10950488"/>
            </a:xfrm>
            <a:prstGeom prst="rect">
              <a:avLst/>
            </a:prstGeom>
          </p:spPr>
          <p:txBody>
            <a:bodyPr anchor="ctr" rtlCol="false" tIns="50800" lIns="50800" bIns="50800" rIns="50800"/>
            <a:lstStyle/>
            <a:p>
              <a:pPr algn="ctr">
                <a:lnSpc>
                  <a:spcPts val="1700"/>
                </a:lnSpc>
              </a:pPr>
            </a:p>
          </p:txBody>
        </p:sp>
      </p:grpSp>
      <p:grpSp>
        <p:nvGrpSpPr>
          <p:cNvPr name="Group 8" id="8"/>
          <p:cNvGrpSpPr/>
          <p:nvPr/>
        </p:nvGrpSpPr>
        <p:grpSpPr>
          <a:xfrm rot="0">
            <a:off x="6739123" y="3147785"/>
            <a:ext cx="4809754" cy="1232713"/>
            <a:chOff x="0" y="0"/>
            <a:chExt cx="6413005" cy="1643618"/>
          </a:xfrm>
        </p:grpSpPr>
        <p:sp>
          <p:nvSpPr>
            <p:cNvPr name="Freeform 9" id="9"/>
            <p:cNvSpPr/>
            <p:nvPr/>
          </p:nvSpPr>
          <p:spPr>
            <a:xfrm flipH="false" flipV="false" rot="0">
              <a:off x="4355951" y="0"/>
              <a:ext cx="2057053" cy="1643618"/>
            </a:xfrm>
            <a:custGeom>
              <a:avLst/>
              <a:gdLst/>
              <a:ahLst/>
              <a:cxnLst/>
              <a:rect r="r" b="b" t="t" l="l"/>
              <a:pathLst>
                <a:path h="1643618" w="2057053">
                  <a:moveTo>
                    <a:pt x="0" y="0"/>
                  </a:moveTo>
                  <a:lnTo>
                    <a:pt x="2057054" y="0"/>
                  </a:lnTo>
                  <a:lnTo>
                    <a:pt x="2057054" y="1643618"/>
                  </a:lnTo>
                  <a:lnTo>
                    <a:pt x="0" y="1643618"/>
                  </a:lnTo>
                  <a:lnTo>
                    <a:pt x="0" y="0"/>
                  </a:lnTo>
                  <a:close/>
                </a:path>
              </a:pathLst>
            </a:custGeom>
            <a:blipFill>
              <a:blip r:embed="rId2">
                <a:extLst>
                  <a:ext uri="{96DAC541-7B7A-43D3-8B79-37D633B846F1}">
                    <asvg:svgBlip xmlns:asvg="http://schemas.microsoft.com/office/drawing/2016/SVG/main" r:embed="rId3"/>
                  </a:ext>
                </a:extLst>
              </a:blip>
              <a:stretch>
                <a:fillRect l="0" t="0" r="-185240" b="-91882"/>
              </a:stretch>
            </a:blipFill>
          </p:spPr>
        </p:sp>
        <p:sp>
          <p:nvSpPr>
            <p:cNvPr name="Freeform 10" id="10"/>
            <p:cNvSpPr/>
            <p:nvPr/>
          </p:nvSpPr>
          <p:spPr>
            <a:xfrm flipH="true" flipV="false" rot="0">
              <a:off x="0" y="0"/>
              <a:ext cx="2057053" cy="1643618"/>
            </a:xfrm>
            <a:custGeom>
              <a:avLst/>
              <a:gdLst/>
              <a:ahLst/>
              <a:cxnLst/>
              <a:rect r="r" b="b" t="t" l="l"/>
              <a:pathLst>
                <a:path h="1643618" w="2057053">
                  <a:moveTo>
                    <a:pt x="2057053" y="0"/>
                  </a:moveTo>
                  <a:lnTo>
                    <a:pt x="0" y="0"/>
                  </a:lnTo>
                  <a:lnTo>
                    <a:pt x="0" y="1643618"/>
                  </a:lnTo>
                  <a:lnTo>
                    <a:pt x="2057053" y="1643618"/>
                  </a:lnTo>
                  <a:lnTo>
                    <a:pt x="2057053" y="0"/>
                  </a:lnTo>
                  <a:close/>
                </a:path>
              </a:pathLst>
            </a:custGeom>
            <a:blipFill>
              <a:blip r:embed="rId2">
                <a:extLst>
                  <a:ext uri="{96DAC541-7B7A-43D3-8B79-37D633B846F1}">
                    <asvg:svgBlip xmlns:asvg="http://schemas.microsoft.com/office/drawing/2016/SVG/main" r:embed="rId3"/>
                  </a:ext>
                </a:extLst>
              </a:blip>
              <a:stretch>
                <a:fillRect l="0" t="0" r="-185240" b="-91882"/>
              </a:stretch>
            </a:blipFill>
            <a:ln cap="sq">
              <a:noFill/>
              <a:prstDash val="solid"/>
              <a:miter/>
            </a:ln>
          </p:spPr>
        </p:sp>
      </p:grpSp>
      <p:sp>
        <p:nvSpPr>
          <p:cNvPr name="Freeform 11" id="11"/>
          <p:cNvSpPr/>
          <p:nvPr/>
        </p:nvSpPr>
        <p:spPr>
          <a:xfrm flipH="false" flipV="false" rot="0">
            <a:off x="7860931" y="2754873"/>
            <a:ext cx="2566139" cy="1625624"/>
          </a:xfrm>
          <a:custGeom>
            <a:avLst/>
            <a:gdLst/>
            <a:ahLst/>
            <a:cxnLst/>
            <a:rect r="r" b="b" t="t" l="l"/>
            <a:pathLst>
              <a:path h="1625624" w="2566139">
                <a:moveTo>
                  <a:pt x="0" y="0"/>
                </a:moveTo>
                <a:lnTo>
                  <a:pt x="2566138" y="0"/>
                </a:lnTo>
                <a:lnTo>
                  <a:pt x="2566138" y="1625625"/>
                </a:lnTo>
                <a:lnTo>
                  <a:pt x="0" y="1625625"/>
                </a:lnTo>
                <a:lnTo>
                  <a:pt x="0" y="0"/>
                </a:lnTo>
                <a:close/>
              </a:path>
            </a:pathLst>
          </a:custGeom>
          <a:blipFill>
            <a:blip r:embed="rId4">
              <a:extLst>
                <a:ext uri="{96DAC541-7B7A-43D3-8B79-37D633B846F1}">
                  <asvg:svgBlip xmlns:asvg="http://schemas.microsoft.com/office/drawing/2016/SVG/main" r:embed="rId5"/>
                </a:ext>
              </a:extLst>
            </a:blip>
            <a:stretch>
              <a:fillRect l="0" t="-153121" r="0" b="0"/>
            </a:stretch>
          </a:blipFill>
          <a:ln cap="sq">
            <a:noFill/>
            <a:prstDash val="solid"/>
            <a:miter/>
          </a:ln>
        </p:spPr>
      </p:sp>
      <p:sp>
        <p:nvSpPr>
          <p:cNvPr name="AutoShape 12" id="12"/>
          <p:cNvSpPr/>
          <p:nvPr/>
        </p:nvSpPr>
        <p:spPr>
          <a:xfrm rot="0">
            <a:off x="2735040" y="4120492"/>
            <a:ext cx="11705372" cy="3860483"/>
          </a:xfrm>
          <a:prstGeom prst="rect">
            <a:avLst/>
          </a:prstGeom>
          <a:solidFill>
            <a:srgbClr val="FFFFFF"/>
          </a:solidFill>
          <a:ln w="19050" cap="sq">
            <a:solidFill>
              <a:srgbClr val="000000"/>
            </a:solidFill>
            <a:prstDash val="solid"/>
            <a:miter/>
          </a:ln>
        </p:spPr>
      </p:sp>
      <p:sp>
        <p:nvSpPr>
          <p:cNvPr name="TextBox 13" id="13"/>
          <p:cNvSpPr txBox="true"/>
          <p:nvPr/>
        </p:nvSpPr>
        <p:spPr>
          <a:xfrm rot="0">
            <a:off x="3039364" y="4169328"/>
            <a:ext cx="11096724" cy="4198620"/>
          </a:xfrm>
          <a:prstGeom prst="rect">
            <a:avLst/>
          </a:prstGeom>
        </p:spPr>
        <p:txBody>
          <a:bodyPr anchor="t" rtlCol="false" tIns="0" lIns="0" bIns="0" rIns="0">
            <a:spAutoFit/>
          </a:bodyPr>
          <a:lstStyle/>
          <a:p>
            <a:pPr algn="l" marL="647700" indent="-323850" lvl="1">
              <a:lnSpc>
                <a:spcPts val="4140"/>
              </a:lnSpc>
              <a:buFont typeface="Arial"/>
              <a:buChar char="•"/>
            </a:pPr>
            <a:r>
              <a:rPr lang="en-US" sz="3000">
                <a:solidFill>
                  <a:srgbClr val="000000"/>
                </a:solidFill>
                <a:latin typeface="Poppins Light"/>
                <a:ea typeface="Poppins Light"/>
                <a:cs typeface="Poppins Light"/>
                <a:sym typeface="Poppins Light"/>
              </a:rPr>
              <a:t>Solid-state cont</a:t>
            </a:r>
            <a:r>
              <a:rPr lang="en-US" sz="3000">
                <a:solidFill>
                  <a:srgbClr val="000000"/>
                </a:solidFill>
                <a:latin typeface="Poppins Light"/>
                <a:ea typeface="Poppins Light"/>
                <a:cs typeface="Poppins Light"/>
                <a:sym typeface="Poppins Light"/>
              </a:rPr>
              <a:t>rol is used for enhanced efficiency and for versatile operation of electric drive systems. </a:t>
            </a:r>
          </a:p>
          <a:p>
            <a:pPr algn="l">
              <a:lnSpc>
                <a:spcPts val="4140"/>
              </a:lnSpc>
            </a:pPr>
          </a:p>
          <a:p>
            <a:pPr algn="l" marL="647700" indent="-323850" lvl="1">
              <a:lnSpc>
                <a:spcPts val="4140"/>
              </a:lnSpc>
              <a:buFont typeface="Arial"/>
              <a:buChar char="•"/>
            </a:pPr>
            <a:r>
              <a:rPr lang="en-US" sz="3000">
                <a:solidFill>
                  <a:srgbClr val="000000"/>
                </a:solidFill>
                <a:latin typeface="Poppins Light"/>
                <a:ea typeface="Poppins Light"/>
                <a:cs typeface="Poppins Light"/>
                <a:sym typeface="Poppins Light"/>
              </a:rPr>
              <a:t>For dc machines, converters are often used in the armature circuit to control the terminal voltage of the motor. In some cases, the converter is also used to control the field voltage. </a:t>
            </a:r>
          </a:p>
          <a:p>
            <a:pPr algn="l">
              <a:lnSpc>
                <a:spcPts val="4140"/>
              </a:lnSpc>
            </a:pP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55" t="0" r="-55" b="0"/>
            </a:stretch>
          </a:blipFill>
        </p:spPr>
      </p:sp>
      <p:grpSp>
        <p:nvGrpSpPr>
          <p:cNvPr name="Group 3" id="3"/>
          <p:cNvGrpSpPr>
            <a:grpSpLocks noChangeAspect="true"/>
          </p:cNvGrpSpPr>
          <p:nvPr/>
        </p:nvGrpSpPr>
        <p:grpSpPr>
          <a:xfrm rot="0">
            <a:off x="252462" y="4565369"/>
            <a:ext cx="3192228" cy="3179758"/>
            <a:chOff x="0" y="0"/>
            <a:chExt cx="6502400" cy="6477000"/>
          </a:xfrm>
        </p:grpSpPr>
        <p:sp>
          <p:nvSpPr>
            <p:cNvPr name="Freeform 4" id="4"/>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23" t="-4922" r="223" b="-4922"/>
              </a:stretch>
            </a:blipFill>
          </p:spPr>
        </p:sp>
        <p:sp>
          <p:nvSpPr>
            <p:cNvPr name="Freeform 5" id="5"/>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1867BE"/>
            </a:solidFill>
          </p:spPr>
        </p:sp>
      </p:grpSp>
      <p:grpSp>
        <p:nvGrpSpPr>
          <p:cNvPr name="Group 6" id="6"/>
          <p:cNvGrpSpPr>
            <a:grpSpLocks noChangeAspect="true"/>
          </p:cNvGrpSpPr>
          <p:nvPr/>
        </p:nvGrpSpPr>
        <p:grpSpPr>
          <a:xfrm rot="0">
            <a:off x="14264144" y="1502949"/>
            <a:ext cx="3192228" cy="3179758"/>
            <a:chOff x="0" y="0"/>
            <a:chExt cx="6502400" cy="6477000"/>
          </a:xfrm>
        </p:grpSpPr>
        <p:sp>
          <p:nvSpPr>
            <p:cNvPr name="Freeform 7" id="7"/>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23" t="-7691" r="223" b="-7691"/>
              </a:stretch>
            </a:blipFill>
          </p:spPr>
        </p:sp>
        <p:sp>
          <p:nvSpPr>
            <p:cNvPr name="Freeform 8" id="8"/>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1867BE"/>
            </a:solidFill>
          </p:spPr>
        </p:sp>
      </p:grpSp>
      <p:sp>
        <p:nvSpPr>
          <p:cNvPr name="TextBox 9" id="9"/>
          <p:cNvSpPr txBox="true"/>
          <p:nvPr/>
        </p:nvSpPr>
        <p:spPr>
          <a:xfrm rot="0">
            <a:off x="2473335" y="1181100"/>
            <a:ext cx="13341331" cy="1219200"/>
          </a:xfrm>
          <a:prstGeom prst="rect">
            <a:avLst/>
          </a:prstGeom>
        </p:spPr>
        <p:txBody>
          <a:bodyPr anchor="t" rtlCol="false" tIns="0" lIns="0" bIns="0" rIns="0">
            <a:spAutoFit/>
          </a:bodyPr>
          <a:lstStyle/>
          <a:p>
            <a:pPr algn="ctr" marL="0" indent="0" lvl="1">
              <a:lnSpc>
                <a:spcPts val="7200"/>
              </a:lnSpc>
              <a:spcBef>
                <a:spcPct val="0"/>
              </a:spcBef>
            </a:pPr>
            <a:r>
              <a:rPr lang="en-US" sz="9000">
                <a:solidFill>
                  <a:srgbClr val="1867BE"/>
                </a:solidFill>
                <a:latin typeface="Cranberry"/>
                <a:ea typeface="Cranberry"/>
                <a:cs typeface="Cranberry"/>
                <a:sym typeface="Cranberry"/>
              </a:rPr>
              <a:t> </a:t>
            </a:r>
            <a:r>
              <a:rPr lang="en-US" sz="9000" strike="noStrike" u="none">
                <a:solidFill>
                  <a:srgbClr val="1867BE"/>
                </a:solidFill>
                <a:latin typeface="Cranberry"/>
                <a:ea typeface="Cranberry"/>
                <a:cs typeface="Cranberry"/>
                <a:sym typeface="Cranberry"/>
              </a:rPr>
              <a:t>our team </a:t>
            </a:r>
          </a:p>
        </p:txBody>
      </p:sp>
      <p:sp>
        <p:nvSpPr>
          <p:cNvPr name="Freeform 10" id="10"/>
          <p:cNvSpPr/>
          <p:nvPr/>
        </p:nvSpPr>
        <p:spPr>
          <a:xfrm flipH="false" flipV="false" rot="0">
            <a:off x="14265776" y="595231"/>
            <a:ext cx="4754711" cy="907718"/>
          </a:xfrm>
          <a:custGeom>
            <a:avLst/>
            <a:gdLst/>
            <a:ahLst/>
            <a:cxnLst/>
            <a:rect r="r" b="b" t="t" l="l"/>
            <a:pathLst>
              <a:path h="907718" w="4754711">
                <a:moveTo>
                  <a:pt x="0" y="0"/>
                </a:moveTo>
                <a:lnTo>
                  <a:pt x="4754710" y="0"/>
                </a:lnTo>
                <a:lnTo>
                  <a:pt x="4754710" y="907718"/>
                </a:lnTo>
                <a:lnTo>
                  <a:pt x="0" y="9077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1" id="11"/>
          <p:cNvSpPr/>
          <p:nvPr/>
        </p:nvSpPr>
        <p:spPr>
          <a:xfrm flipH="false" flipV="false" rot="0">
            <a:off x="-732486" y="8784051"/>
            <a:ext cx="4754711" cy="907718"/>
          </a:xfrm>
          <a:custGeom>
            <a:avLst/>
            <a:gdLst/>
            <a:ahLst/>
            <a:cxnLst/>
            <a:rect r="r" b="b" t="t" l="l"/>
            <a:pathLst>
              <a:path h="907718" w="4754711">
                <a:moveTo>
                  <a:pt x="0" y="0"/>
                </a:moveTo>
                <a:lnTo>
                  <a:pt x="4754710" y="0"/>
                </a:lnTo>
                <a:lnTo>
                  <a:pt x="4754710" y="907718"/>
                </a:lnTo>
                <a:lnTo>
                  <a:pt x="0" y="9077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2" id="12"/>
          <p:cNvSpPr/>
          <p:nvPr/>
        </p:nvSpPr>
        <p:spPr>
          <a:xfrm flipH="false" flipV="false" rot="0">
            <a:off x="0" y="0"/>
            <a:ext cx="5083745" cy="5083745"/>
          </a:xfrm>
          <a:custGeom>
            <a:avLst/>
            <a:gdLst/>
            <a:ahLst/>
            <a:cxnLst/>
            <a:rect r="r" b="b" t="t" l="l"/>
            <a:pathLst>
              <a:path h="5083745" w="5083745">
                <a:moveTo>
                  <a:pt x="0" y="0"/>
                </a:moveTo>
                <a:lnTo>
                  <a:pt x="5083745" y="0"/>
                </a:lnTo>
                <a:lnTo>
                  <a:pt x="5083745" y="5083745"/>
                </a:lnTo>
                <a:lnTo>
                  <a:pt x="0" y="5083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31629" y="811542"/>
            <a:ext cx="2722179" cy="2722179"/>
          </a:xfrm>
          <a:custGeom>
            <a:avLst/>
            <a:gdLst/>
            <a:ahLst/>
            <a:cxnLst/>
            <a:rect r="r" b="b" t="t" l="l"/>
            <a:pathLst>
              <a:path h="2722179" w="2722179">
                <a:moveTo>
                  <a:pt x="0" y="0"/>
                </a:moveTo>
                <a:lnTo>
                  <a:pt x="2722179" y="0"/>
                </a:lnTo>
                <a:lnTo>
                  <a:pt x="2722179" y="2722180"/>
                </a:lnTo>
                <a:lnTo>
                  <a:pt x="0" y="27221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13204255" y="5203255"/>
            <a:ext cx="5083745" cy="5083745"/>
          </a:xfrm>
          <a:custGeom>
            <a:avLst/>
            <a:gdLst/>
            <a:ahLst/>
            <a:cxnLst/>
            <a:rect r="r" b="b" t="t" l="l"/>
            <a:pathLst>
              <a:path h="5083745" w="5083745">
                <a:moveTo>
                  <a:pt x="0" y="0"/>
                </a:moveTo>
                <a:lnTo>
                  <a:pt x="5083745" y="0"/>
                </a:lnTo>
                <a:lnTo>
                  <a:pt x="5083745" y="5083745"/>
                </a:lnTo>
                <a:lnTo>
                  <a:pt x="0" y="5083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true" rot="0">
            <a:off x="14734192" y="6753278"/>
            <a:ext cx="2722179" cy="2722179"/>
          </a:xfrm>
          <a:custGeom>
            <a:avLst/>
            <a:gdLst/>
            <a:ahLst/>
            <a:cxnLst/>
            <a:rect r="r" b="b" t="t" l="l"/>
            <a:pathLst>
              <a:path h="2722179" w="2722179">
                <a:moveTo>
                  <a:pt x="2722179" y="2722180"/>
                </a:moveTo>
                <a:lnTo>
                  <a:pt x="0" y="2722180"/>
                </a:lnTo>
                <a:lnTo>
                  <a:pt x="0" y="0"/>
                </a:lnTo>
                <a:lnTo>
                  <a:pt x="2722179" y="0"/>
                </a:lnTo>
                <a:lnTo>
                  <a:pt x="2722179" y="272218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grpSp>
        <p:nvGrpSpPr>
          <p:cNvPr name="Group 16" id="16"/>
          <p:cNvGrpSpPr>
            <a:grpSpLocks noChangeAspect="true"/>
          </p:cNvGrpSpPr>
          <p:nvPr/>
        </p:nvGrpSpPr>
        <p:grpSpPr>
          <a:xfrm rot="0">
            <a:off x="9670474" y="2687895"/>
            <a:ext cx="3192228" cy="3179758"/>
            <a:chOff x="0" y="0"/>
            <a:chExt cx="6502400" cy="6477000"/>
          </a:xfrm>
        </p:grpSpPr>
        <p:sp>
          <p:nvSpPr>
            <p:cNvPr name="Freeform 17" id="17"/>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1"/>
              <a:stretch>
                <a:fillRect l="223" t="-2731" r="223" b="-2731"/>
              </a:stretch>
            </a:blipFill>
          </p:spPr>
        </p:sp>
        <p:sp>
          <p:nvSpPr>
            <p:cNvPr name="Freeform 18" id="18"/>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1867BE"/>
            </a:solidFill>
          </p:spPr>
        </p:sp>
      </p:grpSp>
      <p:grpSp>
        <p:nvGrpSpPr>
          <p:cNvPr name="Group 19" id="19"/>
          <p:cNvGrpSpPr>
            <a:grpSpLocks noChangeAspect="true"/>
          </p:cNvGrpSpPr>
          <p:nvPr/>
        </p:nvGrpSpPr>
        <p:grpSpPr>
          <a:xfrm rot="0">
            <a:off x="4893840" y="3613376"/>
            <a:ext cx="3192228" cy="3179758"/>
            <a:chOff x="0" y="0"/>
            <a:chExt cx="6502400" cy="6477000"/>
          </a:xfrm>
        </p:grpSpPr>
        <p:sp>
          <p:nvSpPr>
            <p:cNvPr name="Freeform 20" id="20"/>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2"/>
              <a:stretch>
                <a:fillRect l="-2829" t="0" r="-2829" b="0"/>
              </a:stretch>
            </a:blipFill>
          </p:spPr>
        </p:sp>
        <p:sp>
          <p:nvSpPr>
            <p:cNvPr name="Freeform 21" id="21"/>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1867BE"/>
            </a:solidFill>
          </p:spPr>
        </p:sp>
      </p:grpSp>
      <p:sp>
        <p:nvSpPr>
          <p:cNvPr name="TextBox 22" id="22"/>
          <p:cNvSpPr txBox="true"/>
          <p:nvPr/>
        </p:nvSpPr>
        <p:spPr>
          <a:xfrm rot="0">
            <a:off x="-473112" y="8070279"/>
            <a:ext cx="5121776" cy="445771"/>
          </a:xfrm>
          <a:prstGeom prst="rect">
            <a:avLst/>
          </a:prstGeom>
        </p:spPr>
        <p:txBody>
          <a:bodyPr anchor="t" rtlCol="false" tIns="0" lIns="0" bIns="0" rIns="0">
            <a:spAutoFit/>
          </a:bodyPr>
          <a:lstStyle/>
          <a:p>
            <a:pPr algn="ctr" marL="0" indent="0" lvl="0">
              <a:lnSpc>
                <a:spcPts val="3300"/>
              </a:lnSpc>
              <a:spcBef>
                <a:spcPct val="0"/>
              </a:spcBef>
            </a:pPr>
            <a:r>
              <a:rPr lang="en-US" sz="3300" spc="99">
                <a:solidFill>
                  <a:srgbClr val="000000"/>
                </a:solidFill>
                <a:latin typeface="Hero Bold"/>
                <a:ea typeface="Hero Bold"/>
                <a:cs typeface="Hero Bold"/>
                <a:sym typeface="Hero Bold"/>
              </a:rPr>
              <a:t>FADZILAH HASHIM</a:t>
            </a:r>
          </a:p>
        </p:txBody>
      </p:sp>
      <p:sp>
        <p:nvSpPr>
          <p:cNvPr name="TextBox 23" id="23"/>
          <p:cNvSpPr txBox="true"/>
          <p:nvPr/>
        </p:nvSpPr>
        <p:spPr>
          <a:xfrm rot="0">
            <a:off x="13634561" y="5008944"/>
            <a:ext cx="5121776" cy="445771"/>
          </a:xfrm>
          <a:prstGeom prst="rect">
            <a:avLst/>
          </a:prstGeom>
        </p:spPr>
        <p:txBody>
          <a:bodyPr anchor="t" rtlCol="false" tIns="0" lIns="0" bIns="0" rIns="0">
            <a:spAutoFit/>
          </a:bodyPr>
          <a:lstStyle/>
          <a:p>
            <a:pPr algn="ctr" marL="0" indent="0" lvl="0">
              <a:lnSpc>
                <a:spcPts val="3300"/>
              </a:lnSpc>
              <a:spcBef>
                <a:spcPct val="0"/>
              </a:spcBef>
            </a:pPr>
            <a:r>
              <a:rPr lang="en-US" sz="3300" spc="99">
                <a:solidFill>
                  <a:srgbClr val="000000"/>
                </a:solidFill>
                <a:latin typeface="Hero Bold"/>
                <a:ea typeface="Hero Bold"/>
                <a:cs typeface="Hero Bold"/>
                <a:sym typeface="Hero Bold"/>
              </a:rPr>
              <a:t>SHAHIDA YUSOF</a:t>
            </a:r>
          </a:p>
        </p:txBody>
      </p:sp>
      <p:sp>
        <p:nvSpPr>
          <p:cNvPr name="TextBox 24" id="24"/>
          <p:cNvSpPr txBox="true"/>
          <p:nvPr/>
        </p:nvSpPr>
        <p:spPr>
          <a:xfrm rot="0">
            <a:off x="8848067" y="6212398"/>
            <a:ext cx="5121776" cy="445771"/>
          </a:xfrm>
          <a:prstGeom prst="rect">
            <a:avLst/>
          </a:prstGeom>
        </p:spPr>
        <p:txBody>
          <a:bodyPr anchor="t" rtlCol="false" tIns="0" lIns="0" bIns="0" rIns="0">
            <a:spAutoFit/>
          </a:bodyPr>
          <a:lstStyle/>
          <a:p>
            <a:pPr algn="ctr" marL="0" indent="0" lvl="0">
              <a:lnSpc>
                <a:spcPts val="3300"/>
              </a:lnSpc>
              <a:spcBef>
                <a:spcPct val="0"/>
              </a:spcBef>
            </a:pPr>
            <a:r>
              <a:rPr lang="en-US" sz="3300" spc="99">
                <a:solidFill>
                  <a:srgbClr val="000000"/>
                </a:solidFill>
                <a:latin typeface="Hero Bold"/>
                <a:ea typeface="Hero Bold"/>
                <a:cs typeface="Hero Bold"/>
                <a:sym typeface="Hero Bold"/>
              </a:rPr>
              <a:t>NOR HASRIMIN MD NOR</a:t>
            </a:r>
          </a:p>
        </p:txBody>
      </p:sp>
      <p:sp>
        <p:nvSpPr>
          <p:cNvPr name="TextBox 25" id="25"/>
          <p:cNvSpPr txBox="true"/>
          <p:nvPr/>
        </p:nvSpPr>
        <p:spPr>
          <a:xfrm rot="0">
            <a:off x="4548698" y="7400361"/>
            <a:ext cx="5121776" cy="864871"/>
          </a:xfrm>
          <a:prstGeom prst="rect">
            <a:avLst/>
          </a:prstGeom>
        </p:spPr>
        <p:txBody>
          <a:bodyPr anchor="t" rtlCol="false" tIns="0" lIns="0" bIns="0" rIns="0">
            <a:spAutoFit/>
          </a:bodyPr>
          <a:lstStyle/>
          <a:p>
            <a:pPr algn="ctr">
              <a:lnSpc>
                <a:spcPts val="3300"/>
              </a:lnSpc>
            </a:pPr>
            <a:r>
              <a:rPr lang="en-US" sz="3300" spc="99">
                <a:solidFill>
                  <a:srgbClr val="000000"/>
                </a:solidFill>
                <a:latin typeface="Hero Bold"/>
                <a:ea typeface="Hero Bold"/>
                <a:cs typeface="Hero Bold"/>
                <a:sym typeface="Hero Bold"/>
              </a:rPr>
              <a:t>HAMIDAH HANEYM </a:t>
            </a:r>
          </a:p>
          <a:p>
            <a:pPr algn="ctr" marL="0" indent="0" lvl="0">
              <a:lnSpc>
                <a:spcPts val="3300"/>
              </a:lnSpc>
              <a:spcBef>
                <a:spcPct val="0"/>
              </a:spcBef>
            </a:pPr>
            <a:r>
              <a:rPr lang="en-US" sz="3300" spc="99">
                <a:solidFill>
                  <a:srgbClr val="000000"/>
                </a:solidFill>
                <a:latin typeface="Hero Bold"/>
                <a:ea typeface="Hero Bold"/>
                <a:cs typeface="Hero Bold"/>
                <a:sym typeface="Hero Bold"/>
              </a:rPr>
              <a:t>AB HAMID</a:t>
            </a:r>
          </a:p>
        </p:txBody>
      </p:sp>
    </p:spTree>
  </p:cSld>
  <p:clrMapOvr>
    <a:masterClrMapping/>
  </p:clrMapOvr>
  <p:transition spd="fast">
    <p:fade/>
  </p:transition>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2530431" y="843116"/>
            <a:ext cx="12755527" cy="8007885"/>
            <a:chOff x="0" y="0"/>
            <a:chExt cx="29293713" cy="18390512"/>
          </a:xfrm>
        </p:grpSpPr>
        <p:sp>
          <p:nvSpPr>
            <p:cNvPr name="Freeform 3" id="3"/>
            <p:cNvSpPr/>
            <p:nvPr/>
          </p:nvSpPr>
          <p:spPr>
            <a:xfrm flipH="false" flipV="false" rot="0">
              <a:off x="0" y="0"/>
              <a:ext cx="29293713" cy="18390512"/>
            </a:xfrm>
            <a:custGeom>
              <a:avLst/>
              <a:gdLst/>
              <a:ahLst/>
              <a:cxnLst/>
              <a:rect r="r" b="b" t="t" l="l"/>
              <a:pathLst>
                <a:path h="18390512" w="29293713">
                  <a:moveTo>
                    <a:pt x="30954" y="0"/>
                  </a:moveTo>
                  <a:lnTo>
                    <a:pt x="29262760" y="0"/>
                  </a:lnTo>
                  <a:cubicBezTo>
                    <a:pt x="29279853" y="0"/>
                    <a:pt x="29293713" y="13859"/>
                    <a:pt x="29293713" y="30954"/>
                  </a:cubicBezTo>
                  <a:lnTo>
                    <a:pt x="29293713" y="18359557"/>
                  </a:lnTo>
                  <a:cubicBezTo>
                    <a:pt x="29293713" y="18367767"/>
                    <a:pt x="29290451" y="18375640"/>
                    <a:pt x="29284647" y="18381445"/>
                  </a:cubicBezTo>
                  <a:cubicBezTo>
                    <a:pt x="29278842" y="18387250"/>
                    <a:pt x="29270967" y="18390512"/>
                    <a:pt x="29262760" y="18390512"/>
                  </a:cubicBezTo>
                  <a:lnTo>
                    <a:pt x="30954" y="18390512"/>
                  </a:lnTo>
                  <a:cubicBezTo>
                    <a:pt x="22745" y="18390512"/>
                    <a:pt x="14871" y="18387250"/>
                    <a:pt x="9066" y="18381445"/>
                  </a:cubicBezTo>
                  <a:cubicBezTo>
                    <a:pt x="3261" y="18375640"/>
                    <a:pt x="0" y="18367767"/>
                    <a:pt x="0" y="18359557"/>
                  </a:cubicBezTo>
                  <a:lnTo>
                    <a:pt x="0" y="30954"/>
                  </a:lnTo>
                  <a:cubicBezTo>
                    <a:pt x="0" y="22745"/>
                    <a:pt x="3261" y="14871"/>
                    <a:pt x="9066" y="9066"/>
                  </a:cubicBezTo>
                  <a:cubicBezTo>
                    <a:pt x="14871" y="3261"/>
                    <a:pt x="22745" y="0"/>
                    <a:pt x="30954"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29293713" cy="18380987"/>
            </a:xfrm>
            <a:prstGeom prst="rect">
              <a:avLst/>
            </a:prstGeom>
          </p:spPr>
          <p:txBody>
            <a:bodyPr anchor="ctr" rtlCol="false" tIns="50800" lIns="50800" bIns="50800" rIns="50800"/>
            <a:lstStyle/>
            <a:p>
              <a:pPr algn="ctr">
                <a:lnSpc>
                  <a:spcPts val="1700"/>
                </a:lnSpc>
              </a:pPr>
            </a:p>
          </p:txBody>
        </p:sp>
      </p:grpSp>
      <p:sp>
        <p:nvSpPr>
          <p:cNvPr name="Freeform 5" id="5"/>
          <p:cNvSpPr/>
          <p:nvPr/>
        </p:nvSpPr>
        <p:spPr>
          <a:xfrm flipH="false" flipV="false" rot="0">
            <a:off x="14540082" y="571208"/>
            <a:ext cx="1249827" cy="2095746"/>
          </a:xfrm>
          <a:custGeom>
            <a:avLst/>
            <a:gdLst/>
            <a:ahLst/>
            <a:cxnLst/>
            <a:rect r="r" b="b" t="t" l="l"/>
            <a:pathLst>
              <a:path h="2095746" w="1249827">
                <a:moveTo>
                  <a:pt x="0" y="0"/>
                </a:moveTo>
                <a:lnTo>
                  <a:pt x="1249827" y="0"/>
                </a:lnTo>
                <a:lnTo>
                  <a:pt x="1249827" y="2095746"/>
                </a:lnTo>
                <a:lnTo>
                  <a:pt x="0" y="20957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454404" y="7705842"/>
            <a:ext cx="1425750" cy="1358918"/>
            <a:chOff x="0" y="0"/>
            <a:chExt cx="812800" cy="774700"/>
          </a:xfrm>
        </p:grpSpPr>
        <p:sp>
          <p:nvSpPr>
            <p:cNvPr name="Freeform 7" id="7"/>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A6D9F5"/>
            </a:solidFill>
            <a:ln w="19050" cap="sq">
              <a:solidFill>
                <a:srgbClr val="000000"/>
              </a:solidFill>
              <a:prstDash val="solid"/>
              <a:miter/>
            </a:ln>
          </p:spPr>
        </p:sp>
        <p:sp>
          <p:nvSpPr>
            <p:cNvPr name="TextBox 8" id="8"/>
            <p:cNvSpPr txBox="true"/>
            <p:nvPr/>
          </p:nvSpPr>
          <p:spPr>
            <a:xfrm>
              <a:off x="228600" y="276225"/>
              <a:ext cx="355600" cy="333375"/>
            </a:xfrm>
            <a:prstGeom prst="rect">
              <a:avLst/>
            </a:prstGeom>
          </p:spPr>
          <p:txBody>
            <a:bodyPr anchor="ctr" rtlCol="false" tIns="50800" lIns="50800" bIns="50800" rIns="50800"/>
            <a:lstStyle/>
            <a:p>
              <a:pPr algn="ctr">
                <a:lnSpc>
                  <a:spcPts val="1700"/>
                </a:lnSpc>
              </a:pPr>
            </a:p>
          </p:txBody>
        </p:sp>
      </p:grpSp>
      <p:grpSp>
        <p:nvGrpSpPr>
          <p:cNvPr name="Group 9" id="9"/>
          <p:cNvGrpSpPr/>
          <p:nvPr/>
        </p:nvGrpSpPr>
        <p:grpSpPr>
          <a:xfrm rot="0">
            <a:off x="4140078" y="8643143"/>
            <a:ext cx="930956" cy="887317"/>
            <a:chOff x="0" y="0"/>
            <a:chExt cx="812800" cy="774700"/>
          </a:xfrm>
        </p:grpSpPr>
        <p:sp>
          <p:nvSpPr>
            <p:cNvPr name="Freeform 10" id="10"/>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19050" cap="sq">
              <a:solidFill>
                <a:srgbClr val="000000"/>
              </a:solidFill>
              <a:prstDash val="solid"/>
              <a:miter/>
            </a:ln>
          </p:spPr>
        </p:sp>
        <p:sp>
          <p:nvSpPr>
            <p:cNvPr name="TextBox 11" id="11"/>
            <p:cNvSpPr txBox="true"/>
            <p:nvPr/>
          </p:nvSpPr>
          <p:spPr>
            <a:xfrm>
              <a:off x="228600" y="276225"/>
              <a:ext cx="355600" cy="333375"/>
            </a:xfrm>
            <a:prstGeom prst="rect">
              <a:avLst/>
            </a:prstGeom>
          </p:spPr>
          <p:txBody>
            <a:bodyPr anchor="ctr" rtlCol="false" tIns="50800" lIns="50800" bIns="50800" rIns="50800"/>
            <a:lstStyle/>
            <a:p>
              <a:pPr algn="ctr">
                <a:lnSpc>
                  <a:spcPts val="1700"/>
                </a:lnSpc>
              </a:pPr>
            </a:p>
          </p:txBody>
        </p:sp>
      </p:grpSp>
      <p:grpSp>
        <p:nvGrpSpPr>
          <p:cNvPr name="Group 12" id="12"/>
          <p:cNvGrpSpPr/>
          <p:nvPr/>
        </p:nvGrpSpPr>
        <p:grpSpPr>
          <a:xfrm rot="0">
            <a:off x="16196599" y="8221525"/>
            <a:ext cx="421617" cy="42161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name="TextBox 14" id="14"/>
            <p:cNvSpPr txBox="true"/>
            <p:nvPr/>
          </p:nvSpPr>
          <p:spPr>
            <a:xfrm>
              <a:off x="76200" y="85725"/>
              <a:ext cx="660400" cy="650875"/>
            </a:xfrm>
            <a:prstGeom prst="rect">
              <a:avLst/>
            </a:prstGeom>
          </p:spPr>
          <p:txBody>
            <a:bodyPr anchor="ctr" rtlCol="false" tIns="50800" lIns="50800" bIns="50800" rIns="50800"/>
            <a:lstStyle/>
            <a:p>
              <a:pPr algn="ctr">
                <a:lnSpc>
                  <a:spcPts val="1700"/>
                </a:lnSpc>
              </a:pPr>
            </a:p>
          </p:txBody>
        </p:sp>
      </p:grpSp>
      <p:grpSp>
        <p:nvGrpSpPr>
          <p:cNvPr name="Group 15" id="15"/>
          <p:cNvGrpSpPr/>
          <p:nvPr/>
        </p:nvGrpSpPr>
        <p:grpSpPr>
          <a:xfrm rot="0">
            <a:off x="12838990" y="731764"/>
            <a:ext cx="421617" cy="42161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name="TextBox 17" id="17"/>
            <p:cNvSpPr txBox="true"/>
            <p:nvPr/>
          </p:nvSpPr>
          <p:spPr>
            <a:xfrm>
              <a:off x="76200" y="85725"/>
              <a:ext cx="660400" cy="650875"/>
            </a:xfrm>
            <a:prstGeom prst="rect">
              <a:avLst/>
            </a:prstGeom>
          </p:spPr>
          <p:txBody>
            <a:bodyPr anchor="ctr" rtlCol="false" tIns="50800" lIns="50800" bIns="50800" rIns="50800"/>
            <a:lstStyle/>
            <a:p>
              <a:pPr algn="ctr">
                <a:lnSpc>
                  <a:spcPts val="1700"/>
                </a:lnSpc>
              </a:pPr>
            </a:p>
          </p:txBody>
        </p:sp>
      </p:grpSp>
      <p:grpSp>
        <p:nvGrpSpPr>
          <p:cNvPr name="Group 18" id="18"/>
          <p:cNvGrpSpPr/>
          <p:nvPr/>
        </p:nvGrpSpPr>
        <p:grpSpPr>
          <a:xfrm rot="0">
            <a:off x="16196599" y="1619081"/>
            <a:ext cx="930956" cy="887317"/>
            <a:chOff x="0" y="0"/>
            <a:chExt cx="812800" cy="774700"/>
          </a:xfrm>
        </p:grpSpPr>
        <p:sp>
          <p:nvSpPr>
            <p:cNvPr name="Freeform 19" id="19"/>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19050" cap="sq">
              <a:solidFill>
                <a:srgbClr val="000000"/>
              </a:solidFill>
              <a:prstDash val="solid"/>
              <a:miter/>
            </a:ln>
          </p:spPr>
        </p:sp>
        <p:sp>
          <p:nvSpPr>
            <p:cNvPr name="TextBox 20" id="20"/>
            <p:cNvSpPr txBox="true"/>
            <p:nvPr/>
          </p:nvSpPr>
          <p:spPr>
            <a:xfrm>
              <a:off x="228600" y="276225"/>
              <a:ext cx="355600" cy="333375"/>
            </a:xfrm>
            <a:prstGeom prst="rect">
              <a:avLst/>
            </a:prstGeom>
          </p:spPr>
          <p:txBody>
            <a:bodyPr anchor="ctr" rtlCol="false" tIns="50800" lIns="50800" bIns="50800" rIns="50800"/>
            <a:lstStyle/>
            <a:p>
              <a:pPr algn="ctr">
                <a:lnSpc>
                  <a:spcPts val="1700"/>
                </a:lnSpc>
              </a:pPr>
            </a:p>
          </p:txBody>
        </p:sp>
      </p:grpSp>
      <p:grpSp>
        <p:nvGrpSpPr>
          <p:cNvPr name="Group 21" id="21"/>
          <p:cNvGrpSpPr/>
          <p:nvPr/>
        </p:nvGrpSpPr>
        <p:grpSpPr>
          <a:xfrm rot="-965834">
            <a:off x="10979678" y="7926039"/>
            <a:ext cx="1849924" cy="184992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D317"/>
            </a:solidFill>
            <a:ln w="19050" cap="sq">
              <a:solidFill>
                <a:srgbClr val="000000"/>
              </a:solidFill>
              <a:prstDash val="solid"/>
              <a:miter/>
            </a:ln>
          </p:spPr>
        </p:sp>
        <p:sp>
          <p:nvSpPr>
            <p:cNvPr name="TextBox 23" id="23"/>
            <p:cNvSpPr txBox="true"/>
            <p:nvPr/>
          </p:nvSpPr>
          <p:spPr>
            <a:xfrm>
              <a:off x="127000" y="98425"/>
              <a:ext cx="558800" cy="587375"/>
            </a:xfrm>
            <a:prstGeom prst="rect">
              <a:avLst/>
            </a:prstGeom>
          </p:spPr>
          <p:txBody>
            <a:bodyPr anchor="ctr" rtlCol="false" tIns="254000" lIns="254000" bIns="254000" rIns="254000"/>
            <a:lstStyle/>
            <a:p>
              <a:pPr algn="ctr" marL="0" indent="0" lvl="0">
                <a:lnSpc>
                  <a:spcPts val="3779"/>
                </a:lnSpc>
                <a:spcBef>
                  <a:spcPct val="0"/>
                </a:spcBef>
              </a:pPr>
            </a:p>
          </p:txBody>
        </p:sp>
      </p:grpSp>
      <p:sp>
        <p:nvSpPr>
          <p:cNvPr name="TextBox 24" id="24"/>
          <p:cNvSpPr txBox="true"/>
          <p:nvPr/>
        </p:nvSpPr>
        <p:spPr>
          <a:xfrm rot="0">
            <a:off x="1680387" y="3286611"/>
            <a:ext cx="14109522" cy="2286000"/>
          </a:xfrm>
          <a:prstGeom prst="rect">
            <a:avLst/>
          </a:prstGeom>
        </p:spPr>
        <p:txBody>
          <a:bodyPr anchor="t" rtlCol="false" tIns="0" lIns="0" bIns="0" rIns="0">
            <a:spAutoFit/>
          </a:bodyPr>
          <a:lstStyle/>
          <a:p>
            <a:pPr algn="ctr" marL="0" indent="0" lvl="0">
              <a:lnSpc>
                <a:spcPts val="15000"/>
              </a:lnSpc>
            </a:pPr>
            <a:r>
              <a:rPr lang="en-US" sz="15000">
                <a:solidFill>
                  <a:srgbClr val="1867BE"/>
                </a:solidFill>
                <a:latin typeface="Cranberry"/>
                <a:ea typeface="Cranberry"/>
                <a:cs typeface="Cranberry"/>
                <a:sym typeface="Cranberry"/>
              </a:rPr>
              <a:t>THANK YOU</a:t>
            </a:r>
          </a:p>
        </p:txBody>
      </p:sp>
    </p:spTree>
  </p:cSld>
  <p:clrMapOvr>
    <a:masterClrMapping/>
  </p:clrMapOvr>
  <p:transition spd="fast">
    <p:cover dir="d"/>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784806" y="3519084"/>
            <a:ext cx="11132228" cy="4219575"/>
          </a:xfrm>
          <a:prstGeom prst="rect">
            <a:avLst/>
          </a:prstGeom>
        </p:spPr>
        <p:txBody>
          <a:bodyPr anchor="t" rtlCol="false" tIns="0" lIns="0" bIns="0" rIns="0">
            <a:spAutoFit/>
          </a:bodyPr>
          <a:lstStyle/>
          <a:p>
            <a:pPr algn="just">
              <a:lnSpc>
                <a:spcPts val="3360"/>
              </a:lnSpc>
              <a:spcBef>
                <a:spcPct val="0"/>
              </a:spcBef>
            </a:pPr>
            <a:r>
              <a:rPr lang="en-US" b="true" sz="2800">
                <a:solidFill>
                  <a:srgbClr val="000000"/>
                </a:solidFill>
                <a:latin typeface="Poppins Bold"/>
                <a:ea typeface="Poppins Bold"/>
                <a:cs typeface="Poppins Bold"/>
                <a:sym typeface="Poppins Bold"/>
              </a:rPr>
              <a:t>•</a:t>
            </a:r>
            <a:r>
              <a:rPr lang="en-US" b="true" sz="2800">
                <a:solidFill>
                  <a:srgbClr val="000000"/>
                </a:solidFill>
                <a:latin typeface="Poppins Bold"/>
                <a:ea typeface="Poppins Bold"/>
                <a:cs typeface="Poppins Bold"/>
                <a:sym typeface="Poppins Bold"/>
              </a:rPr>
              <a:t>AN ELECTRICAL DRIVES CAN BE DEFINED AS AN ELECTROMECHANICAL DEVICE FOR CONVERTING ELECTRICAL ENERGY INTO MECHANICAL ENERGY TO IMPART MOTION TO DIFFERENT MACHINES AND MECHANISMS FOR VARIOUS KINDS OF PROCESS CONTROL.</a:t>
            </a:r>
          </a:p>
          <a:p>
            <a:pPr algn="just">
              <a:lnSpc>
                <a:spcPts val="3360"/>
              </a:lnSpc>
              <a:spcBef>
                <a:spcPct val="0"/>
              </a:spcBef>
            </a:pPr>
          </a:p>
          <a:p>
            <a:pPr algn="just">
              <a:lnSpc>
                <a:spcPts val="3360"/>
              </a:lnSpc>
              <a:spcBef>
                <a:spcPct val="0"/>
              </a:spcBef>
            </a:pPr>
            <a:r>
              <a:rPr lang="en-US" b="true" sz="2800">
                <a:solidFill>
                  <a:srgbClr val="000000"/>
                </a:solidFill>
                <a:latin typeface="Poppins Bold"/>
                <a:ea typeface="Poppins Bold"/>
                <a:cs typeface="Poppins Bold"/>
                <a:sym typeface="Poppins Bold"/>
              </a:rPr>
              <a:t>•IT’S FUNCTIONS IS TO TURN AND DRIVE THE MOTOR ACCORDING TO LOAD REQUIREMENTS WITH RESPECT TO THE DESIRED TORQUE OR SPEED NEEDED BY THE USER.</a:t>
            </a:r>
          </a:p>
          <a:p>
            <a:pPr algn="just">
              <a:lnSpc>
                <a:spcPts val="3360"/>
              </a:lnSpc>
              <a:spcBef>
                <a:spcPct val="0"/>
              </a:spcBef>
            </a:pPr>
          </a:p>
        </p:txBody>
      </p:sp>
      <p:grpSp>
        <p:nvGrpSpPr>
          <p:cNvPr name="Group 3" id="3"/>
          <p:cNvGrpSpPr/>
          <p:nvPr/>
        </p:nvGrpSpPr>
        <p:grpSpPr>
          <a:xfrm rot="0">
            <a:off x="3459432" y="928021"/>
            <a:ext cx="12643350" cy="1542953"/>
            <a:chOff x="0" y="0"/>
            <a:chExt cx="29036093" cy="3543470"/>
          </a:xfrm>
        </p:grpSpPr>
        <p:sp>
          <p:nvSpPr>
            <p:cNvPr name="Freeform 4" id="4"/>
            <p:cNvSpPr/>
            <p:nvPr/>
          </p:nvSpPr>
          <p:spPr>
            <a:xfrm flipH="false" flipV="false" rot="0">
              <a:off x="0" y="0"/>
              <a:ext cx="29036094" cy="3543469"/>
            </a:xfrm>
            <a:custGeom>
              <a:avLst/>
              <a:gdLst/>
              <a:ahLst/>
              <a:cxnLst/>
              <a:rect r="r" b="b" t="t" l="l"/>
              <a:pathLst>
                <a:path h="3543469" w="29036094">
                  <a:moveTo>
                    <a:pt x="31229" y="0"/>
                  </a:moveTo>
                  <a:lnTo>
                    <a:pt x="29004865" y="0"/>
                  </a:lnTo>
                  <a:cubicBezTo>
                    <a:pt x="29013147" y="0"/>
                    <a:pt x="29021091" y="3290"/>
                    <a:pt x="29026948" y="9147"/>
                  </a:cubicBezTo>
                  <a:cubicBezTo>
                    <a:pt x="29032805" y="15003"/>
                    <a:pt x="29036094" y="22946"/>
                    <a:pt x="29036094" y="31229"/>
                  </a:cubicBezTo>
                  <a:lnTo>
                    <a:pt x="29036094" y="3512241"/>
                  </a:lnTo>
                  <a:cubicBezTo>
                    <a:pt x="29036094" y="3529488"/>
                    <a:pt x="29022114" y="3543469"/>
                    <a:pt x="29004865" y="3543469"/>
                  </a:cubicBezTo>
                  <a:lnTo>
                    <a:pt x="31229" y="3543469"/>
                  </a:lnTo>
                  <a:cubicBezTo>
                    <a:pt x="22946" y="3543469"/>
                    <a:pt x="15003" y="3540179"/>
                    <a:pt x="9147" y="3534323"/>
                  </a:cubicBezTo>
                  <a:cubicBezTo>
                    <a:pt x="3290" y="3528466"/>
                    <a:pt x="0" y="3520523"/>
                    <a:pt x="0" y="3512241"/>
                  </a:cubicBezTo>
                  <a:lnTo>
                    <a:pt x="0" y="31229"/>
                  </a:lnTo>
                  <a:cubicBezTo>
                    <a:pt x="0" y="13982"/>
                    <a:pt x="13982" y="0"/>
                    <a:pt x="31229" y="0"/>
                  </a:cubicBezTo>
                  <a:close/>
                </a:path>
              </a:pathLst>
            </a:custGeom>
            <a:solidFill>
              <a:srgbClr val="A6D9F5"/>
            </a:solidFill>
            <a:ln w="19050" cap="rnd">
              <a:solidFill>
                <a:srgbClr val="000000"/>
              </a:solidFill>
              <a:prstDash val="solid"/>
              <a:round/>
            </a:ln>
          </p:spPr>
        </p:sp>
        <p:sp>
          <p:nvSpPr>
            <p:cNvPr name="TextBox 5" id="5"/>
            <p:cNvSpPr txBox="true"/>
            <p:nvPr/>
          </p:nvSpPr>
          <p:spPr>
            <a:xfrm>
              <a:off x="0" y="9525"/>
              <a:ext cx="29036093" cy="3533945"/>
            </a:xfrm>
            <a:prstGeom prst="rect">
              <a:avLst/>
            </a:prstGeom>
          </p:spPr>
          <p:txBody>
            <a:bodyPr anchor="ctr" rtlCol="false" tIns="50800" lIns="50800" bIns="50800" rIns="50800"/>
            <a:lstStyle/>
            <a:p>
              <a:pPr algn="ctr">
                <a:lnSpc>
                  <a:spcPts val="1700"/>
                </a:lnSpc>
              </a:pPr>
            </a:p>
          </p:txBody>
        </p:sp>
      </p:grpSp>
      <p:sp>
        <p:nvSpPr>
          <p:cNvPr name="TextBox 6" id="6"/>
          <p:cNvSpPr txBox="true"/>
          <p:nvPr/>
        </p:nvSpPr>
        <p:spPr>
          <a:xfrm rot="0">
            <a:off x="2959592" y="1145778"/>
            <a:ext cx="10973199" cy="888365"/>
          </a:xfrm>
          <a:prstGeom prst="rect">
            <a:avLst/>
          </a:prstGeom>
        </p:spPr>
        <p:txBody>
          <a:bodyPr anchor="t" rtlCol="false" tIns="0" lIns="0" bIns="0" rIns="0">
            <a:spAutoFit/>
          </a:bodyPr>
          <a:lstStyle/>
          <a:p>
            <a:pPr algn="ctr">
              <a:lnSpc>
                <a:spcPts val="6159"/>
              </a:lnSpc>
              <a:spcBef>
                <a:spcPct val="0"/>
              </a:spcBef>
            </a:pPr>
            <a:r>
              <a:rPr lang="en-US" sz="4399">
                <a:solidFill>
                  <a:srgbClr val="000000"/>
                </a:solidFill>
                <a:latin typeface="Stadio Now Devanagari Bold"/>
                <a:ea typeface="Stadio Now Devanagari Bold"/>
                <a:cs typeface="Stadio Now Devanagari Bold"/>
                <a:sym typeface="Stadio Now Devanagari Bold"/>
              </a:rPr>
              <a:t>DEFINITION OF ELECTRICAL DRIVES</a:t>
            </a:r>
          </a:p>
        </p:txBody>
      </p:sp>
      <p:sp>
        <p:nvSpPr>
          <p:cNvPr name="Freeform 7" id="7"/>
          <p:cNvSpPr/>
          <p:nvPr/>
        </p:nvSpPr>
        <p:spPr>
          <a:xfrm flipH="false" flipV="false" rot="0">
            <a:off x="13720490" y="438630"/>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15988790" cy="6365263"/>
            <a:chOff x="0" y="0"/>
            <a:chExt cx="36719064" cy="14618148"/>
          </a:xfrm>
        </p:grpSpPr>
        <p:sp>
          <p:nvSpPr>
            <p:cNvPr name="Freeform 3" id="3"/>
            <p:cNvSpPr/>
            <p:nvPr/>
          </p:nvSpPr>
          <p:spPr>
            <a:xfrm flipH="false" flipV="false" rot="0">
              <a:off x="0" y="0"/>
              <a:ext cx="36719064" cy="14618148"/>
            </a:xfrm>
            <a:custGeom>
              <a:avLst/>
              <a:gdLst/>
              <a:ahLst/>
              <a:cxnLst/>
              <a:rect r="r" b="b" t="t" l="l"/>
              <a:pathLst>
                <a:path h="14618148" w="36719064">
                  <a:moveTo>
                    <a:pt x="24695" y="0"/>
                  </a:moveTo>
                  <a:lnTo>
                    <a:pt x="36694371" y="0"/>
                  </a:lnTo>
                  <a:cubicBezTo>
                    <a:pt x="36700920" y="0"/>
                    <a:pt x="36707201" y="2602"/>
                    <a:pt x="36711830" y="7233"/>
                  </a:cubicBezTo>
                  <a:cubicBezTo>
                    <a:pt x="36716463" y="11864"/>
                    <a:pt x="36719064" y="18145"/>
                    <a:pt x="36719064" y="24695"/>
                  </a:cubicBezTo>
                  <a:lnTo>
                    <a:pt x="36719064" y="14593453"/>
                  </a:lnTo>
                  <a:cubicBezTo>
                    <a:pt x="36719064" y="14607091"/>
                    <a:pt x="36708007" y="14618148"/>
                    <a:pt x="36694371" y="14618148"/>
                  </a:cubicBezTo>
                  <a:lnTo>
                    <a:pt x="24695" y="14618148"/>
                  </a:lnTo>
                  <a:cubicBezTo>
                    <a:pt x="11056" y="14618148"/>
                    <a:pt x="0" y="14607091"/>
                    <a:pt x="0" y="14593453"/>
                  </a:cubicBezTo>
                  <a:lnTo>
                    <a:pt x="0" y="24695"/>
                  </a:lnTo>
                  <a:cubicBezTo>
                    <a:pt x="0" y="11056"/>
                    <a:pt x="11056" y="0"/>
                    <a:pt x="24695"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36719064"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1287799" y="392341"/>
            <a:ext cx="15319914" cy="1963417"/>
            <a:chOff x="0" y="0"/>
            <a:chExt cx="35182956" cy="4509087"/>
          </a:xfrm>
        </p:grpSpPr>
        <p:sp>
          <p:nvSpPr>
            <p:cNvPr name="Freeform 6" id="6"/>
            <p:cNvSpPr/>
            <p:nvPr/>
          </p:nvSpPr>
          <p:spPr>
            <a:xfrm flipH="false" flipV="false" rot="0">
              <a:off x="0" y="0"/>
              <a:ext cx="35182956" cy="4509087"/>
            </a:xfrm>
            <a:custGeom>
              <a:avLst/>
              <a:gdLst/>
              <a:ahLst/>
              <a:cxnLst/>
              <a:rect r="r" b="b" t="t" l="l"/>
              <a:pathLst>
                <a:path h="4509087" w="35182956">
                  <a:moveTo>
                    <a:pt x="25773" y="0"/>
                  </a:moveTo>
                  <a:lnTo>
                    <a:pt x="35157184" y="0"/>
                  </a:lnTo>
                  <a:cubicBezTo>
                    <a:pt x="35171416" y="0"/>
                    <a:pt x="35182956" y="11539"/>
                    <a:pt x="35182956" y="25773"/>
                  </a:cubicBezTo>
                  <a:lnTo>
                    <a:pt x="35182956" y="4483314"/>
                  </a:lnTo>
                  <a:cubicBezTo>
                    <a:pt x="35182956" y="4497548"/>
                    <a:pt x="35171416" y="4509087"/>
                    <a:pt x="35157184" y="4509087"/>
                  </a:cubicBezTo>
                  <a:lnTo>
                    <a:pt x="25773" y="4509087"/>
                  </a:lnTo>
                  <a:cubicBezTo>
                    <a:pt x="11539" y="4509087"/>
                    <a:pt x="0" y="4497548"/>
                    <a:pt x="0" y="4483314"/>
                  </a:cubicBezTo>
                  <a:lnTo>
                    <a:pt x="0" y="25773"/>
                  </a:lnTo>
                  <a:cubicBezTo>
                    <a:pt x="0" y="11539"/>
                    <a:pt x="11539" y="0"/>
                    <a:pt x="25773"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35182956" cy="4499562"/>
            </a:xfrm>
            <a:prstGeom prst="rect">
              <a:avLst/>
            </a:prstGeom>
          </p:spPr>
          <p:txBody>
            <a:bodyPr anchor="ctr" rtlCol="false" tIns="50800" lIns="50800" bIns="50800" rIns="50800"/>
            <a:lstStyle/>
            <a:p>
              <a:pPr algn="ctr">
                <a:lnSpc>
                  <a:spcPts val="1700"/>
                </a:lnSpc>
              </a:pPr>
            </a:p>
          </p:txBody>
        </p:sp>
      </p:grpSp>
      <p:sp>
        <p:nvSpPr>
          <p:cNvPr name="TextBox 8" id="8"/>
          <p:cNvSpPr txBox="true"/>
          <p:nvPr/>
        </p:nvSpPr>
        <p:spPr>
          <a:xfrm rot="0">
            <a:off x="2647170" y="471147"/>
            <a:ext cx="12203630" cy="1669415"/>
          </a:xfrm>
          <a:prstGeom prst="rect">
            <a:avLst/>
          </a:prstGeom>
        </p:spPr>
        <p:txBody>
          <a:bodyPr anchor="t" rtlCol="false" tIns="0" lIns="0" bIns="0" rIns="0">
            <a:spAutoFit/>
          </a:bodyPr>
          <a:lstStyle/>
          <a:p>
            <a:pPr algn="ctr">
              <a:lnSpc>
                <a:spcPts val="6159"/>
              </a:lnSpc>
              <a:spcBef>
                <a:spcPct val="0"/>
              </a:spcBef>
            </a:pPr>
            <a:r>
              <a:rPr lang="en-US" sz="4399">
                <a:solidFill>
                  <a:srgbClr val="000000"/>
                </a:solidFill>
                <a:latin typeface="Stadio Now Devanagari Bold"/>
                <a:ea typeface="Stadio Now Devanagari Bold"/>
                <a:cs typeface="Stadio Now Devanagari Bold"/>
                <a:sym typeface="Stadio Now Devanagari Bold"/>
              </a:rPr>
              <a:t>SPEED CO</a:t>
            </a:r>
            <a:r>
              <a:rPr lang="en-US" sz="4399">
                <a:solidFill>
                  <a:srgbClr val="000000"/>
                </a:solidFill>
                <a:latin typeface="Stadio Now Devanagari Bold"/>
                <a:ea typeface="Stadio Now Devanagari Bold"/>
                <a:cs typeface="Stadio Now Devanagari Bold"/>
                <a:sym typeface="Stadio Now Devanagari Bold"/>
              </a:rPr>
              <a:t>NTROL METHODS OF DC SEPARATELY EXCITED MOTORS</a:t>
            </a:r>
          </a:p>
        </p:txBody>
      </p:sp>
      <p:sp>
        <p:nvSpPr>
          <p:cNvPr name="TextBox 9" id="9"/>
          <p:cNvSpPr txBox="true"/>
          <p:nvPr/>
        </p:nvSpPr>
        <p:spPr>
          <a:xfrm rot="0">
            <a:off x="2993316" y="3324234"/>
            <a:ext cx="11857484" cy="1350764"/>
          </a:xfrm>
          <a:prstGeom prst="rect">
            <a:avLst/>
          </a:prstGeom>
        </p:spPr>
        <p:txBody>
          <a:bodyPr anchor="t" rtlCol="false" tIns="0" lIns="0" bIns="0" rIns="0">
            <a:spAutoFit/>
          </a:bodyPr>
          <a:lstStyle/>
          <a:p>
            <a:pPr algn="l">
              <a:lnSpc>
                <a:spcPts val="5223"/>
              </a:lnSpc>
            </a:pPr>
            <a:r>
              <a:rPr lang="en-US" sz="4353">
                <a:solidFill>
                  <a:srgbClr val="000000"/>
                </a:solidFill>
                <a:latin typeface="Poppins Light"/>
                <a:ea typeface="Poppins Light"/>
                <a:cs typeface="Poppins Light"/>
                <a:sym typeface="Poppins Light"/>
              </a:rPr>
              <a:t>The speed control by adding armature resistance</a:t>
            </a:r>
          </a:p>
        </p:txBody>
      </p:sp>
      <p:sp>
        <p:nvSpPr>
          <p:cNvPr name="TextBox 10" id="10"/>
          <p:cNvSpPr txBox="true"/>
          <p:nvPr/>
        </p:nvSpPr>
        <p:spPr>
          <a:xfrm rot="0">
            <a:off x="2993316" y="5379576"/>
            <a:ext cx="11341391" cy="1934544"/>
          </a:xfrm>
          <a:prstGeom prst="rect">
            <a:avLst/>
          </a:prstGeom>
        </p:spPr>
        <p:txBody>
          <a:bodyPr anchor="t" rtlCol="false" tIns="0" lIns="0" bIns="0" rIns="0">
            <a:spAutoFit/>
          </a:bodyPr>
          <a:lstStyle/>
          <a:p>
            <a:pPr algn="l">
              <a:lnSpc>
                <a:spcPts val="5068"/>
              </a:lnSpc>
            </a:pPr>
            <a:r>
              <a:rPr lang="en-US" sz="4223">
                <a:solidFill>
                  <a:srgbClr val="000000"/>
                </a:solidFill>
                <a:latin typeface="Poppins Light"/>
                <a:ea typeface="Poppins Light"/>
                <a:cs typeface="Poppins Light"/>
                <a:sym typeface="Poppins Light"/>
              </a:rPr>
              <a:t>Th</a:t>
            </a:r>
            <a:r>
              <a:rPr lang="en-US" sz="4223">
                <a:solidFill>
                  <a:srgbClr val="000000"/>
                </a:solidFill>
                <a:latin typeface="Poppins Light"/>
                <a:ea typeface="Poppins Light"/>
                <a:cs typeface="Poppins Light"/>
                <a:sym typeface="Poppins Light"/>
              </a:rPr>
              <a:t>e speed control by adjusting armature voltage </a:t>
            </a:r>
          </a:p>
          <a:p>
            <a:pPr algn="l">
              <a:lnSpc>
                <a:spcPts val="5068"/>
              </a:lnSpc>
            </a:pPr>
          </a:p>
        </p:txBody>
      </p:sp>
      <p:sp>
        <p:nvSpPr>
          <p:cNvPr name="TextBox 11" id="11"/>
          <p:cNvSpPr txBox="true"/>
          <p:nvPr/>
        </p:nvSpPr>
        <p:spPr>
          <a:xfrm rot="0">
            <a:off x="2951760" y="7121045"/>
            <a:ext cx="11514473" cy="1216066"/>
          </a:xfrm>
          <a:prstGeom prst="rect">
            <a:avLst/>
          </a:prstGeom>
        </p:spPr>
        <p:txBody>
          <a:bodyPr anchor="t" rtlCol="false" tIns="0" lIns="0" bIns="0" rIns="0">
            <a:spAutoFit/>
          </a:bodyPr>
          <a:lstStyle/>
          <a:p>
            <a:pPr algn="l" marL="0" indent="0" lvl="0">
              <a:lnSpc>
                <a:spcPts val="4721"/>
              </a:lnSpc>
              <a:spcBef>
                <a:spcPct val="0"/>
              </a:spcBef>
            </a:pPr>
            <a:r>
              <a:rPr lang="en-US" sz="3934" strike="noStrike" u="none">
                <a:solidFill>
                  <a:srgbClr val="000000"/>
                </a:solidFill>
                <a:latin typeface="Poppins Light"/>
                <a:ea typeface="Poppins Light"/>
                <a:cs typeface="Poppins Light"/>
                <a:sym typeface="Poppins Light"/>
              </a:rPr>
              <a:t>The speed control by adjusting field voltage</a:t>
            </a:r>
          </a:p>
          <a:p>
            <a:pPr algn="l" marL="0" indent="0" lvl="0">
              <a:lnSpc>
                <a:spcPts val="4721"/>
              </a:lnSpc>
              <a:spcBef>
                <a:spcPct val="0"/>
              </a:spcBef>
            </a:pPr>
          </a:p>
        </p:txBody>
      </p:sp>
      <p:sp>
        <p:nvSpPr>
          <p:cNvPr name="Freeform 12" id="12"/>
          <p:cNvSpPr/>
          <p:nvPr/>
        </p:nvSpPr>
        <p:spPr>
          <a:xfrm flipH="false" flipV="false" rot="0">
            <a:off x="14136666" y="392341"/>
            <a:ext cx="1773716" cy="1852445"/>
          </a:xfrm>
          <a:custGeom>
            <a:avLst/>
            <a:gdLst/>
            <a:ahLst/>
            <a:cxnLst/>
            <a:rect r="r" b="b" t="t" l="l"/>
            <a:pathLst>
              <a:path h="1852445" w="1773716">
                <a:moveTo>
                  <a:pt x="0" y="0"/>
                </a:moveTo>
                <a:lnTo>
                  <a:pt x="1773716" y="0"/>
                </a:lnTo>
                <a:lnTo>
                  <a:pt x="1773716" y="1852444"/>
                </a:lnTo>
                <a:lnTo>
                  <a:pt x="0" y="18524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987952" y="3537600"/>
            <a:ext cx="401182" cy="672713"/>
          </a:xfrm>
          <a:custGeom>
            <a:avLst/>
            <a:gdLst/>
            <a:ahLst/>
            <a:cxnLst/>
            <a:rect r="r" b="b" t="t" l="l"/>
            <a:pathLst>
              <a:path h="672713" w="401182">
                <a:moveTo>
                  <a:pt x="0" y="0"/>
                </a:moveTo>
                <a:lnTo>
                  <a:pt x="401181" y="0"/>
                </a:lnTo>
                <a:lnTo>
                  <a:pt x="401181" y="672713"/>
                </a:lnTo>
                <a:lnTo>
                  <a:pt x="0" y="6727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987952" y="5270140"/>
            <a:ext cx="401182" cy="672713"/>
          </a:xfrm>
          <a:custGeom>
            <a:avLst/>
            <a:gdLst/>
            <a:ahLst/>
            <a:cxnLst/>
            <a:rect r="r" b="b" t="t" l="l"/>
            <a:pathLst>
              <a:path h="672713" w="401182">
                <a:moveTo>
                  <a:pt x="0" y="0"/>
                </a:moveTo>
                <a:lnTo>
                  <a:pt x="401181" y="0"/>
                </a:lnTo>
                <a:lnTo>
                  <a:pt x="401181" y="672713"/>
                </a:lnTo>
                <a:lnTo>
                  <a:pt x="0" y="6727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987952" y="6864653"/>
            <a:ext cx="401182" cy="672713"/>
          </a:xfrm>
          <a:custGeom>
            <a:avLst/>
            <a:gdLst/>
            <a:ahLst/>
            <a:cxnLst/>
            <a:rect r="r" b="b" t="t" l="l"/>
            <a:pathLst>
              <a:path h="672713" w="401182">
                <a:moveTo>
                  <a:pt x="0" y="0"/>
                </a:moveTo>
                <a:lnTo>
                  <a:pt x="401181" y="0"/>
                </a:lnTo>
                <a:lnTo>
                  <a:pt x="401181" y="672714"/>
                </a:lnTo>
                <a:lnTo>
                  <a:pt x="0" y="672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D317"/>
        </a:solidFill>
      </p:bgPr>
    </p:bg>
    <p:spTree>
      <p:nvGrpSpPr>
        <p:cNvPr id="1" name=""/>
        <p:cNvGrpSpPr/>
        <p:nvPr/>
      </p:nvGrpSpPr>
      <p:grpSpPr>
        <a:xfrm>
          <a:off x="0" y="0"/>
          <a:ext cx="0" cy="0"/>
          <a:chOff x="0" y="0"/>
          <a:chExt cx="0" cy="0"/>
        </a:xfrm>
      </p:grpSpPr>
      <p:grpSp>
        <p:nvGrpSpPr>
          <p:cNvPr name="Group 2" id="2"/>
          <p:cNvGrpSpPr/>
          <p:nvPr/>
        </p:nvGrpSpPr>
        <p:grpSpPr>
          <a:xfrm rot="0">
            <a:off x="1137703" y="1696290"/>
            <a:ext cx="16012595" cy="6733098"/>
            <a:chOff x="0" y="0"/>
            <a:chExt cx="36773733" cy="15462901"/>
          </a:xfrm>
        </p:grpSpPr>
        <p:sp>
          <p:nvSpPr>
            <p:cNvPr name="Freeform 3" id="3"/>
            <p:cNvSpPr/>
            <p:nvPr/>
          </p:nvSpPr>
          <p:spPr>
            <a:xfrm flipH="false" flipV="false" rot="0">
              <a:off x="0" y="0"/>
              <a:ext cx="36773734" cy="15462901"/>
            </a:xfrm>
            <a:custGeom>
              <a:avLst/>
              <a:gdLst/>
              <a:ahLst/>
              <a:cxnLst/>
              <a:rect r="r" b="b" t="t" l="l"/>
              <a:pathLst>
                <a:path h="15462901" w="36773734">
                  <a:moveTo>
                    <a:pt x="24658" y="0"/>
                  </a:moveTo>
                  <a:lnTo>
                    <a:pt x="36749075" y="0"/>
                  </a:lnTo>
                  <a:cubicBezTo>
                    <a:pt x="36762692" y="0"/>
                    <a:pt x="36773734" y="11040"/>
                    <a:pt x="36773734" y="24658"/>
                  </a:cubicBezTo>
                  <a:lnTo>
                    <a:pt x="36773734" y="15438244"/>
                  </a:lnTo>
                  <a:cubicBezTo>
                    <a:pt x="36773734" y="15451861"/>
                    <a:pt x="36762692" y="15462901"/>
                    <a:pt x="36749075" y="15462901"/>
                  </a:cubicBezTo>
                  <a:lnTo>
                    <a:pt x="24658" y="15462901"/>
                  </a:lnTo>
                  <a:cubicBezTo>
                    <a:pt x="11040" y="15462901"/>
                    <a:pt x="0" y="15451861"/>
                    <a:pt x="0" y="15438244"/>
                  </a:cubicBezTo>
                  <a:lnTo>
                    <a:pt x="0" y="24658"/>
                  </a:lnTo>
                  <a:cubicBezTo>
                    <a:pt x="0" y="11040"/>
                    <a:pt x="11040" y="0"/>
                    <a:pt x="24658"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36773733" cy="15453376"/>
            </a:xfrm>
            <a:prstGeom prst="rect">
              <a:avLst/>
            </a:prstGeom>
          </p:spPr>
          <p:txBody>
            <a:bodyPr anchor="ctr" rtlCol="false" tIns="50800" lIns="50800" bIns="50800" rIns="50800"/>
            <a:lstStyle/>
            <a:p>
              <a:pPr algn="ctr">
                <a:lnSpc>
                  <a:spcPts val="1700"/>
                </a:lnSpc>
              </a:pPr>
            </a:p>
          </p:txBody>
        </p:sp>
      </p:grpSp>
      <p:sp>
        <p:nvSpPr>
          <p:cNvPr name="TextBox 5" id="5"/>
          <p:cNvSpPr txBox="true"/>
          <p:nvPr/>
        </p:nvSpPr>
        <p:spPr>
          <a:xfrm rot="0">
            <a:off x="2983368" y="5693057"/>
            <a:ext cx="11708557" cy="882650"/>
          </a:xfrm>
          <a:prstGeom prst="rect">
            <a:avLst/>
          </a:prstGeom>
        </p:spPr>
        <p:txBody>
          <a:bodyPr anchor="t" rtlCol="false" tIns="0" lIns="0" bIns="0" rIns="0">
            <a:spAutoFit/>
          </a:bodyPr>
          <a:lstStyle/>
          <a:p>
            <a:pPr algn="ctr">
              <a:lnSpc>
                <a:spcPts val="7000"/>
              </a:lnSpc>
              <a:spcBef>
                <a:spcPct val="0"/>
              </a:spcBef>
            </a:pPr>
            <a:r>
              <a:rPr lang="en-US" sz="5000">
                <a:solidFill>
                  <a:srgbClr val="000000"/>
                </a:solidFill>
                <a:latin typeface="Cloud Soft Light"/>
                <a:ea typeface="Cloud Soft Light"/>
                <a:cs typeface="Cloud Soft Light"/>
                <a:sym typeface="Cloud Soft Light"/>
              </a:rPr>
              <a:t>The operation</a:t>
            </a:r>
          </a:p>
        </p:txBody>
      </p:sp>
      <p:sp>
        <p:nvSpPr>
          <p:cNvPr name="TextBox 6" id="6"/>
          <p:cNvSpPr txBox="true"/>
          <p:nvPr/>
        </p:nvSpPr>
        <p:spPr>
          <a:xfrm rot="0">
            <a:off x="4076919" y="2648269"/>
            <a:ext cx="10134162" cy="1766571"/>
          </a:xfrm>
          <a:prstGeom prst="rect">
            <a:avLst/>
          </a:prstGeom>
        </p:spPr>
        <p:txBody>
          <a:bodyPr anchor="t" rtlCol="false" tIns="0" lIns="0" bIns="0" rIns="0">
            <a:spAutoFit/>
          </a:bodyPr>
          <a:lstStyle/>
          <a:p>
            <a:pPr algn="ctr">
              <a:lnSpc>
                <a:spcPts val="6579"/>
              </a:lnSpc>
              <a:spcBef>
                <a:spcPct val="0"/>
              </a:spcBef>
            </a:pPr>
            <a:r>
              <a:rPr lang="en-US" sz="4699">
                <a:solidFill>
                  <a:srgbClr val="000000"/>
                </a:solidFill>
                <a:latin typeface="Stadio Now Devanagari Bold"/>
                <a:ea typeface="Stadio Now Devanagari Bold"/>
                <a:cs typeface="Stadio Now Devanagari Bold"/>
                <a:sym typeface="Stadio Now Devanagari Bold"/>
              </a:rPr>
              <a:t>CONTROLLING</a:t>
            </a:r>
            <a:r>
              <a:rPr lang="en-US" sz="4699">
                <a:solidFill>
                  <a:srgbClr val="000000"/>
                </a:solidFill>
                <a:latin typeface="Stadio Now Devanagari Bold"/>
                <a:ea typeface="Stadio Now Devanagari Bold"/>
                <a:cs typeface="Stadio Now Devanagari Bold"/>
                <a:sym typeface="Stadio Now Devanagari Bold"/>
              </a:rPr>
              <a:t> SPEED BY ADDING RESISTANCE</a:t>
            </a:r>
          </a:p>
        </p:txBody>
      </p:sp>
      <p:grpSp>
        <p:nvGrpSpPr>
          <p:cNvPr name="Group 7" id="7"/>
          <p:cNvGrpSpPr/>
          <p:nvPr/>
        </p:nvGrpSpPr>
        <p:grpSpPr>
          <a:xfrm rot="0">
            <a:off x="6069566" y="4761932"/>
            <a:ext cx="6922813" cy="2109899"/>
            <a:chOff x="0" y="0"/>
            <a:chExt cx="9230417" cy="2813199"/>
          </a:xfrm>
        </p:grpSpPr>
        <p:sp>
          <p:nvSpPr>
            <p:cNvPr name="Freeform 8" id="8"/>
            <p:cNvSpPr/>
            <p:nvPr/>
          </p:nvSpPr>
          <p:spPr>
            <a:xfrm flipH="false" flipV="false" rot="0">
              <a:off x="7528746" y="0"/>
              <a:ext cx="1701671" cy="2802154"/>
            </a:xfrm>
            <a:custGeom>
              <a:avLst/>
              <a:gdLst/>
              <a:ahLst/>
              <a:cxnLst/>
              <a:rect r="r" b="b" t="t" l="l"/>
              <a:pathLst>
                <a:path h="2802154" w="1701671">
                  <a:moveTo>
                    <a:pt x="0" y="0"/>
                  </a:moveTo>
                  <a:lnTo>
                    <a:pt x="1701671" y="0"/>
                  </a:lnTo>
                  <a:lnTo>
                    <a:pt x="1701671" y="2802154"/>
                  </a:lnTo>
                  <a:lnTo>
                    <a:pt x="0" y="2802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9" id="9"/>
            <p:cNvSpPr/>
            <p:nvPr/>
          </p:nvSpPr>
          <p:spPr>
            <a:xfrm>
              <a:off x="0" y="2802154"/>
              <a:ext cx="7528746" cy="0"/>
            </a:xfrm>
            <a:prstGeom prst="line">
              <a:avLst/>
            </a:prstGeom>
            <a:ln cap="flat" w="22091">
              <a:solidFill>
                <a:srgbClr val="000000"/>
              </a:solidFill>
              <a:prstDash val="solid"/>
              <a:headEnd type="none" len="sm" w="sm"/>
              <a:tailEnd type="none" len="sm" w="sm"/>
            </a:ln>
          </p:spPr>
        </p:sp>
      </p:grpSp>
      <p:grpSp>
        <p:nvGrpSpPr>
          <p:cNvPr name="Group 10" id="10"/>
          <p:cNvGrpSpPr/>
          <p:nvPr/>
        </p:nvGrpSpPr>
        <p:grpSpPr>
          <a:xfrm rot="0">
            <a:off x="7517900" y="1028700"/>
            <a:ext cx="3252199" cy="1335179"/>
            <a:chOff x="0" y="0"/>
            <a:chExt cx="7468840" cy="3066306"/>
          </a:xfrm>
        </p:grpSpPr>
        <p:sp>
          <p:nvSpPr>
            <p:cNvPr name="Freeform 11" id="11"/>
            <p:cNvSpPr/>
            <p:nvPr/>
          </p:nvSpPr>
          <p:spPr>
            <a:xfrm flipH="false" flipV="false" rot="0">
              <a:off x="0" y="0"/>
              <a:ext cx="7468840" cy="3066306"/>
            </a:xfrm>
            <a:custGeom>
              <a:avLst/>
              <a:gdLst/>
              <a:ahLst/>
              <a:cxnLst/>
              <a:rect r="r" b="b" t="t" l="l"/>
              <a:pathLst>
                <a:path h="3066306" w="7468840">
                  <a:moveTo>
                    <a:pt x="121406" y="0"/>
                  </a:moveTo>
                  <a:lnTo>
                    <a:pt x="7347434" y="0"/>
                  </a:lnTo>
                  <a:cubicBezTo>
                    <a:pt x="7414485" y="0"/>
                    <a:pt x="7468840" y="54356"/>
                    <a:pt x="7468840" y="121406"/>
                  </a:cubicBezTo>
                  <a:lnTo>
                    <a:pt x="7468840" y="2944900"/>
                  </a:lnTo>
                  <a:cubicBezTo>
                    <a:pt x="7468840" y="3011951"/>
                    <a:pt x="7414485" y="3066306"/>
                    <a:pt x="7347434" y="3066306"/>
                  </a:cubicBezTo>
                  <a:lnTo>
                    <a:pt x="121406" y="3066306"/>
                  </a:lnTo>
                  <a:cubicBezTo>
                    <a:pt x="54356" y="3066306"/>
                    <a:pt x="0" y="3011951"/>
                    <a:pt x="0" y="2944900"/>
                  </a:cubicBezTo>
                  <a:lnTo>
                    <a:pt x="0" y="121406"/>
                  </a:lnTo>
                  <a:cubicBezTo>
                    <a:pt x="0" y="54356"/>
                    <a:pt x="54356" y="0"/>
                    <a:pt x="121406" y="0"/>
                  </a:cubicBezTo>
                  <a:close/>
                </a:path>
              </a:pathLst>
            </a:custGeom>
            <a:solidFill>
              <a:srgbClr val="A6D9F5"/>
            </a:solidFill>
            <a:ln w="19050" cap="rnd">
              <a:solidFill>
                <a:srgbClr val="000000"/>
              </a:solidFill>
              <a:prstDash val="solid"/>
              <a:round/>
            </a:ln>
          </p:spPr>
        </p:sp>
        <p:sp>
          <p:nvSpPr>
            <p:cNvPr name="TextBox 12" id="12"/>
            <p:cNvSpPr txBox="true"/>
            <p:nvPr/>
          </p:nvSpPr>
          <p:spPr>
            <a:xfrm>
              <a:off x="0" y="-247650"/>
              <a:ext cx="7468840" cy="3313956"/>
            </a:xfrm>
            <a:prstGeom prst="rect">
              <a:avLst/>
            </a:prstGeom>
          </p:spPr>
          <p:txBody>
            <a:bodyPr anchor="ctr" rtlCol="false" tIns="50800" lIns="50800" bIns="50800" rIns="50800"/>
            <a:lstStyle/>
            <a:p>
              <a:pPr algn="ctr" marL="0" indent="0" lvl="0">
                <a:lnSpc>
                  <a:spcPts val="7000"/>
                </a:lnSpc>
                <a:spcBef>
                  <a:spcPct val="0"/>
                </a:spcBef>
              </a:pPr>
              <a:r>
                <a:rPr lang="en-US" sz="5000">
                  <a:solidFill>
                    <a:srgbClr val="000000"/>
                  </a:solidFill>
                  <a:latin typeface="Stadio Now Devanagari Bold"/>
                  <a:ea typeface="Stadio Now Devanagari Bold"/>
                  <a:cs typeface="Stadio Now Devanagari Bold"/>
                  <a:sym typeface="Stadio Now Devanagari Bold"/>
                </a:rPr>
                <a:t>Method</a:t>
              </a:r>
              <a:r>
                <a:rPr lang="en-US" sz="5000" strike="noStrike" u="none">
                  <a:solidFill>
                    <a:srgbClr val="000000"/>
                  </a:solidFill>
                  <a:latin typeface="Stadio Now Devanagari Bold"/>
                  <a:ea typeface="Stadio Now Devanagari Bold"/>
                  <a:cs typeface="Stadio Now Devanagari Bold"/>
                  <a:sym typeface="Stadio Now Devanagari Bold"/>
                </a:rPr>
                <a:t> 1:</a:t>
              </a:r>
            </a:p>
          </p:txBody>
        </p:sp>
      </p:gr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190415" y="812805"/>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2190415" y="3902341"/>
            <a:ext cx="5680956" cy="4736317"/>
          </a:xfrm>
          <a:custGeom>
            <a:avLst/>
            <a:gdLst/>
            <a:ahLst/>
            <a:cxnLst/>
            <a:rect r="r" b="b" t="t" l="l"/>
            <a:pathLst>
              <a:path h="4736317" w="5680956">
                <a:moveTo>
                  <a:pt x="0" y="0"/>
                </a:moveTo>
                <a:lnTo>
                  <a:pt x="5680956" y="0"/>
                </a:lnTo>
                <a:lnTo>
                  <a:pt x="5680956" y="4736317"/>
                </a:lnTo>
                <a:lnTo>
                  <a:pt x="0" y="4736317"/>
                </a:lnTo>
                <a:lnTo>
                  <a:pt x="0" y="0"/>
                </a:lnTo>
                <a:close/>
              </a:path>
            </a:pathLst>
          </a:custGeom>
          <a:blipFill>
            <a:blip r:embed="rId4"/>
            <a:stretch>
              <a:fillRect l="0" t="0" r="0" b="0"/>
            </a:stretch>
          </a:blipFill>
        </p:spPr>
      </p:sp>
      <p:sp>
        <p:nvSpPr>
          <p:cNvPr name="Freeform 13" id="13"/>
          <p:cNvSpPr/>
          <p:nvPr/>
        </p:nvSpPr>
        <p:spPr>
          <a:xfrm flipH="false" flipV="false" rot="0">
            <a:off x="10154189" y="4167283"/>
            <a:ext cx="6867865" cy="4471375"/>
          </a:xfrm>
          <a:custGeom>
            <a:avLst/>
            <a:gdLst/>
            <a:ahLst/>
            <a:cxnLst/>
            <a:rect r="r" b="b" t="t" l="l"/>
            <a:pathLst>
              <a:path h="4471375" w="6867865">
                <a:moveTo>
                  <a:pt x="0" y="0"/>
                </a:moveTo>
                <a:lnTo>
                  <a:pt x="6867865" y="0"/>
                </a:lnTo>
                <a:lnTo>
                  <a:pt x="6867865" y="4471375"/>
                </a:lnTo>
                <a:lnTo>
                  <a:pt x="0" y="4471375"/>
                </a:lnTo>
                <a:lnTo>
                  <a:pt x="0" y="0"/>
                </a:lnTo>
                <a:close/>
              </a:path>
            </a:pathLst>
          </a:custGeom>
          <a:blipFill>
            <a:blip r:embed="rId5"/>
            <a:stretch>
              <a:fillRect l="0" t="0" r="0" b="0"/>
            </a:stretch>
          </a:blipFill>
        </p:spPr>
      </p:sp>
      <p:sp>
        <p:nvSpPr>
          <p:cNvPr name="TextBox 14" id="14"/>
          <p:cNvSpPr txBox="true"/>
          <p:nvPr/>
        </p:nvSpPr>
        <p:spPr>
          <a:xfrm rot="0">
            <a:off x="2946910" y="1138140"/>
            <a:ext cx="8216016" cy="609600"/>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Stadio Now Devanagari Bold"/>
                <a:ea typeface="Stadio Now Devanagari Bold"/>
                <a:cs typeface="Stadio Now Devanagari Bold"/>
                <a:sym typeface="Stadio Now Devanagari Bold"/>
              </a:rPr>
              <a:t>CO</a:t>
            </a:r>
            <a:r>
              <a:rPr lang="en-US" sz="3000">
                <a:solidFill>
                  <a:srgbClr val="000000"/>
                </a:solidFill>
                <a:latin typeface="Stadio Now Devanagari Bold"/>
                <a:ea typeface="Stadio Now Devanagari Bold"/>
                <a:cs typeface="Stadio Now Devanagari Bold"/>
                <a:sym typeface="Stadio Now Devanagari Bold"/>
              </a:rPr>
              <a:t>NTROLLING SPEED BY ADDING RESISTANCE</a:t>
            </a:r>
          </a:p>
        </p:txBody>
      </p:sp>
      <p:sp>
        <p:nvSpPr>
          <p:cNvPr name="TextBox 15" id="15"/>
          <p:cNvSpPr txBox="true"/>
          <p:nvPr/>
        </p:nvSpPr>
        <p:spPr>
          <a:xfrm rot="0">
            <a:off x="2862030" y="3267388"/>
            <a:ext cx="3344168" cy="63875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A SETUP FOR SPEED CHANGE</a:t>
            </a:r>
            <a:r>
              <a:rPr lang="en-US" b="true" sz="1545">
                <a:solidFill>
                  <a:srgbClr val="000000"/>
                </a:solidFill>
                <a:latin typeface="Cloud Soft Bold"/>
                <a:ea typeface="Cloud Soft Bold"/>
                <a:cs typeface="Cloud Soft Bold"/>
                <a:sym typeface="Cloud Soft Bold"/>
              </a:rPr>
              <a:t> BY</a:t>
            </a:r>
          </a:p>
          <a:p>
            <a:pPr algn="ctr">
              <a:lnSpc>
                <a:spcPts val="1700"/>
              </a:lnSpc>
              <a:spcBef>
                <a:spcPct val="0"/>
              </a:spcBef>
            </a:pPr>
            <a:r>
              <a:rPr lang="en-US" b="true" sz="1545">
                <a:solidFill>
                  <a:srgbClr val="000000"/>
                </a:solidFill>
                <a:latin typeface="Cloud Soft Bold"/>
                <a:ea typeface="Cloud Soft Bold"/>
                <a:cs typeface="Cloud Soft Bold"/>
                <a:sym typeface="Cloud Soft Bold"/>
              </a:rPr>
              <a:t>ADDING AN ARMATURE RESISTANCE</a:t>
            </a:r>
          </a:p>
          <a:p>
            <a:pPr algn="ctr">
              <a:lnSpc>
                <a:spcPts val="1700"/>
              </a:lnSpc>
              <a:spcBef>
                <a:spcPct val="0"/>
              </a:spcBef>
            </a:pPr>
          </a:p>
        </p:txBody>
      </p:sp>
      <p:sp>
        <p:nvSpPr>
          <p:cNvPr name="TextBox 16" id="16"/>
          <p:cNvSpPr txBox="true"/>
          <p:nvPr/>
        </p:nvSpPr>
        <p:spPr>
          <a:xfrm rot="0">
            <a:off x="11011093" y="3267388"/>
            <a:ext cx="5347543"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ADDING AN ARMATURE RESISTANCE ON SPEED</a:t>
            </a:r>
          </a:p>
          <a:p>
            <a:pPr algn="ctr">
              <a:lnSpc>
                <a:spcPts val="1700"/>
              </a:lnSpc>
              <a:spcBef>
                <a:spcPct val="0"/>
              </a:spcBef>
            </a:pPr>
          </a:p>
        </p:txBody>
      </p:sp>
    </p:spTree>
  </p:cSld>
  <p:clrMapOvr>
    <a:masterClrMapping/>
  </p:clrMapOvr>
  <p:transition spd="fast">
    <p:cover dir="d"/>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190415" y="812805"/>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154189" y="4167283"/>
            <a:ext cx="6867865" cy="4471375"/>
          </a:xfrm>
          <a:custGeom>
            <a:avLst/>
            <a:gdLst/>
            <a:ahLst/>
            <a:cxnLst/>
            <a:rect r="r" b="b" t="t" l="l"/>
            <a:pathLst>
              <a:path h="4471375" w="6867865">
                <a:moveTo>
                  <a:pt x="0" y="0"/>
                </a:moveTo>
                <a:lnTo>
                  <a:pt x="6867865" y="0"/>
                </a:lnTo>
                <a:lnTo>
                  <a:pt x="6867865" y="4471375"/>
                </a:lnTo>
                <a:lnTo>
                  <a:pt x="0" y="4471375"/>
                </a:lnTo>
                <a:lnTo>
                  <a:pt x="0" y="0"/>
                </a:lnTo>
                <a:close/>
              </a:path>
            </a:pathLst>
          </a:custGeom>
          <a:blipFill>
            <a:blip r:embed="rId4"/>
            <a:stretch>
              <a:fillRect l="0" t="0" r="0" b="0"/>
            </a:stretch>
          </a:blipFill>
        </p:spPr>
      </p:sp>
      <p:sp>
        <p:nvSpPr>
          <p:cNvPr name="TextBox 13" id="13"/>
          <p:cNvSpPr txBox="true"/>
          <p:nvPr/>
        </p:nvSpPr>
        <p:spPr>
          <a:xfrm rot="0">
            <a:off x="2946910" y="1138140"/>
            <a:ext cx="8216016" cy="609600"/>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Stadio Now Devanagari Bold"/>
                <a:ea typeface="Stadio Now Devanagari Bold"/>
                <a:cs typeface="Stadio Now Devanagari Bold"/>
                <a:sym typeface="Stadio Now Devanagari Bold"/>
              </a:rPr>
              <a:t>CO</a:t>
            </a:r>
            <a:r>
              <a:rPr lang="en-US" sz="3000">
                <a:solidFill>
                  <a:srgbClr val="000000"/>
                </a:solidFill>
                <a:latin typeface="Stadio Now Devanagari Bold"/>
                <a:ea typeface="Stadio Now Devanagari Bold"/>
                <a:cs typeface="Stadio Now Devanagari Bold"/>
                <a:sym typeface="Stadio Now Devanagari Bold"/>
              </a:rPr>
              <a:t>NTROLLING SPEED BY ADDING RESISTANCE</a:t>
            </a:r>
          </a:p>
        </p:txBody>
      </p:sp>
      <p:sp>
        <p:nvSpPr>
          <p:cNvPr name="TextBox 14" id="14"/>
          <p:cNvSpPr txBox="true"/>
          <p:nvPr/>
        </p:nvSpPr>
        <p:spPr>
          <a:xfrm rot="0">
            <a:off x="1870369" y="4502327"/>
            <a:ext cx="5992016" cy="2917730"/>
          </a:xfrm>
          <a:prstGeom prst="rect">
            <a:avLst/>
          </a:prstGeom>
        </p:spPr>
        <p:txBody>
          <a:bodyPr anchor="t" rtlCol="false" tIns="0" lIns="0" bIns="0" rIns="0">
            <a:spAutoFit/>
          </a:bodyPr>
          <a:lstStyle/>
          <a:p>
            <a:pPr algn="l">
              <a:lnSpc>
                <a:spcPts val="2419"/>
              </a:lnSpc>
            </a:pPr>
            <a:r>
              <a:rPr lang="en-US" sz="2199" b="true">
                <a:solidFill>
                  <a:srgbClr val="000000"/>
                </a:solidFill>
                <a:latin typeface="Cloud Soft Bold"/>
                <a:ea typeface="Cloud Soft Bold"/>
                <a:cs typeface="Cloud Soft Bold"/>
                <a:sym typeface="Cloud Soft Bold"/>
              </a:rPr>
              <a:t>•ASSUME THAT THE FIELD AND ARMATURE VOLTAGES ARE CONSTANT.</a:t>
            </a:r>
          </a:p>
          <a:p>
            <a:pPr algn="l">
              <a:lnSpc>
                <a:spcPts val="2419"/>
              </a:lnSpc>
            </a:pPr>
          </a:p>
          <a:p>
            <a:pPr algn="l">
              <a:lnSpc>
                <a:spcPts val="2419"/>
              </a:lnSpc>
            </a:pPr>
            <a:r>
              <a:rPr lang="en-US" sz="2199" b="true">
                <a:solidFill>
                  <a:srgbClr val="000000"/>
                </a:solidFill>
                <a:latin typeface="Cloud Soft Bold"/>
                <a:ea typeface="Cloud Soft Bold"/>
                <a:cs typeface="Cloud Soft Bold"/>
                <a:sym typeface="Cloud Soft Bold"/>
              </a:rPr>
              <a:t>•AT POINT 1, NO EXTERNAL RESISTANCE IS IN THE ARMATURE CIRCUIT. </a:t>
            </a:r>
          </a:p>
          <a:p>
            <a:pPr algn="l">
              <a:lnSpc>
                <a:spcPts val="2419"/>
              </a:lnSpc>
            </a:pPr>
          </a:p>
          <a:p>
            <a:pPr algn="l">
              <a:lnSpc>
                <a:spcPts val="2419"/>
              </a:lnSpc>
              <a:spcBef>
                <a:spcPct val="0"/>
              </a:spcBef>
            </a:pPr>
            <a:r>
              <a:rPr lang="en-US" b="true" sz="2199">
                <a:solidFill>
                  <a:srgbClr val="000000"/>
                </a:solidFill>
                <a:latin typeface="Cloud Soft Bold"/>
                <a:ea typeface="Cloud Soft Bold"/>
                <a:cs typeface="Cloud Soft Bold"/>
                <a:sym typeface="Cloud Soft Bold"/>
              </a:rPr>
              <a:t>•IF A RESISTANCE</a:t>
            </a:r>
            <a:r>
              <a:rPr lang="en-US" b="true" sz="2199">
                <a:solidFill>
                  <a:srgbClr val="000000"/>
                </a:solidFill>
                <a:latin typeface="Cloud Soft Bold"/>
                <a:ea typeface="Cloud Soft Bold"/>
                <a:cs typeface="Cloud Soft Bold"/>
                <a:sym typeface="Cloud Soft Bold"/>
              </a:rPr>
              <a:t> R_ADD1 IS ADDED TO THE ARMATURE CIRCUIT, THE MOTOR OPERATES AT POINT 2, WHERE THE MOTOR SPEED Ω_2</a:t>
            </a:r>
          </a:p>
          <a:p>
            <a:pPr algn="ctr">
              <a:lnSpc>
                <a:spcPts val="1413"/>
              </a:lnSpc>
              <a:spcBef>
                <a:spcPct val="0"/>
              </a:spcBef>
            </a:pPr>
          </a:p>
        </p:txBody>
      </p:sp>
      <p:sp>
        <p:nvSpPr>
          <p:cNvPr name="TextBox 15" id="15"/>
          <p:cNvSpPr txBox="true"/>
          <p:nvPr/>
        </p:nvSpPr>
        <p:spPr>
          <a:xfrm rot="0">
            <a:off x="11011093" y="3267388"/>
            <a:ext cx="5347543"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ADDING AN ARMATURE RESISTANCE ON SPEED</a:t>
            </a:r>
          </a:p>
          <a:p>
            <a:pPr algn="ctr">
              <a:lnSpc>
                <a:spcPts val="1700"/>
              </a:lnSpc>
              <a:spcBef>
                <a:spcPct val="0"/>
              </a:spcBef>
            </a:pPr>
          </a:p>
        </p:txBody>
      </p:sp>
      <p:sp>
        <p:nvSpPr>
          <p:cNvPr name="TextBox 16" id="16"/>
          <p:cNvSpPr txBox="true"/>
          <p:nvPr/>
        </p:nvSpPr>
        <p:spPr>
          <a:xfrm rot="0">
            <a:off x="1624752"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EXPLANATION</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190415" y="812805"/>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154189" y="4167283"/>
            <a:ext cx="6867865" cy="4471375"/>
          </a:xfrm>
          <a:custGeom>
            <a:avLst/>
            <a:gdLst/>
            <a:ahLst/>
            <a:cxnLst/>
            <a:rect r="r" b="b" t="t" l="l"/>
            <a:pathLst>
              <a:path h="4471375" w="6867865">
                <a:moveTo>
                  <a:pt x="0" y="0"/>
                </a:moveTo>
                <a:lnTo>
                  <a:pt x="6867865" y="0"/>
                </a:lnTo>
                <a:lnTo>
                  <a:pt x="6867865" y="4471375"/>
                </a:lnTo>
                <a:lnTo>
                  <a:pt x="0" y="4471375"/>
                </a:lnTo>
                <a:lnTo>
                  <a:pt x="0" y="0"/>
                </a:lnTo>
                <a:close/>
              </a:path>
            </a:pathLst>
          </a:custGeom>
          <a:blipFill>
            <a:blip r:embed="rId4"/>
            <a:stretch>
              <a:fillRect l="0" t="0" r="0" b="0"/>
            </a:stretch>
          </a:blipFill>
        </p:spPr>
      </p:sp>
      <p:sp>
        <p:nvSpPr>
          <p:cNvPr name="TextBox 13" id="13"/>
          <p:cNvSpPr txBox="true"/>
          <p:nvPr/>
        </p:nvSpPr>
        <p:spPr>
          <a:xfrm rot="0">
            <a:off x="2946910" y="1138140"/>
            <a:ext cx="8216016" cy="609600"/>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Stadio Now Devanagari Bold"/>
                <a:ea typeface="Stadio Now Devanagari Bold"/>
                <a:cs typeface="Stadio Now Devanagari Bold"/>
                <a:sym typeface="Stadio Now Devanagari Bold"/>
              </a:rPr>
              <a:t>CO</a:t>
            </a:r>
            <a:r>
              <a:rPr lang="en-US" sz="3000">
                <a:solidFill>
                  <a:srgbClr val="000000"/>
                </a:solidFill>
                <a:latin typeface="Stadio Now Devanagari Bold"/>
                <a:ea typeface="Stadio Now Devanagari Bold"/>
                <a:cs typeface="Stadio Now Devanagari Bold"/>
                <a:sym typeface="Stadio Now Devanagari Bold"/>
              </a:rPr>
              <a:t>NTROLLING SPEED BY ADDING RESISTANCE</a:t>
            </a:r>
          </a:p>
        </p:txBody>
      </p:sp>
      <p:sp>
        <p:nvSpPr>
          <p:cNvPr name="TextBox 14" id="14"/>
          <p:cNvSpPr txBox="true"/>
          <p:nvPr/>
        </p:nvSpPr>
        <p:spPr>
          <a:xfrm rot="0">
            <a:off x="11011093" y="3267388"/>
            <a:ext cx="5347543"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ADDING AN ARMATURE RESISTANCE ON SPEED</a:t>
            </a:r>
          </a:p>
          <a:p>
            <a:pPr algn="ctr">
              <a:lnSpc>
                <a:spcPts val="1700"/>
              </a:lnSpc>
              <a:spcBef>
                <a:spcPct val="0"/>
              </a:spcBef>
            </a:pPr>
          </a:p>
        </p:txBody>
      </p:sp>
      <p:sp>
        <p:nvSpPr>
          <p:cNvPr name="TextBox 15" id="15"/>
          <p:cNvSpPr txBox="true"/>
          <p:nvPr/>
        </p:nvSpPr>
        <p:spPr>
          <a:xfrm rot="0">
            <a:off x="1682833" y="4186333"/>
            <a:ext cx="6610789" cy="3666490"/>
          </a:xfrm>
          <a:prstGeom prst="rect">
            <a:avLst/>
          </a:prstGeom>
        </p:spPr>
        <p:txBody>
          <a:bodyPr anchor="t" rtlCol="false" tIns="0" lIns="0" bIns="0" rIns="0">
            <a:spAutoFit/>
          </a:bodyPr>
          <a:lstStyle/>
          <a:p>
            <a:pPr algn="l">
              <a:lnSpc>
                <a:spcPts val="2419"/>
              </a:lnSpc>
            </a:pPr>
            <a:r>
              <a:rPr lang="en-US" b="true" sz="2199">
                <a:solidFill>
                  <a:srgbClr val="000000"/>
                </a:solidFill>
                <a:latin typeface="Cloud Soft Bold"/>
                <a:ea typeface="Cloud Soft Bold"/>
                <a:cs typeface="Cloud Soft Bold"/>
                <a:sym typeface="Cloud Soft Bold"/>
              </a:rPr>
              <a:t>•IF THE ADDED RESISTANCE KEEPS INCREASING, THE MOTOR SPEED DECREASES UNTIL THE SYSTEM OPERATES AT POINT 4, WHERE THE SPEED OF THE MOTOR IS ZERO. </a:t>
            </a:r>
          </a:p>
          <a:p>
            <a:pPr algn="l">
              <a:lnSpc>
                <a:spcPts val="2419"/>
              </a:lnSpc>
            </a:pPr>
          </a:p>
          <a:p>
            <a:pPr algn="l">
              <a:lnSpc>
                <a:spcPts val="2419"/>
              </a:lnSpc>
            </a:pPr>
            <a:r>
              <a:rPr lang="en-US" b="true" sz="2199">
                <a:solidFill>
                  <a:srgbClr val="000000"/>
                </a:solidFill>
                <a:latin typeface="Cloud Soft Bold"/>
                <a:ea typeface="Cloud Soft Bold"/>
                <a:cs typeface="Cloud Soft Bold"/>
                <a:sym typeface="Cloud Soft Bold"/>
              </a:rPr>
              <a:t>•THE OPERATION OF THE DRIVE SYSTEM AT POINT 4 IS KNOWN AS "HOLDING." </a:t>
            </a:r>
          </a:p>
          <a:p>
            <a:pPr algn="l">
              <a:lnSpc>
                <a:spcPts val="2419"/>
              </a:lnSpc>
            </a:pPr>
          </a:p>
          <a:p>
            <a:pPr algn="l">
              <a:lnSpc>
                <a:spcPts val="2419"/>
              </a:lnSpc>
            </a:pPr>
            <a:r>
              <a:rPr lang="en-US" b="true" sz="2199">
                <a:solidFill>
                  <a:srgbClr val="000000"/>
                </a:solidFill>
                <a:latin typeface="Cloud Soft Bold"/>
                <a:ea typeface="Cloud Soft Bold"/>
                <a:cs typeface="Cloud Soft Bold"/>
                <a:sym typeface="Cloud Soft Bold"/>
              </a:rPr>
              <a:t>•IT IS QUITE COMMON TO OPERATE THE MOTOR UNDER ELECTRICAL HOLDING CONDITIONS IN APPLICATIONS SUCH AS ROBOTICS AND ACTUATION. </a:t>
            </a:r>
          </a:p>
        </p:txBody>
      </p:sp>
      <p:sp>
        <p:nvSpPr>
          <p:cNvPr name="TextBox 16" id="16"/>
          <p:cNvSpPr txBox="true"/>
          <p:nvPr/>
        </p:nvSpPr>
        <p:spPr>
          <a:xfrm rot="0">
            <a:off x="1560257"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EXPLANATION</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6F1"/>
        </a:solidFill>
      </p:bgPr>
    </p:bg>
    <p:spTree>
      <p:nvGrpSpPr>
        <p:cNvPr id="1" name=""/>
        <p:cNvGrpSpPr/>
        <p:nvPr/>
      </p:nvGrpSpPr>
      <p:grpSpPr>
        <a:xfrm>
          <a:off x="0" y="0"/>
          <a:ext cx="0" cy="0"/>
          <a:chOff x="0" y="0"/>
          <a:chExt cx="0" cy="0"/>
        </a:xfrm>
      </p:grpSpPr>
      <p:grpSp>
        <p:nvGrpSpPr>
          <p:cNvPr name="Group 2" id="2"/>
          <p:cNvGrpSpPr/>
          <p:nvPr/>
        </p:nvGrpSpPr>
        <p:grpSpPr>
          <a:xfrm rot="0">
            <a:off x="1028700" y="2893037"/>
            <a:ext cx="7919055" cy="6365263"/>
            <a:chOff x="0" y="0"/>
            <a:chExt cx="18186511" cy="14618148"/>
          </a:xfrm>
        </p:grpSpPr>
        <p:sp>
          <p:nvSpPr>
            <p:cNvPr name="Freeform 3" id="3"/>
            <p:cNvSpPr/>
            <p:nvPr/>
          </p:nvSpPr>
          <p:spPr>
            <a:xfrm flipH="false" flipV="false" rot="0">
              <a:off x="0" y="0"/>
              <a:ext cx="18186512" cy="14618148"/>
            </a:xfrm>
            <a:custGeom>
              <a:avLst/>
              <a:gdLst/>
              <a:ahLst/>
              <a:cxnLst/>
              <a:rect r="r" b="b" t="t" l="l"/>
              <a:pathLst>
                <a:path h="14618148" w="18186512">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sp>
        <p:sp>
          <p:nvSpPr>
            <p:cNvPr name="TextBox 4" id="4"/>
            <p:cNvSpPr txBox="true"/>
            <p:nvPr/>
          </p:nvSpPr>
          <p:spPr>
            <a:xfrm>
              <a:off x="0" y="9525"/>
              <a:ext cx="18186511" cy="14608623"/>
            </a:xfrm>
            <a:prstGeom prst="rect">
              <a:avLst/>
            </a:prstGeom>
          </p:spPr>
          <p:txBody>
            <a:bodyPr anchor="ctr" rtlCol="false" tIns="50800" lIns="50800" bIns="50800" rIns="50800"/>
            <a:lstStyle/>
            <a:p>
              <a:pPr algn="ctr">
                <a:lnSpc>
                  <a:spcPts val="1700"/>
                </a:lnSpc>
              </a:pPr>
            </a:p>
          </p:txBody>
        </p:sp>
      </p:grpSp>
      <p:grpSp>
        <p:nvGrpSpPr>
          <p:cNvPr name="Group 5" id="5"/>
          <p:cNvGrpSpPr/>
          <p:nvPr/>
        </p:nvGrpSpPr>
        <p:grpSpPr>
          <a:xfrm rot="0">
            <a:off x="2190415" y="812805"/>
            <a:ext cx="12656165" cy="1542953"/>
            <a:chOff x="0" y="0"/>
            <a:chExt cx="29065521" cy="3543470"/>
          </a:xfrm>
        </p:grpSpPr>
        <p:sp>
          <p:nvSpPr>
            <p:cNvPr name="Freeform 6" id="6"/>
            <p:cNvSpPr/>
            <p:nvPr/>
          </p:nvSpPr>
          <p:spPr>
            <a:xfrm flipH="false" flipV="false" rot="0">
              <a:off x="0" y="0"/>
              <a:ext cx="29065522" cy="3543469"/>
            </a:xfrm>
            <a:custGeom>
              <a:avLst/>
              <a:gdLst/>
              <a:ahLst/>
              <a:cxnLst/>
              <a:rect r="r" b="b" t="t" l="l"/>
              <a:pathLst>
                <a:path h="3543469" w="29065522">
                  <a:moveTo>
                    <a:pt x="31197" y="0"/>
                  </a:moveTo>
                  <a:lnTo>
                    <a:pt x="29034324" y="0"/>
                  </a:lnTo>
                  <a:cubicBezTo>
                    <a:pt x="29042599" y="0"/>
                    <a:pt x="29050534" y="3287"/>
                    <a:pt x="29056385" y="9137"/>
                  </a:cubicBezTo>
                  <a:cubicBezTo>
                    <a:pt x="29062235" y="14988"/>
                    <a:pt x="29065522" y="22923"/>
                    <a:pt x="29065522" y="31197"/>
                  </a:cubicBezTo>
                  <a:lnTo>
                    <a:pt x="29065522" y="3512272"/>
                  </a:lnTo>
                  <a:cubicBezTo>
                    <a:pt x="29065522" y="3529502"/>
                    <a:pt x="29051554" y="3543469"/>
                    <a:pt x="29034324" y="3543469"/>
                  </a:cubicBezTo>
                  <a:lnTo>
                    <a:pt x="31197" y="3543469"/>
                  </a:lnTo>
                  <a:cubicBezTo>
                    <a:pt x="22923" y="3543469"/>
                    <a:pt x="14988" y="3540182"/>
                    <a:pt x="9137" y="3534332"/>
                  </a:cubicBezTo>
                  <a:cubicBezTo>
                    <a:pt x="3287" y="3528481"/>
                    <a:pt x="0" y="3520546"/>
                    <a:pt x="0" y="3512272"/>
                  </a:cubicBezTo>
                  <a:lnTo>
                    <a:pt x="0" y="31197"/>
                  </a:lnTo>
                  <a:cubicBezTo>
                    <a:pt x="0" y="22923"/>
                    <a:pt x="3287" y="14988"/>
                    <a:pt x="9137" y="9137"/>
                  </a:cubicBezTo>
                  <a:cubicBezTo>
                    <a:pt x="14988" y="3287"/>
                    <a:pt x="22923" y="0"/>
                    <a:pt x="31197" y="0"/>
                  </a:cubicBezTo>
                  <a:close/>
                </a:path>
              </a:pathLst>
            </a:custGeom>
            <a:solidFill>
              <a:srgbClr val="A6D9F5"/>
            </a:solidFill>
            <a:ln w="19050" cap="rnd">
              <a:solidFill>
                <a:srgbClr val="000000"/>
              </a:solidFill>
              <a:prstDash val="solid"/>
              <a:round/>
            </a:ln>
          </p:spPr>
        </p:sp>
        <p:sp>
          <p:nvSpPr>
            <p:cNvPr name="TextBox 7" id="7"/>
            <p:cNvSpPr txBox="true"/>
            <p:nvPr/>
          </p:nvSpPr>
          <p:spPr>
            <a:xfrm>
              <a:off x="0" y="9525"/>
              <a:ext cx="29065521" cy="3533945"/>
            </a:xfrm>
            <a:prstGeom prst="rect">
              <a:avLst/>
            </a:prstGeom>
          </p:spPr>
          <p:txBody>
            <a:bodyPr anchor="ctr" rtlCol="false" tIns="50800" lIns="50800" bIns="50800" rIns="50800"/>
            <a:lstStyle/>
            <a:p>
              <a:pPr algn="ctr">
                <a:lnSpc>
                  <a:spcPts val="1700"/>
                </a:lnSpc>
              </a:pPr>
            </a:p>
          </p:txBody>
        </p:sp>
      </p:grpSp>
      <p:sp>
        <p:nvSpPr>
          <p:cNvPr name="Freeform 8" id="8"/>
          <p:cNvSpPr/>
          <p:nvPr/>
        </p:nvSpPr>
        <p:spPr>
          <a:xfrm flipH="false" flipV="false" rot="0">
            <a:off x="12798007" y="364317"/>
            <a:ext cx="1773716" cy="1852445"/>
          </a:xfrm>
          <a:custGeom>
            <a:avLst/>
            <a:gdLst/>
            <a:ahLst/>
            <a:cxnLst/>
            <a:rect r="r" b="b" t="t" l="l"/>
            <a:pathLst>
              <a:path h="1852445" w="1773716">
                <a:moveTo>
                  <a:pt x="0" y="0"/>
                </a:moveTo>
                <a:lnTo>
                  <a:pt x="1773716" y="0"/>
                </a:lnTo>
                <a:lnTo>
                  <a:pt x="1773716" y="1852445"/>
                </a:lnTo>
                <a:lnTo>
                  <a:pt x="0" y="185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916943" y="2893037"/>
            <a:ext cx="7342357" cy="6365263"/>
            <a:chOff x="0" y="0"/>
            <a:chExt cx="16862095" cy="14618148"/>
          </a:xfrm>
        </p:grpSpPr>
        <p:sp>
          <p:nvSpPr>
            <p:cNvPr name="Freeform 10" id="10"/>
            <p:cNvSpPr/>
            <p:nvPr/>
          </p:nvSpPr>
          <p:spPr>
            <a:xfrm flipH="false" flipV="false" rot="0">
              <a:off x="0" y="0"/>
              <a:ext cx="16862095" cy="14618148"/>
            </a:xfrm>
            <a:custGeom>
              <a:avLst/>
              <a:gdLst/>
              <a:ahLst/>
              <a:cxnLst/>
              <a:rect r="r" b="b" t="t" l="l"/>
              <a:pathLst>
                <a:path h="14618148" w="16862095">
                  <a:moveTo>
                    <a:pt x="53775" y="0"/>
                  </a:moveTo>
                  <a:lnTo>
                    <a:pt x="16808320" y="0"/>
                  </a:lnTo>
                  <a:cubicBezTo>
                    <a:pt x="16838019" y="0"/>
                    <a:pt x="16862095" y="24076"/>
                    <a:pt x="16862095" y="53775"/>
                  </a:cubicBezTo>
                  <a:lnTo>
                    <a:pt x="16862095" y="14564373"/>
                  </a:lnTo>
                  <a:cubicBezTo>
                    <a:pt x="16862095" y="14594072"/>
                    <a:pt x="16838019" y="14618148"/>
                    <a:pt x="16808320" y="14618148"/>
                  </a:cubicBezTo>
                  <a:lnTo>
                    <a:pt x="53775" y="14618148"/>
                  </a:lnTo>
                  <a:cubicBezTo>
                    <a:pt x="24076" y="14618148"/>
                    <a:pt x="0" y="14594072"/>
                    <a:pt x="0" y="14564373"/>
                  </a:cubicBezTo>
                  <a:lnTo>
                    <a:pt x="0" y="53775"/>
                  </a:lnTo>
                  <a:cubicBezTo>
                    <a:pt x="0" y="24076"/>
                    <a:pt x="24076" y="0"/>
                    <a:pt x="53775" y="0"/>
                  </a:cubicBezTo>
                  <a:close/>
                </a:path>
              </a:pathLst>
            </a:custGeom>
            <a:solidFill>
              <a:srgbClr val="000000">
                <a:alpha val="0"/>
              </a:srgbClr>
            </a:solidFill>
            <a:ln w="19050" cap="rnd">
              <a:solidFill>
                <a:srgbClr val="000000"/>
              </a:solidFill>
              <a:prstDash val="solid"/>
              <a:round/>
            </a:ln>
          </p:spPr>
        </p:sp>
        <p:sp>
          <p:nvSpPr>
            <p:cNvPr name="TextBox 11" id="11"/>
            <p:cNvSpPr txBox="true"/>
            <p:nvPr/>
          </p:nvSpPr>
          <p:spPr>
            <a:xfrm>
              <a:off x="0" y="9525"/>
              <a:ext cx="16862095" cy="14608623"/>
            </a:xfrm>
            <a:prstGeom prst="rect">
              <a:avLst/>
            </a:prstGeom>
          </p:spPr>
          <p:txBody>
            <a:bodyPr anchor="ctr" rtlCol="false" tIns="50800" lIns="50800" bIns="50800" rIns="50800"/>
            <a:lstStyle/>
            <a:p>
              <a:pPr algn="ctr">
                <a:lnSpc>
                  <a:spcPts val="1700"/>
                </a:lnSpc>
              </a:pPr>
            </a:p>
          </p:txBody>
        </p:sp>
      </p:grpSp>
      <p:sp>
        <p:nvSpPr>
          <p:cNvPr name="Freeform 12" id="12"/>
          <p:cNvSpPr/>
          <p:nvPr/>
        </p:nvSpPr>
        <p:spPr>
          <a:xfrm flipH="false" flipV="false" rot="0">
            <a:off x="10154189" y="4167283"/>
            <a:ext cx="6867865" cy="4471375"/>
          </a:xfrm>
          <a:custGeom>
            <a:avLst/>
            <a:gdLst/>
            <a:ahLst/>
            <a:cxnLst/>
            <a:rect r="r" b="b" t="t" l="l"/>
            <a:pathLst>
              <a:path h="4471375" w="6867865">
                <a:moveTo>
                  <a:pt x="0" y="0"/>
                </a:moveTo>
                <a:lnTo>
                  <a:pt x="6867865" y="0"/>
                </a:lnTo>
                <a:lnTo>
                  <a:pt x="6867865" y="4471375"/>
                </a:lnTo>
                <a:lnTo>
                  <a:pt x="0" y="4471375"/>
                </a:lnTo>
                <a:lnTo>
                  <a:pt x="0" y="0"/>
                </a:lnTo>
                <a:close/>
              </a:path>
            </a:pathLst>
          </a:custGeom>
          <a:blipFill>
            <a:blip r:embed="rId4"/>
            <a:stretch>
              <a:fillRect l="0" t="0" r="0" b="0"/>
            </a:stretch>
          </a:blipFill>
        </p:spPr>
      </p:sp>
      <p:sp>
        <p:nvSpPr>
          <p:cNvPr name="Freeform 13" id="13"/>
          <p:cNvSpPr/>
          <p:nvPr/>
        </p:nvSpPr>
        <p:spPr>
          <a:xfrm flipH="false" flipV="false" rot="0">
            <a:off x="1560257" y="4497383"/>
            <a:ext cx="6110210" cy="2854471"/>
          </a:xfrm>
          <a:custGeom>
            <a:avLst/>
            <a:gdLst/>
            <a:ahLst/>
            <a:cxnLst/>
            <a:rect r="r" b="b" t="t" l="l"/>
            <a:pathLst>
              <a:path h="2854471" w="6110210">
                <a:moveTo>
                  <a:pt x="0" y="0"/>
                </a:moveTo>
                <a:lnTo>
                  <a:pt x="6110210" y="0"/>
                </a:lnTo>
                <a:lnTo>
                  <a:pt x="6110210" y="2854471"/>
                </a:lnTo>
                <a:lnTo>
                  <a:pt x="0" y="2854471"/>
                </a:lnTo>
                <a:lnTo>
                  <a:pt x="0" y="0"/>
                </a:lnTo>
                <a:close/>
              </a:path>
            </a:pathLst>
          </a:custGeom>
          <a:blipFill>
            <a:blip r:embed="rId5"/>
            <a:stretch>
              <a:fillRect l="0" t="0" r="0" b="0"/>
            </a:stretch>
          </a:blipFill>
        </p:spPr>
      </p:sp>
      <p:sp>
        <p:nvSpPr>
          <p:cNvPr name="TextBox 14" id="14"/>
          <p:cNvSpPr txBox="true"/>
          <p:nvPr/>
        </p:nvSpPr>
        <p:spPr>
          <a:xfrm rot="0">
            <a:off x="2946910" y="1138140"/>
            <a:ext cx="8216016" cy="609600"/>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Stadio Now Devanagari Bold"/>
                <a:ea typeface="Stadio Now Devanagari Bold"/>
                <a:cs typeface="Stadio Now Devanagari Bold"/>
                <a:sym typeface="Stadio Now Devanagari Bold"/>
              </a:rPr>
              <a:t>CO</a:t>
            </a:r>
            <a:r>
              <a:rPr lang="en-US" sz="3000">
                <a:solidFill>
                  <a:srgbClr val="000000"/>
                </a:solidFill>
                <a:latin typeface="Stadio Now Devanagari Bold"/>
                <a:ea typeface="Stadio Now Devanagari Bold"/>
                <a:cs typeface="Stadio Now Devanagari Bold"/>
                <a:sym typeface="Stadio Now Devanagari Bold"/>
              </a:rPr>
              <a:t>NTROLLING SPEED BY ADDING RESISTANCE</a:t>
            </a:r>
          </a:p>
        </p:txBody>
      </p:sp>
      <p:sp>
        <p:nvSpPr>
          <p:cNvPr name="TextBox 15" id="15"/>
          <p:cNvSpPr txBox="true"/>
          <p:nvPr/>
        </p:nvSpPr>
        <p:spPr>
          <a:xfrm rot="0">
            <a:off x="11011093" y="3267388"/>
            <a:ext cx="5347543" cy="429203"/>
          </a:xfrm>
          <a:prstGeom prst="rect">
            <a:avLst/>
          </a:prstGeom>
        </p:spPr>
        <p:txBody>
          <a:bodyPr anchor="t" rtlCol="false" tIns="0" lIns="0" bIns="0" rIns="0">
            <a:spAutoFit/>
          </a:bodyPr>
          <a:lstStyle/>
          <a:p>
            <a:pPr algn="ctr">
              <a:lnSpc>
                <a:spcPts val="1700"/>
              </a:lnSpc>
              <a:spcBef>
                <a:spcPct val="0"/>
              </a:spcBef>
            </a:pPr>
            <a:r>
              <a:rPr lang="en-US" b="true" sz="1545">
                <a:solidFill>
                  <a:srgbClr val="000000"/>
                </a:solidFill>
                <a:latin typeface="Cloud Soft Bold"/>
                <a:ea typeface="Cloud Soft Bold"/>
                <a:cs typeface="Cloud Soft Bold"/>
                <a:sym typeface="Cloud Soft Bold"/>
              </a:rPr>
              <a:t>EFFECT OF ADDING AN ARMATURE RESISTANCE ON SPEED</a:t>
            </a:r>
          </a:p>
          <a:p>
            <a:pPr algn="ctr">
              <a:lnSpc>
                <a:spcPts val="1700"/>
              </a:lnSpc>
              <a:spcBef>
                <a:spcPct val="0"/>
              </a:spcBef>
            </a:pPr>
          </a:p>
        </p:txBody>
      </p:sp>
      <p:sp>
        <p:nvSpPr>
          <p:cNvPr name="TextBox 16" id="16"/>
          <p:cNvSpPr txBox="true"/>
          <p:nvPr/>
        </p:nvSpPr>
        <p:spPr>
          <a:xfrm rot="0">
            <a:off x="1682833" y="4186333"/>
            <a:ext cx="6610789" cy="313690"/>
          </a:xfrm>
          <a:prstGeom prst="rect">
            <a:avLst/>
          </a:prstGeom>
        </p:spPr>
        <p:txBody>
          <a:bodyPr anchor="t" rtlCol="false" tIns="0" lIns="0" bIns="0" rIns="0">
            <a:spAutoFit/>
          </a:bodyPr>
          <a:lstStyle/>
          <a:p>
            <a:pPr algn="l">
              <a:lnSpc>
                <a:spcPts val="2419"/>
              </a:lnSpc>
            </a:pPr>
            <a:r>
              <a:rPr lang="en-US" b="true" sz="2199">
                <a:solidFill>
                  <a:srgbClr val="000000"/>
                </a:solidFill>
                <a:latin typeface="Cloud Soft Bold"/>
                <a:ea typeface="Cloud Soft Bold"/>
                <a:cs typeface="Cloud Soft Bold"/>
                <a:sym typeface="Cloud Soft Bold"/>
              </a:rPr>
              <a:t>...</a:t>
            </a:r>
          </a:p>
        </p:txBody>
      </p:sp>
      <p:sp>
        <p:nvSpPr>
          <p:cNvPr name="TextBox 17" id="17"/>
          <p:cNvSpPr txBox="true"/>
          <p:nvPr/>
        </p:nvSpPr>
        <p:spPr>
          <a:xfrm rot="0">
            <a:off x="1560257" y="3153088"/>
            <a:ext cx="7158410" cy="439420"/>
          </a:xfrm>
          <a:prstGeom prst="rect">
            <a:avLst/>
          </a:prstGeom>
        </p:spPr>
        <p:txBody>
          <a:bodyPr anchor="t" rtlCol="false" tIns="0" lIns="0" bIns="0" rIns="0">
            <a:spAutoFit/>
          </a:bodyPr>
          <a:lstStyle/>
          <a:p>
            <a:pPr algn="l">
              <a:lnSpc>
                <a:spcPts val="3079"/>
              </a:lnSpc>
              <a:spcBef>
                <a:spcPct val="0"/>
              </a:spcBef>
            </a:pPr>
            <a:r>
              <a:rPr lang="en-US" sz="2199">
                <a:solidFill>
                  <a:srgbClr val="000000"/>
                </a:solidFill>
                <a:latin typeface="Stadio Now Devanagari Bold"/>
                <a:ea typeface="Stadio Now Devanagari Bold"/>
                <a:cs typeface="Stadio Now Devanagari Bold"/>
                <a:sym typeface="Stadio Now Devanagari Bold"/>
              </a:rPr>
              <a:t>EQUATIONS</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DAGr-TCGH1A</dc:identifier>
  <dcterms:modified xsi:type="dcterms:W3CDTF">2011-08-01T06:04:30Z</dcterms:modified>
  <cp:revision>1</cp:revision>
  <dc:title>Presented by : Fadzilah, Shahida dan Zawiyah</dc:title>
</cp:coreProperties>
</file>