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8288000" cy="10287000"/>
  <p:notesSz cx="6858000" cy="9144000"/>
  <p:embeddedFontLst>
    <p:embeddedFont>
      <p:font typeface="Pompiere" charset="1" panose="02000000000000000000"/>
      <p:regular r:id="rId39"/>
    </p:embeddedFont>
    <p:embeddedFont>
      <p:font typeface="TAN Headline" charset="1" panose="00000000000000000000"/>
      <p:regular r:id="rId40"/>
    </p:embeddedFont>
    <p:embeddedFont>
      <p:font typeface="Marykate" charset="1" panose="00000000000000000000"/>
      <p:regular r:id="rId41"/>
    </p:embeddedFont>
    <p:embeddedFont>
      <p:font typeface="Handy Casual" charset="1" panose="00000500000000000000"/>
      <p:regular r:id="rId42"/>
    </p:embeddedFont>
    <p:embeddedFont>
      <p:font typeface="29LT Adir Ultra-Bold" charset="1" panose="00000906000000000000"/>
      <p:regular r:id="rId43"/>
    </p:embeddedFont>
    <p:embeddedFont>
      <p:font typeface="Open Sauce" charset="1" panose="0000050000000000000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5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5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56.png" Type="http://schemas.openxmlformats.org/officeDocument/2006/relationships/image"/><Relationship Id="rId9" Target="../media/image5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59.png" Type="http://schemas.openxmlformats.org/officeDocument/2006/relationships/image"/><Relationship Id="rId9" Target="../media/image6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61.png" Type="http://schemas.openxmlformats.org/officeDocument/2006/relationships/image"/><Relationship Id="rId9" Target="../media/image6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63.png" Type="http://schemas.openxmlformats.org/officeDocument/2006/relationships/image"/><Relationship Id="rId9" Target="../media/image6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6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png" Type="http://schemas.openxmlformats.org/officeDocument/2006/relationships/image"/><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65.png" Type="http://schemas.openxmlformats.org/officeDocument/2006/relationships/image"/><Relationship Id="rId9" Target="../media/image6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6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67.png" Type="http://schemas.openxmlformats.org/officeDocument/2006/relationships/image"/><Relationship Id="rId7" Target="../media/image68.svg" Type="http://schemas.openxmlformats.org/officeDocument/2006/relationships/image"/><Relationship Id="rId8" Target="../media/image69.png" Type="http://schemas.openxmlformats.org/officeDocument/2006/relationships/image"/><Relationship Id="rId9" Target="../media/image7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67.png" Type="http://schemas.openxmlformats.org/officeDocument/2006/relationships/image"/><Relationship Id="rId7" Target="../media/image68.svg" Type="http://schemas.openxmlformats.org/officeDocument/2006/relationships/image"/><Relationship Id="rId8" Target="../media/image69.png" Type="http://schemas.openxmlformats.org/officeDocument/2006/relationships/image"/><Relationship Id="rId9" Target="../media/image7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67.png" Type="http://schemas.openxmlformats.org/officeDocument/2006/relationships/image"/><Relationship Id="rId7" Target="../media/image68.svg" Type="http://schemas.openxmlformats.org/officeDocument/2006/relationships/image"/><Relationship Id="rId8" Target="../media/image6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67.png" Type="http://schemas.openxmlformats.org/officeDocument/2006/relationships/image"/><Relationship Id="rId7" Target="../media/image68.svg" Type="http://schemas.openxmlformats.org/officeDocument/2006/relationships/image"/><Relationship Id="rId8" Target="../media/image6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72.png" Type="http://schemas.openxmlformats.org/officeDocument/2006/relationships/image"/><Relationship Id="rId9" Target="../media/image7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72.png" Type="http://schemas.openxmlformats.org/officeDocument/2006/relationships/image"/><Relationship Id="rId9" Target="../media/image7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7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png" Type="http://schemas.openxmlformats.org/officeDocument/2006/relationships/image"/><Relationship Id="rId12" Target="../media/image29.png" Type="http://schemas.openxmlformats.org/officeDocument/2006/relationships/image"/><Relationship Id="rId13" Target="../media/image30.jpe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 Id="rId9" Target="../media/image2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7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78.png" Type="http://schemas.openxmlformats.org/officeDocument/2006/relationships/image"/><Relationship Id="rId3" Target="../media/image79.sv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4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4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png" Type="http://schemas.openxmlformats.org/officeDocument/2006/relationships/image"/><Relationship Id="rId11" Target="../media/image50.png" Type="http://schemas.openxmlformats.org/officeDocument/2006/relationships/image"/><Relationship Id="rId12" Target="../media/image51.png" Type="http://schemas.openxmlformats.org/officeDocument/2006/relationships/image"/><Relationship Id="rId13" Target="../media/image44.png" Type="http://schemas.openxmlformats.org/officeDocument/2006/relationships/image"/><Relationship Id="rId2" Target="../media/image45.png" Type="http://schemas.openxmlformats.org/officeDocument/2006/relationships/image"/><Relationship Id="rId3" Target="../media/image4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52.png" Type="http://schemas.openxmlformats.org/officeDocument/2006/relationships/image"/><Relationship Id="rId9" Target="../media/image5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91669">
            <a:off x="3278791" y="1594787"/>
            <a:ext cx="1737858" cy="1583030"/>
          </a:xfrm>
          <a:custGeom>
            <a:avLst/>
            <a:gdLst/>
            <a:ahLst/>
            <a:cxnLst/>
            <a:rect r="r" b="b" t="t" l="l"/>
            <a:pathLst>
              <a:path h="1583030" w="1737858">
                <a:moveTo>
                  <a:pt x="0" y="0"/>
                </a:moveTo>
                <a:lnTo>
                  <a:pt x="1737857" y="0"/>
                </a:lnTo>
                <a:lnTo>
                  <a:pt x="1737857"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28700" y="4508551"/>
            <a:ext cx="3713137" cy="4248440"/>
          </a:xfrm>
          <a:custGeom>
            <a:avLst/>
            <a:gdLst/>
            <a:ahLst/>
            <a:cxnLst/>
            <a:rect r="r" b="b" t="t" l="l"/>
            <a:pathLst>
              <a:path h="4248440" w="3713137">
                <a:moveTo>
                  <a:pt x="0" y="0"/>
                </a:moveTo>
                <a:lnTo>
                  <a:pt x="3713137" y="0"/>
                </a:lnTo>
                <a:lnTo>
                  <a:pt x="3713137" y="4248440"/>
                </a:lnTo>
                <a:lnTo>
                  <a:pt x="0" y="42484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147719" y="3951338"/>
            <a:ext cx="7069036" cy="1314449"/>
          </a:xfrm>
          <a:prstGeom prst="rect">
            <a:avLst/>
          </a:prstGeom>
        </p:spPr>
        <p:txBody>
          <a:bodyPr anchor="t" rtlCol="false" tIns="0" lIns="0" bIns="0" rIns="0">
            <a:spAutoFit/>
          </a:bodyPr>
          <a:lstStyle/>
          <a:p>
            <a:pPr algn="just">
              <a:lnSpc>
                <a:spcPts val="9899"/>
              </a:lnSpc>
            </a:pPr>
            <a:r>
              <a:rPr lang="en-US" sz="9999" spc="219">
                <a:solidFill>
                  <a:srgbClr val="000000"/>
                </a:solidFill>
                <a:latin typeface="Pompiere"/>
                <a:ea typeface="Pompiere"/>
                <a:cs typeface="Pompiere"/>
                <a:sym typeface="Pompiere"/>
              </a:rPr>
              <a:t>PRINCIPLES OF </a:t>
            </a:r>
          </a:p>
        </p:txBody>
      </p:sp>
      <p:sp>
        <p:nvSpPr>
          <p:cNvPr name="Freeform 7" id="7"/>
          <p:cNvSpPr/>
          <p:nvPr/>
        </p:nvSpPr>
        <p:spPr>
          <a:xfrm flipH="false" flipV="true" rot="-3119757">
            <a:off x="13984448" y="1012389"/>
            <a:ext cx="4560715" cy="4833128"/>
          </a:xfrm>
          <a:custGeom>
            <a:avLst/>
            <a:gdLst/>
            <a:ahLst/>
            <a:cxnLst/>
            <a:rect r="r" b="b" t="t" l="l"/>
            <a:pathLst>
              <a:path h="4833128" w="4560715">
                <a:moveTo>
                  <a:pt x="0" y="4833128"/>
                </a:moveTo>
                <a:lnTo>
                  <a:pt x="4560715" y="4833128"/>
                </a:lnTo>
                <a:lnTo>
                  <a:pt x="4560715" y="0"/>
                </a:lnTo>
                <a:lnTo>
                  <a:pt x="0" y="0"/>
                </a:lnTo>
                <a:lnTo>
                  <a:pt x="0" y="483312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5702143" y="5465813"/>
            <a:ext cx="11029225" cy="1314449"/>
          </a:xfrm>
          <a:prstGeom prst="rect">
            <a:avLst/>
          </a:prstGeom>
        </p:spPr>
        <p:txBody>
          <a:bodyPr anchor="t" rtlCol="false" tIns="0" lIns="0" bIns="0" rIns="0">
            <a:spAutoFit/>
          </a:bodyPr>
          <a:lstStyle/>
          <a:p>
            <a:pPr algn="l">
              <a:lnSpc>
                <a:spcPts val="9899"/>
              </a:lnSpc>
            </a:pPr>
            <a:r>
              <a:rPr lang="en-US" sz="9999" spc="109">
                <a:solidFill>
                  <a:srgbClr val="000000"/>
                </a:solidFill>
                <a:latin typeface="Pompiere"/>
                <a:ea typeface="Pompiere"/>
                <a:cs typeface="Pompiere"/>
                <a:sym typeface="Pompiere"/>
              </a:rPr>
              <a:t>SOLID STATE CONTROL</a:t>
            </a:r>
            <a:r>
              <a:rPr lang="en-US" sz="9999" spc="109">
                <a:solidFill>
                  <a:srgbClr val="000000"/>
                </a:solidFill>
                <a:latin typeface="Pompiere"/>
                <a:ea typeface="Pompiere"/>
                <a:cs typeface="Pompiere"/>
                <a:sym typeface="Pompiere"/>
              </a:rPr>
              <a:t> </a:t>
            </a:r>
          </a:p>
        </p:txBody>
      </p:sp>
      <p:sp>
        <p:nvSpPr>
          <p:cNvPr name="Freeform 9" id="9"/>
          <p:cNvSpPr/>
          <p:nvPr/>
        </p:nvSpPr>
        <p:spPr>
          <a:xfrm flipH="false" flipV="false" rot="-1399026">
            <a:off x="10496119" y="1961744"/>
            <a:ext cx="1719464" cy="2465181"/>
          </a:xfrm>
          <a:custGeom>
            <a:avLst/>
            <a:gdLst/>
            <a:ahLst/>
            <a:cxnLst/>
            <a:rect r="r" b="b" t="t" l="l"/>
            <a:pathLst>
              <a:path h="2465181" w="1719464">
                <a:moveTo>
                  <a:pt x="0" y="0"/>
                </a:moveTo>
                <a:lnTo>
                  <a:pt x="1719463" y="0"/>
                </a:lnTo>
                <a:lnTo>
                  <a:pt x="1719463" y="2465181"/>
                </a:lnTo>
                <a:lnTo>
                  <a:pt x="0" y="24651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352925"/>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329130" y="3581443"/>
            <a:ext cx="4547203" cy="5242369"/>
          </a:xfrm>
          <a:custGeom>
            <a:avLst/>
            <a:gdLst/>
            <a:ahLst/>
            <a:cxnLst/>
            <a:rect r="r" b="b" t="t" l="l"/>
            <a:pathLst>
              <a:path h="5242369" w="4547203">
                <a:moveTo>
                  <a:pt x="0" y="0"/>
                </a:moveTo>
                <a:lnTo>
                  <a:pt x="4547203" y="0"/>
                </a:lnTo>
                <a:lnTo>
                  <a:pt x="4547203" y="5242369"/>
                </a:lnTo>
                <a:lnTo>
                  <a:pt x="0" y="5242369"/>
                </a:lnTo>
                <a:lnTo>
                  <a:pt x="0" y="0"/>
                </a:lnTo>
                <a:close/>
              </a:path>
            </a:pathLst>
          </a:custGeom>
          <a:blipFill>
            <a:blip r:embed="rId8"/>
            <a:stretch>
              <a:fillRect l="0" t="0" r="0" b="0"/>
            </a:stretch>
          </a:blipFill>
        </p:spPr>
      </p:sp>
      <p:sp>
        <p:nvSpPr>
          <p:cNvPr name="TextBox 12" id="12"/>
          <p:cNvSpPr txBox="true"/>
          <p:nvPr/>
        </p:nvSpPr>
        <p:spPr>
          <a:xfrm rot="0">
            <a:off x="3441660" y="1421521"/>
            <a:ext cx="8696963" cy="481330"/>
          </a:xfrm>
          <a:prstGeom prst="rect">
            <a:avLst/>
          </a:prstGeom>
        </p:spPr>
        <p:txBody>
          <a:bodyPr anchor="t" rtlCol="false" tIns="0" lIns="0" bIns="0" rIns="0">
            <a:spAutoFit/>
          </a:bodyPr>
          <a:lstStyle/>
          <a:p>
            <a:pPr algn="l">
              <a:lnSpc>
                <a:spcPts val="3920"/>
              </a:lnSpc>
              <a:spcBef>
                <a:spcPct val="0"/>
              </a:spcBef>
            </a:pPr>
            <a:r>
              <a:rPr lang="en-US" sz="2800">
                <a:solidFill>
                  <a:srgbClr val="000000"/>
                </a:solidFill>
                <a:latin typeface="TAN Headline"/>
                <a:ea typeface="TAN Headline"/>
                <a:cs typeface="TAN Headline"/>
                <a:sym typeface="TAN Headline"/>
              </a:rPr>
              <a:t>SINGLE-PHASE, FULL-WAVE DRIVES</a:t>
            </a:r>
          </a:p>
        </p:txBody>
      </p:sp>
      <p:sp>
        <p:nvSpPr>
          <p:cNvPr name="TextBox 13" id="13"/>
          <p:cNvSpPr txBox="true"/>
          <p:nvPr/>
        </p:nvSpPr>
        <p:spPr>
          <a:xfrm rot="0">
            <a:off x="9144000" y="3003493"/>
            <a:ext cx="6321085" cy="5867400"/>
          </a:xfrm>
          <a:prstGeom prst="rect">
            <a:avLst/>
          </a:prstGeom>
        </p:spPr>
        <p:txBody>
          <a:bodyPr anchor="t" rtlCol="false" tIns="0" lIns="0" bIns="0" rIns="0">
            <a:spAutoFit/>
          </a:bodyPr>
          <a:lstStyle/>
          <a:p>
            <a:pPr algn="just">
              <a:lnSpc>
                <a:spcPts val="4200"/>
              </a:lnSpc>
              <a:spcBef>
                <a:spcPct val="0"/>
              </a:spcBef>
            </a:pPr>
            <a:r>
              <a:rPr lang="en-US" b="true" sz="3000">
                <a:solidFill>
                  <a:srgbClr val="000000"/>
                </a:solidFill>
                <a:latin typeface="29LT Adir Ultra-Bold"/>
                <a:ea typeface="29LT Adir Ultra-Bold"/>
                <a:cs typeface="29LT Adir Ultra-Bold"/>
                <a:sym typeface="29LT Adir Ultra-Bold"/>
              </a:rPr>
              <a:t>•The switching of the SCRs is dependent on the polarity of the source voltage vs.The current i1 (solid lines) flows when the ac waveform of the source voltage is in the positive half-cycle, and SCRs S1 and S2 are triggered. </a:t>
            </a:r>
          </a:p>
          <a:p>
            <a:pPr algn="just">
              <a:lnSpc>
                <a:spcPts val="4200"/>
              </a:lnSpc>
            </a:pPr>
            <a:r>
              <a:rPr lang="en-US" b="true" sz="3000">
                <a:solidFill>
                  <a:srgbClr val="000000"/>
                </a:solidFill>
                <a:latin typeface="29LT Adir Ultra-Bold"/>
                <a:ea typeface="29LT Adir Ultra-Bold"/>
                <a:cs typeface="29LT Adir Ultra-Bold"/>
                <a:sym typeface="29LT Adir Ultra-Bold"/>
              </a:rPr>
              <a:t>•Similarly, current i2 (dashed lines) flows when the waveform of the source voltage is in the negative half, and S3 and S4are triggered. </a:t>
            </a:r>
          </a:p>
          <a:p>
            <a:pPr algn="just">
              <a:lnSpc>
                <a:spcPts val="4200"/>
              </a:lnSpc>
              <a:spcBef>
                <a:spcPct val="0"/>
              </a:spcBef>
            </a:pPr>
            <a:r>
              <a:rPr lang="en-US" b="true" sz="3000">
                <a:solidFill>
                  <a:srgbClr val="000000"/>
                </a:solidFill>
                <a:latin typeface="29LT Adir Ultra-Bold"/>
                <a:ea typeface="29LT Adir Ultra-Bold"/>
                <a:cs typeface="29LT Adir Ultra-Bold"/>
                <a:sym typeface="29LT Adir Ultra-Bold"/>
              </a:rPr>
              <a:t>•In either half of the cycle, the current will flow in the same direction inside the motor.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352925"/>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796976" y="3396908"/>
            <a:ext cx="5942431" cy="4699212"/>
          </a:xfrm>
          <a:custGeom>
            <a:avLst/>
            <a:gdLst/>
            <a:ahLst/>
            <a:cxnLst/>
            <a:rect r="r" b="b" t="t" l="l"/>
            <a:pathLst>
              <a:path h="4699212" w="5942431">
                <a:moveTo>
                  <a:pt x="0" y="0"/>
                </a:moveTo>
                <a:lnTo>
                  <a:pt x="5942431" y="0"/>
                </a:lnTo>
                <a:lnTo>
                  <a:pt x="5942431" y="4699212"/>
                </a:lnTo>
                <a:lnTo>
                  <a:pt x="0" y="4699212"/>
                </a:lnTo>
                <a:lnTo>
                  <a:pt x="0" y="0"/>
                </a:lnTo>
                <a:close/>
              </a:path>
            </a:pathLst>
          </a:custGeom>
          <a:blipFill>
            <a:blip r:embed="rId8"/>
            <a:stretch>
              <a:fillRect l="0" t="0" r="0" b="0"/>
            </a:stretch>
          </a:blipFill>
        </p:spPr>
      </p:sp>
      <p:sp>
        <p:nvSpPr>
          <p:cNvPr name="TextBox 12" id="12"/>
          <p:cNvSpPr txBox="true"/>
          <p:nvPr/>
        </p:nvSpPr>
        <p:spPr>
          <a:xfrm rot="0">
            <a:off x="3441660" y="1421521"/>
            <a:ext cx="8696963" cy="481330"/>
          </a:xfrm>
          <a:prstGeom prst="rect">
            <a:avLst/>
          </a:prstGeom>
        </p:spPr>
        <p:txBody>
          <a:bodyPr anchor="t" rtlCol="false" tIns="0" lIns="0" bIns="0" rIns="0">
            <a:spAutoFit/>
          </a:bodyPr>
          <a:lstStyle/>
          <a:p>
            <a:pPr algn="l">
              <a:lnSpc>
                <a:spcPts val="3920"/>
              </a:lnSpc>
              <a:spcBef>
                <a:spcPct val="0"/>
              </a:spcBef>
            </a:pPr>
            <a:r>
              <a:rPr lang="en-US" sz="2800">
                <a:solidFill>
                  <a:srgbClr val="000000"/>
                </a:solidFill>
                <a:latin typeface="TAN Headline"/>
                <a:ea typeface="TAN Headline"/>
                <a:cs typeface="TAN Headline"/>
                <a:sym typeface="TAN Headline"/>
              </a:rPr>
              <a:t>SINGLE-PHASE, FULL-WAVE DRIVES</a:t>
            </a:r>
          </a:p>
        </p:txBody>
      </p:sp>
      <p:sp>
        <p:nvSpPr>
          <p:cNvPr name="TextBox 13" id="13"/>
          <p:cNvSpPr txBox="true"/>
          <p:nvPr/>
        </p:nvSpPr>
        <p:spPr>
          <a:xfrm rot="0">
            <a:off x="9459259" y="3408042"/>
            <a:ext cx="5840369" cy="4688078"/>
          </a:xfrm>
          <a:prstGeom prst="rect">
            <a:avLst/>
          </a:prstGeom>
        </p:spPr>
        <p:txBody>
          <a:bodyPr anchor="t" rtlCol="false" tIns="0" lIns="0" bIns="0" rIns="0">
            <a:spAutoFit/>
          </a:bodyPr>
          <a:lstStyle/>
          <a:p>
            <a:pPr algn="just">
              <a:lnSpc>
                <a:spcPts val="2176"/>
              </a:lnSpc>
              <a:spcBef>
                <a:spcPct val="0"/>
              </a:spcBef>
            </a:pPr>
            <a:r>
              <a:rPr lang="en-US" sz="1700" spc="71">
                <a:solidFill>
                  <a:srgbClr val="000000"/>
                </a:solidFill>
                <a:latin typeface="TAN Headline"/>
                <a:ea typeface="TAN Headline"/>
                <a:cs typeface="TAN Headline"/>
                <a:sym typeface="TAN Headline"/>
              </a:rPr>
              <a:t>•Figure shows center-tap transformer as another alternative where two SCRs are used. </a:t>
            </a:r>
          </a:p>
          <a:p>
            <a:pPr algn="just">
              <a:lnSpc>
                <a:spcPts val="2176"/>
              </a:lnSpc>
              <a:spcBef>
                <a:spcPct val="0"/>
              </a:spcBef>
            </a:pPr>
            <a:r>
              <a:rPr lang="en-US" sz="1700" spc="71">
                <a:solidFill>
                  <a:srgbClr val="000000"/>
                </a:solidFill>
                <a:latin typeface="TAN Headline"/>
                <a:ea typeface="TAN Headline"/>
                <a:cs typeface="TAN Headline"/>
                <a:sym typeface="TAN Headline"/>
              </a:rPr>
              <a:t>•The secondary of the transformer should have double the voltage rating of the motor; that is, V1 = V2 = rated armature voltage.</a:t>
            </a:r>
          </a:p>
          <a:p>
            <a:pPr algn="just">
              <a:lnSpc>
                <a:spcPts val="2176"/>
              </a:lnSpc>
              <a:spcBef>
                <a:spcPct val="0"/>
              </a:spcBef>
            </a:pPr>
            <a:r>
              <a:rPr lang="en-US" sz="1700" spc="71">
                <a:solidFill>
                  <a:srgbClr val="000000"/>
                </a:solidFill>
                <a:latin typeface="TAN Headline"/>
                <a:ea typeface="TAN Headline"/>
                <a:cs typeface="TAN Headline"/>
                <a:sym typeface="TAN Headline"/>
              </a:rPr>
              <a:t>•When the source voltage Vs, is in the positive half of its cycle and S1 is triggered, i1 flows in the upper half of the transformer's secondary windings. </a:t>
            </a:r>
          </a:p>
          <a:p>
            <a:pPr algn="just">
              <a:lnSpc>
                <a:spcPts val="2176"/>
              </a:lnSpc>
              <a:spcBef>
                <a:spcPct val="0"/>
              </a:spcBef>
            </a:pPr>
            <a:r>
              <a:rPr lang="en-US" sz="1700" spc="71">
                <a:solidFill>
                  <a:srgbClr val="000000"/>
                </a:solidFill>
                <a:latin typeface="TAN Headline"/>
                <a:ea typeface="TAN Headline"/>
                <a:cs typeface="TAN Headline"/>
                <a:sym typeface="TAN Headline"/>
              </a:rPr>
              <a:t>•When the source voltage is in the negative part and S2 is closed, i2 flows in the lower half of the secondary windings. </a:t>
            </a:r>
          </a:p>
          <a:p>
            <a:pPr algn="just">
              <a:lnSpc>
                <a:spcPts val="2176"/>
              </a:lnSpc>
              <a:spcBef>
                <a:spcPct val="0"/>
              </a:spcBef>
            </a:pPr>
            <a:r>
              <a:rPr lang="en-US" sz="1700" spc="71">
                <a:solidFill>
                  <a:srgbClr val="000000"/>
                </a:solidFill>
                <a:latin typeface="TAN Headline"/>
                <a:ea typeface="TAN Headline"/>
                <a:cs typeface="TAN Headline"/>
                <a:sym typeface="TAN Headline"/>
              </a:rPr>
              <a:t>•Again, in either half of the source waveform, the armature current of the machine is unidirectional.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7670131" y="8661831"/>
            <a:ext cx="12159733" cy="1680254"/>
          </a:xfrm>
          <a:custGeom>
            <a:avLst/>
            <a:gdLst/>
            <a:ahLst/>
            <a:cxnLst/>
            <a:rect r="r" b="b" t="t" l="l"/>
            <a:pathLst>
              <a:path h="1680254" w="12159733">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972581" y="-143918"/>
            <a:ext cx="13032502" cy="1800855"/>
          </a:xfrm>
          <a:custGeom>
            <a:avLst/>
            <a:gdLst/>
            <a:ahLst/>
            <a:cxnLst/>
            <a:rect r="r" b="b" t="t" l="l"/>
            <a:pathLst>
              <a:path h="1800855" w="13032502">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069627" y="1346131"/>
            <a:ext cx="12148746" cy="7912169"/>
            <a:chOff x="0" y="0"/>
            <a:chExt cx="16549709" cy="10778404"/>
          </a:xfrm>
        </p:grpSpPr>
        <p:sp>
          <p:nvSpPr>
            <p:cNvPr name="Freeform 5" id="5"/>
            <p:cNvSpPr/>
            <p:nvPr/>
          </p:nvSpPr>
          <p:spPr>
            <a:xfrm flipH="false" flipV="false" rot="0">
              <a:off x="31750" y="31750"/>
              <a:ext cx="16486209" cy="10714903"/>
            </a:xfrm>
            <a:custGeom>
              <a:avLst/>
              <a:gdLst/>
              <a:ahLst/>
              <a:cxnLst/>
              <a:rect r="r" b="b" t="t" l="l"/>
              <a:pathLst>
                <a:path h="10714903" w="16486209">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name="Freeform 6" id="6"/>
            <p:cNvSpPr/>
            <p:nvPr/>
          </p:nvSpPr>
          <p:spPr>
            <a:xfrm flipH="false" flipV="false" rot="0">
              <a:off x="0" y="0"/>
              <a:ext cx="16549709" cy="10778404"/>
            </a:xfrm>
            <a:custGeom>
              <a:avLst/>
              <a:gdLst/>
              <a:ahLst/>
              <a:cxnLst/>
              <a:rect r="r" b="b" t="t" l="l"/>
              <a:pathLst>
                <a:path h="10778404" w="16549709">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name="Freeform 7" id="7"/>
          <p:cNvSpPr/>
          <p:nvPr/>
        </p:nvSpPr>
        <p:spPr>
          <a:xfrm flipH="true" flipV="false" rot="-232289">
            <a:off x="11596108" y="528183"/>
            <a:ext cx="5940956" cy="4828377"/>
          </a:xfrm>
          <a:custGeom>
            <a:avLst/>
            <a:gdLst/>
            <a:ahLst/>
            <a:cxnLst/>
            <a:rect r="r" b="b" t="t" l="l"/>
            <a:pathLst>
              <a:path h="4828377" w="5940956">
                <a:moveTo>
                  <a:pt x="5940956" y="0"/>
                </a:moveTo>
                <a:lnTo>
                  <a:pt x="0" y="0"/>
                </a:lnTo>
                <a:lnTo>
                  <a:pt x="0" y="4828377"/>
                </a:lnTo>
                <a:lnTo>
                  <a:pt x="5940956" y="4828377"/>
                </a:lnTo>
                <a:lnTo>
                  <a:pt x="594095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1508112">
            <a:off x="514679" y="1463528"/>
            <a:ext cx="2513769" cy="4114800"/>
          </a:xfrm>
          <a:custGeom>
            <a:avLst/>
            <a:gdLst/>
            <a:ahLst/>
            <a:cxnLst/>
            <a:rect r="r" b="b" t="t" l="l"/>
            <a:pathLst>
              <a:path h="4114800" w="2513769">
                <a:moveTo>
                  <a:pt x="0" y="0"/>
                </a:moveTo>
                <a:lnTo>
                  <a:pt x="2513769" y="0"/>
                </a:lnTo>
                <a:lnTo>
                  <a:pt x="25137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4226640" y="4445716"/>
            <a:ext cx="8994393" cy="2164335"/>
          </a:xfrm>
          <a:prstGeom prst="rect">
            <a:avLst/>
          </a:prstGeom>
        </p:spPr>
        <p:txBody>
          <a:bodyPr anchor="t" rtlCol="false" tIns="0" lIns="0" bIns="0" rIns="0">
            <a:spAutoFit/>
          </a:bodyPr>
          <a:lstStyle/>
          <a:p>
            <a:pPr algn="ctr">
              <a:lnSpc>
                <a:spcPts val="5727"/>
              </a:lnSpc>
            </a:pPr>
            <a:r>
              <a:rPr lang="en-US" sz="4474" spc="-40">
                <a:solidFill>
                  <a:srgbClr val="000000"/>
                </a:solidFill>
                <a:latin typeface="TAN Headline"/>
                <a:ea typeface="TAN Headline"/>
                <a:cs typeface="TAN Headline"/>
                <a:sym typeface="TAN Headline"/>
              </a:rPr>
              <a:t>PRINCIPLES OF SOLID STATE CONTROL (CHOPPER)</a:t>
            </a:r>
          </a:p>
        </p:txBody>
      </p:sp>
      <p:sp>
        <p:nvSpPr>
          <p:cNvPr name="Freeform 10" id="10"/>
          <p:cNvSpPr/>
          <p:nvPr/>
        </p:nvSpPr>
        <p:spPr>
          <a:xfrm flipH="false" flipV="false" rot="-4087408">
            <a:off x="1193680" y="7229350"/>
            <a:ext cx="1514128" cy="1379233"/>
          </a:xfrm>
          <a:custGeom>
            <a:avLst/>
            <a:gdLst/>
            <a:ahLst/>
            <a:cxnLst/>
            <a:rect r="r" b="b" t="t" l="l"/>
            <a:pathLst>
              <a:path h="1379233" w="1514128">
                <a:moveTo>
                  <a:pt x="0" y="0"/>
                </a:moveTo>
                <a:lnTo>
                  <a:pt x="1514129" y="0"/>
                </a:lnTo>
                <a:lnTo>
                  <a:pt x="1514129" y="1379233"/>
                </a:lnTo>
                <a:lnTo>
                  <a:pt x="0" y="13792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TextBox 2" id="2"/>
          <p:cNvSpPr txBox="true"/>
          <p:nvPr/>
        </p:nvSpPr>
        <p:spPr>
          <a:xfrm rot="0">
            <a:off x="4645047" y="1508155"/>
            <a:ext cx="9933182" cy="2276475"/>
          </a:xfrm>
          <a:prstGeom prst="rect">
            <a:avLst/>
          </a:prstGeom>
        </p:spPr>
        <p:txBody>
          <a:bodyPr anchor="t" rtlCol="false" tIns="0" lIns="0" bIns="0" rIns="0">
            <a:spAutoFit/>
          </a:bodyPr>
          <a:lstStyle/>
          <a:p>
            <a:pPr algn="ctr">
              <a:lnSpc>
                <a:spcPts val="8958"/>
              </a:lnSpc>
              <a:spcBef>
                <a:spcPct val="0"/>
              </a:spcBef>
            </a:pPr>
            <a:r>
              <a:rPr lang="en-US" sz="7465">
                <a:solidFill>
                  <a:srgbClr val="000000"/>
                </a:solidFill>
                <a:latin typeface="TAN Headline"/>
                <a:ea typeface="TAN Headline"/>
                <a:cs typeface="TAN Headline"/>
                <a:sym typeface="TAN Headline"/>
              </a:rPr>
              <a:t>Introduction to DC Chopper</a:t>
            </a:r>
          </a:p>
        </p:txBody>
      </p:sp>
      <p:sp>
        <p:nvSpPr>
          <p:cNvPr name="TextBox 3" id="3"/>
          <p:cNvSpPr txBox="true"/>
          <p:nvPr/>
        </p:nvSpPr>
        <p:spPr>
          <a:xfrm rot="0">
            <a:off x="3215372" y="4187563"/>
            <a:ext cx="13321816" cy="2987606"/>
          </a:xfrm>
          <a:prstGeom prst="rect">
            <a:avLst/>
          </a:prstGeom>
        </p:spPr>
        <p:txBody>
          <a:bodyPr anchor="t" rtlCol="false" tIns="0" lIns="0" bIns="0" rIns="0">
            <a:spAutoFit/>
          </a:bodyPr>
          <a:lstStyle/>
          <a:p>
            <a:pPr algn="l">
              <a:lnSpc>
                <a:spcPts val="4716"/>
              </a:lnSpc>
              <a:spcBef>
                <a:spcPct val="0"/>
              </a:spcBef>
            </a:pPr>
            <a:r>
              <a:rPr lang="en-US" sz="3930">
                <a:solidFill>
                  <a:srgbClr val="000000"/>
                </a:solidFill>
                <a:latin typeface="Handy Casual"/>
                <a:ea typeface="Handy Casual"/>
                <a:cs typeface="Handy Casual"/>
                <a:sym typeface="Handy Casual"/>
              </a:rPr>
              <a:t>A chopper circuit is any of the many different kinds of electrical switching devices and circuits used in signal and power management applications. A chopper is a device that directly transforms a fixed DC input voltage into a variable DC output voltage. Choppers are essentially electronic switches that are used to interrupt signals that are controlled by other signals. </a:t>
            </a:r>
          </a:p>
        </p:txBody>
      </p:sp>
      <p:sp>
        <p:nvSpPr>
          <p:cNvPr name="Freeform 4" id="4"/>
          <p:cNvSpPr/>
          <p:nvPr/>
        </p:nvSpPr>
        <p:spPr>
          <a:xfrm flipH="false" flipV="false" rot="0">
            <a:off x="15408091" y="1028700"/>
            <a:ext cx="1488455" cy="1291398"/>
          </a:xfrm>
          <a:custGeom>
            <a:avLst/>
            <a:gdLst/>
            <a:ahLst/>
            <a:cxnLst/>
            <a:rect r="r" b="b" t="t" l="l"/>
            <a:pathLst>
              <a:path h="1291398" w="1488455">
                <a:moveTo>
                  <a:pt x="0" y="0"/>
                </a:moveTo>
                <a:lnTo>
                  <a:pt x="1488455" y="0"/>
                </a:lnTo>
                <a:lnTo>
                  <a:pt x="1488455" y="1291398"/>
                </a:lnTo>
                <a:lnTo>
                  <a:pt x="0" y="12913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true" rot="-3556088">
            <a:off x="15154953" y="6177736"/>
            <a:ext cx="3750634" cy="3974660"/>
          </a:xfrm>
          <a:custGeom>
            <a:avLst/>
            <a:gdLst/>
            <a:ahLst/>
            <a:cxnLst/>
            <a:rect r="r" b="b" t="t" l="l"/>
            <a:pathLst>
              <a:path h="3974660" w="3750634">
                <a:moveTo>
                  <a:pt x="0" y="3974660"/>
                </a:moveTo>
                <a:lnTo>
                  <a:pt x="3750634" y="3974660"/>
                </a:lnTo>
                <a:lnTo>
                  <a:pt x="3750634" y="0"/>
                </a:lnTo>
                <a:lnTo>
                  <a:pt x="0" y="0"/>
                </a:lnTo>
                <a:lnTo>
                  <a:pt x="0" y="397466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7670131" y="8661831"/>
            <a:ext cx="12159733" cy="1680254"/>
          </a:xfrm>
          <a:custGeom>
            <a:avLst/>
            <a:gdLst/>
            <a:ahLst/>
            <a:cxnLst/>
            <a:rect r="r" b="b" t="t" l="l"/>
            <a:pathLst>
              <a:path h="1680254" w="12159733">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972581" y="-143918"/>
            <a:ext cx="13032502" cy="1800855"/>
          </a:xfrm>
          <a:custGeom>
            <a:avLst/>
            <a:gdLst/>
            <a:ahLst/>
            <a:cxnLst/>
            <a:rect r="r" b="b" t="t" l="l"/>
            <a:pathLst>
              <a:path h="1800855" w="13032502">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074390" y="1314543"/>
            <a:ext cx="12148746" cy="7912169"/>
            <a:chOff x="0" y="0"/>
            <a:chExt cx="16549709" cy="10778404"/>
          </a:xfrm>
        </p:grpSpPr>
        <p:sp>
          <p:nvSpPr>
            <p:cNvPr name="Freeform 5" id="5"/>
            <p:cNvSpPr/>
            <p:nvPr/>
          </p:nvSpPr>
          <p:spPr>
            <a:xfrm flipH="false" flipV="false" rot="0">
              <a:off x="31750" y="31750"/>
              <a:ext cx="16486209" cy="10714903"/>
            </a:xfrm>
            <a:custGeom>
              <a:avLst/>
              <a:gdLst/>
              <a:ahLst/>
              <a:cxnLst/>
              <a:rect r="r" b="b" t="t" l="l"/>
              <a:pathLst>
                <a:path h="10714903" w="16486209">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name="Freeform 6" id="6"/>
            <p:cNvSpPr/>
            <p:nvPr/>
          </p:nvSpPr>
          <p:spPr>
            <a:xfrm flipH="false" flipV="false" rot="0">
              <a:off x="0" y="0"/>
              <a:ext cx="16549709" cy="10778404"/>
            </a:xfrm>
            <a:custGeom>
              <a:avLst/>
              <a:gdLst/>
              <a:ahLst/>
              <a:cxnLst/>
              <a:rect r="r" b="b" t="t" l="l"/>
              <a:pathLst>
                <a:path h="10778404" w="16549709">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name="AutoShape 7" id="7"/>
          <p:cNvSpPr/>
          <p:nvPr/>
        </p:nvSpPr>
        <p:spPr>
          <a:xfrm flipH="true">
            <a:off x="3064865" y="4207368"/>
            <a:ext cx="12148746" cy="0"/>
          </a:xfrm>
          <a:prstGeom prst="line">
            <a:avLst/>
          </a:prstGeom>
          <a:ln cap="flat" w="38100">
            <a:solidFill>
              <a:srgbClr val="000000"/>
            </a:solidFill>
            <a:prstDash val="solid"/>
            <a:headEnd type="none" len="sm" w="sm"/>
            <a:tailEnd type="none" len="sm" w="sm"/>
          </a:ln>
        </p:spPr>
      </p:sp>
      <p:sp>
        <p:nvSpPr>
          <p:cNvPr name="Freeform 8" id="8"/>
          <p:cNvSpPr/>
          <p:nvPr/>
        </p:nvSpPr>
        <p:spPr>
          <a:xfrm flipH="true" flipV="false" rot="-232289">
            <a:off x="11596108" y="528183"/>
            <a:ext cx="5940956" cy="4828377"/>
          </a:xfrm>
          <a:custGeom>
            <a:avLst/>
            <a:gdLst/>
            <a:ahLst/>
            <a:cxnLst/>
            <a:rect r="r" b="b" t="t" l="l"/>
            <a:pathLst>
              <a:path h="4828377" w="5940956">
                <a:moveTo>
                  <a:pt x="5940956" y="0"/>
                </a:moveTo>
                <a:lnTo>
                  <a:pt x="0" y="0"/>
                </a:lnTo>
                <a:lnTo>
                  <a:pt x="0" y="4828377"/>
                </a:lnTo>
                <a:lnTo>
                  <a:pt x="5940956" y="4828377"/>
                </a:lnTo>
                <a:lnTo>
                  <a:pt x="594095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1508112">
            <a:off x="514679" y="1463528"/>
            <a:ext cx="2513769" cy="4114800"/>
          </a:xfrm>
          <a:custGeom>
            <a:avLst/>
            <a:gdLst/>
            <a:ahLst/>
            <a:cxnLst/>
            <a:rect r="r" b="b" t="t" l="l"/>
            <a:pathLst>
              <a:path h="4114800" w="2513769">
                <a:moveTo>
                  <a:pt x="0" y="0"/>
                </a:moveTo>
                <a:lnTo>
                  <a:pt x="2513769" y="0"/>
                </a:lnTo>
                <a:lnTo>
                  <a:pt x="25137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6064658" y="4870647"/>
            <a:ext cx="3048320" cy="3048320"/>
          </a:xfrm>
          <a:custGeom>
            <a:avLst/>
            <a:gdLst/>
            <a:ahLst/>
            <a:cxnLst/>
            <a:rect r="r" b="b" t="t" l="l"/>
            <a:pathLst>
              <a:path h="3048320" w="3048320">
                <a:moveTo>
                  <a:pt x="0" y="0"/>
                </a:moveTo>
                <a:lnTo>
                  <a:pt x="3048320" y="0"/>
                </a:lnTo>
                <a:lnTo>
                  <a:pt x="3048320" y="3048319"/>
                </a:lnTo>
                <a:lnTo>
                  <a:pt x="0" y="30483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4097649" y="1932934"/>
            <a:ext cx="7109231" cy="1053973"/>
          </a:xfrm>
          <a:prstGeom prst="rect">
            <a:avLst/>
          </a:prstGeom>
        </p:spPr>
        <p:txBody>
          <a:bodyPr anchor="t" rtlCol="false" tIns="0" lIns="0" bIns="0" rIns="0">
            <a:spAutoFit/>
          </a:bodyPr>
          <a:lstStyle/>
          <a:p>
            <a:pPr algn="just">
              <a:lnSpc>
                <a:spcPts val="2815"/>
              </a:lnSpc>
            </a:pPr>
            <a:r>
              <a:rPr lang="en-US" sz="2199" spc="-19">
                <a:solidFill>
                  <a:srgbClr val="000000"/>
                </a:solidFill>
                <a:latin typeface="TAN Headline"/>
                <a:ea typeface="TAN Headline"/>
                <a:cs typeface="TAN Headline"/>
                <a:sym typeface="TAN Headline"/>
              </a:rPr>
              <a:t>PRINCIPLES OF SOLID STATE CONTROL (CHOPPER CONTROLLED)</a:t>
            </a:r>
          </a:p>
          <a:p>
            <a:pPr algn="just">
              <a:lnSpc>
                <a:spcPts val="2815"/>
              </a:lnSpc>
            </a:pPr>
          </a:p>
        </p:txBody>
      </p:sp>
      <p:sp>
        <p:nvSpPr>
          <p:cNvPr name="Freeform 12" id="12"/>
          <p:cNvSpPr/>
          <p:nvPr/>
        </p:nvSpPr>
        <p:spPr>
          <a:xfrm flipH="false" flipV="false" rot="0">
            <a:off x="10325539" y="4870647"/>
            <a:ext cx="3048320" cy="3048320"/>
          </a:xfrm>
          <a:custGeom>
            <a:avLst/>
            <a:gdLst/>
            <a:ahLst/>
            <a:cxnLst/>
            <a:rect r="r" b="b" t="t" l="l"/>
            <a:pathLst>
              <a:path h="3048320" w="3048320">
                <a:moveTo>
                  <a:pt x="0" y="0"/>
                </a:moveTo>
                <a:lnTo>
                  <a:pt x="3048319" y="0"/>
                </a:lnTo>
                <a:lnTo>
                  <a:pt x="3048319" y="3048319"/>
                </a:lnTo>
                <a:lnTo>
                  <a:pt x="0" y="30483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4087408">
            <a:off x="1193680" y="7229350"/>
            <a:ext cx="1514128" cy="1379233"/>
          </a:xfrm>
          <a:custGeom>
            <a:avLst/>
            <a:gdLst/>
            <a:ahLst/>
            <a:cxnLst/>
            <a:rect r="r" b="b" t="t" l="l"/>
            <a:pathLst>
              <a:path h="1379233" w="1514128">
                <a:moveTo>
                  <a:pt x="0" y="0"/>
                </a:moveTo>
                <a:lnTo>
                  <a:pt x="1514129" y="0"/>
                </a:lnTo>
                <a:lnTo>
                  <a:pt x="1514129" y="1379233"/>
                </a:lnTo>
                <a:lnTo>
                  <a:pt x="0" y="137923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3074390" y="3501878"/>
            <a:ext cx="12148746" cy="375666"/>
          </a:xfrm>
          <a:prstGeom prst="rect">
            <a:avLst/>
          </a:prstGeom>
        </p:spPr>
        <p:txBody>
          <a:bodyPr anchor="t" rtlCol="false" tIns="0" lIns="0" bIns="0" rIns="0">
            <a:spAutoFit/>
          </a:bodyPr>
          <a:lstStyle/>
          <a:p>
            <a:pPr algn="ctr">
              <a:lnSpc>
                <a:spcPts val="3072"/>
              </a:lnSpc>
              <a:spcBef>
                <a:spcPct val="0"/>
              </a:spcBef>
            </a:pPr>
            <a:r>
              <a:rPr lang="en-US" sz="2400" spc="100">
                <a:solidFill>
                  <a:srgbClr val="000000"/>
                </a:solidFill>
                <a:latin typeface="Open Sauce"/>
                <a:ea typeface="Open Sauce"/>
                <a:cs typeface="Open Sauce"/>
                <a:sym typeface="Open Sauce"/>
              </a:rPr>
              <a:t>There are two control strategies employed in DC chopper:</a:t>
            </a:r>
          </a:p>
        </p:txBody>
      </p:sp>
      <p:sp>
        <p:nvSpPr>
          <p:cNvPr name="TextBox 15" id="15"/>
          <p:cNvSpPr txBox="true"/>
          <p:nvPr/>
        </p:nvSpPr>
        <p:spPr>
          <a:xfrm rot="0">
            <a:off x="6398190" y="5960340"/>
            <a:ext cx="2543881" cy="8403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Time ratio control</a:t>
            </a:r>
          </a:p>
        </p:txBody>
      </p:sp>
      <p:sp>
        <p:nvSpPr>
          <p:cNvPr name="TextBox 16" id="16"/>
          <p:cNvSpPr txBox="true"/>
          <p:nvPr/>
        </p:nvSpPr>
        <p:spPr>
          <a:xfrm rot="0">
            <a:off x="10325539" y="6009658"/>
            <a:ext cx="3248367" cy="8403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Current limit control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281592" y="5063145"/>
            <a:ext cx="4444743" cy="1659371"/>
          </a:xfrm>
          <a:custGeom>
            <a:avLst/>
            <a:gdLst/>
            <a:ahLst/>
            <a:cxnLst/>
            <a:rect r="r" b="b" t="t" l="l"/>
            <a:pathLst>
              <a:path h="1659371" w="4444743">
                <a:moveTo>
                  <a:pt x="0" y="0"/>
                </a:moveTo>
                <a:lnTo>
                  <a:pt x="4444743" y="0"/>
                </a:lnTo>
                <a:lnTo>
                  <a:pt x="4444743" y="1659370"/>
                </a:lnTo>
                <a:lnTo>
                  <a:pt x="0" y="1659370"/>
                </a:lnTo>
                <a:lnTo>
                  <a:pt x="0" y="0"/>
                </a:lnTo>
                <a:close/>
              </a:path>
            </a:pathLst>
          </a:custGeom>
          <a:blipFill>
            <a:blip r:embed="rId8"/>
            <a:stretch>
              <a:fillRect l="0" t="0" r="0" b="0"/>
            </a:stretch>
          </a:blipFill>
        </p:spPr>
      </p:sp>
      <p:sp>
        <p:nvSpPr>
          <p:cNvPr name="Freeform 12" id="12"/>
          <p:cNvSpPr/>
          <p:nvPr/>
        </p:nvSpPr>
        <p:spPr>
          <a:xfrm flipH="false" flipV="false" rot="0">
            <a:off x="10038528" y="5063145"/>
            <a:ext cx="4444743" cy="1659371"/>
          </a:xfrm>
          <a:custGeom>
            <a:avLst/>
            <a:gdLst/>
            <a:ahLst/>
            <a:cxnLst/>
            <a:rect r="r" b="b" t="t" l="l"/>
            <a:pathLst>
              <a:path h="1659371" w="4444743">
                <a:moveTo>
                  <a:pt x="0" y="0"/>
                </a:moveTo>
                <a:lnTo>
                  <a:pt x="4444743" y="0"/>
                </a:lnTo>
                <a:lnTo>
                  <a:pt x="4444743" y="1659370"/>
                </a:lnTo>
                <a:lnTo>
                  <a:pt x="0" y="1659370"/>
                </a:lnTo>
                <a:lnTo>
                  <a:pt x="0" y="0"/>
                </a:lnTo>
                <a:close/>
              </a:path>
            </a:pathLst>
          </a:custGeom>
          <a:blipFill>
            <a:blip r:embed="rId8"/>
            <a:stretch>
              <a:fillRect l="0" t="0" r="0" b="0"/>
            </a:stretch>
          </a:blipFill>
        </p:spPr>
      </p:sp>
      <p:sp>
        <p:nvSpPr>
          <p:cNvPr name="Freeform 13" id="13"/>
          <p:cNvSpPr/>
          <p:nvPr/>
        </p:nvSpPr>
        <p:spPr>
          <a:xfrm flipH="false" flipV="false" rot="0">
            <a:off x="3305361" y="7008265"/>
            <a:ext cx="4397205" cy="1654227"/>
          </a:xfrm>
          <a:custGeom>
            <a:avLst/>
            <a:gdLst/>
            <a:ahLst/>
            <a:cxnLst/>
            <a:rect r="r" b="b" t="t" l="l"/>
            <a:pathLst>
              <a:path h="1654227" w="4397205">
                <a:moveTo>
                  <a:pt x="0" y="0"/>
                </a:moveTo>
                <a:lnTo>
                  <a:pt x="4397205" y="0"/>
                </a:lnTo>
                <a:lnTo>
                  <a:pt x="4397205" y="1654227"/>
                </a:lnTo>
                <a:lnTo>
                  <a:pt x="0" y="1654227"/>
                </a:lnTo>
                <a:lnTo>
                  <a:pt x="0" y="0"/>
                </a:lnTo>
                <a:close/>
              </a:path>
            </a:pathLst>
          </a:custGeom>
          <a:blipFill>
            <a:blip r:embed="rId9"/>
            <a:stretch>
              <a:fillRect l="0" t="0" r="0" b="0"/>
            </a:stretch>
          </a:blipFill>
        </p:spPr>
      </p:sp>
      <p:sp>
        <p:nvSpPr>
          <p:cNvPr name="Freeform 14" id="14"/>
          <p:cNvSpPr/>
          <p:nvPr/>
        </p:nvSpPr>
        <p:spPr>
          <a:xfrm flipH="false" flipV="false" rot="0">
            <a:off x="10038528" y="7130861"/>
            <a:ext cx="4436126" cy="1531631"/>
          </a:xfrm>
          <a:custGeom>
            <a:avLst/>
            <a:gdLst/>
            <a:ahLst/>
            <a:cxnLst/>
            <a:rect r="r" b="b" t="t" l="l"/>
            <a:pathLst>
              <a:path h="1531631" w="4436126">
                <a:moveTo>
                  <a:pt x="0" y="0"/>
                </a:moveTo>
                <a:lnTo>
                  <a:pt x="4436126" y="0"/>
                </a:lnTo>
                <a:lnTo>
                  <a:pt x="4436126" y="1531631"/>
                </a:lnTo>
                <a:lnTo>
                  <a:pt x="0" y="1531631"/>
                </a:lnTo>
                <a:lnTo>
                  <a:pt x="0" y="0"/>
                </a:lnTo>
                <a:close/>
              </a:path>
            </a:pathLst>
          </a:custGeom>
          <a:blipFill>
            <a:blip r:embed="rId10"/>
            <a:stretch>
              <a:fillRect l="0" t="0" r="0" b="0"/>
            </a:stretch>
          </a:blipFill>
        </p:spPr>
      </p:sp>
      <p:sp>
        <p:nvSpPr>
          <p:cNvPr name="TextBox 15" id="15"/>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6" id="16"/>
          <p:cNvSpPr txBox="true"/>
          <p:nvPr/>
        </p:nvSpPr>
        <p:spPr>
          <a:xfrm rot="0">
            <a:off x="2042786" y="3213283"/>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Time ratio control</a:t>
            </a:r>
          </a:p>
        </p:txBody>
      </p:sp>
      <p:sp>
        <p:nvSpPr>
          <p:cNvPr name="TextBox 17" id="17"/>
          <p:cNvSpPr txBox="true"/>
          <p:nvPr/>
        </p:nvSpPr>
        <p:spPr>
          <a:xfrm rot="0">
            <a:off x="9240743" y="3016941"/>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Current limit control</a:t>
            </a:r>
          </a:p>
        </p:txBody>
      </p:sp>
      <p:sp>
        <p:nvSpPr>
          <p:cNvPr name="TextBox 18" id="18"/>
          <p:cNvSpPr txBox="true"/>
          <p:nvPr/>
        </p:nvSpPr>
        <p:spPr>
          <a:xfrm rot="0">
            <a:off x="9144000" y="3714425"/>
            <a:ext cx="6233798" cy="124040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Open Sauce"/>
                <a:ea typeface="Open Sauce"/>
                <a:cs typeface="Open Sauce"/>
                <a:sym typeface="Open Sauce"/>
              </a:rPr>
              <a:t>T</a:t>
            </a:r>
            <a:r>
              <a:rPr lang="en-US" sz="2600" spc="109">
                <a:solidFill>
                  <a:srgbClr val="000000"/>
                </a:solidFill>
                <a:latin typeface="Open Sauce"/>
                <a:ea typeface="Open Sauce"/>
                <a:cs typeface="Open Sauce"/>
                <a:sym typeface="Open Sauce"/>
              </a:rPr>
              <a:t>he chopper is switched ON and OFF so that the current in the load is maintained between two limits.</a:t>
            </a:r>
          </a:p>
        </p:txBody>
      </p:sp>
      <p:sp>
        <p:nvSpPr>
          <p:cNvPr name="TextBox 19" id="19"/>
          <p:cNvSpPr txBox="true"/>
          <p:nvPr/>
        </p:nvSpPr>
        <p:spPr>
          <a:xfrm rot="0">
            <a:off x="2648290" y="3687716"/>
            <a:ext cx="5711346" cy="1240409"/>
          </a:xfrm>
          <a:prstGeom prst="rect">
            <a:avLst/>
          </a:prstGeom>
        </p:spPr>
        <p:txBody>
          <a:bodyPr anchor="t" rtlCol="false" tIns="0" lIns="0" bIns="0" rIns="0">
            <a:spAutoFit/>
          </a:bodyPr>
          <a:lstStyle/>
          <a:p>
            <a:pPr algn="just">
              <a:lnSpc>
                <a:spcPts val="3328"/>
              </a:lnSpc>
              <a:spcBef>
                <a:spcPct val="0"/>
              </a:spcBef>
            </a:pPr>
            <a:r>
              <a:rPr lang="en-US" sz="2600" spc="109">
                <a:solidFill>
                  <a:srgbClr val="000000"/>
                </a:solidFill>
                <a:latin typeface="Open Sauce"/>
                <a:ea typeface="Open Sauce"/>
                <a:cs typeface="Open Sauce"/>
                <a:sym typeface="Open Sauce"/>
              </a:rPr>
              <a:t>value of TON/T is varied.</a:t>
            </a:r>
          </a:p>
          <a:p>
            <a:pPr algn="just">
              <a:lnSpc>
                <a:spcPts val="3328"/>
              </a:lnSpc>
              <a:spcBef>
                <a:spcPct val="0"/>
              </a:spcBef>
            </a:pPr>
            <a:r>
              <a:rPr lang="en-US" sz="2600" spc="109">
                <a:solidFill>
                  <a:srgbClr val="000000"/>
                </a:solidFill>
                <a:latin typeface="Open Sauce"/>
                <a:ea typeface="Open Sauce"/>
                <a:cs typeface="Open Sauce"/>
                <a:sym typeface="Open Sauce"/>
              </a:rPr>
              <a:t>1. TON or TOFF is kept constant</a:t>
            </a:r>
          </a:p>
          <a:p>
            <a:pPr algn="just">
              <a:lnSpc>
                <a:spcPts val="3328"/>
              </a:lnSpc>
              <a:spcBef>
                <a:spcPct val="0"/>
              </a:spcBef>
            </a:pPr>
            <a:r>
              <a:rPr lang="en-US" sz="2600" spc="109">
                <a:solidFill>
                  <a:srgbClr val="000000"/>
                </a:solidFill>
                <a:latin typeface="Open Sauce"/>
                <a:ea typeface="Open Sauce"/>
                <a:cs typeface="Open Sauce"/>
                <a:sym typeface="Open Sauce"/>
              </a:rPr>
              <a:t>2. TON or TOFF are varied</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329130" y="3634542"/>
            <a:ext cx="4671192" cy="2625968"/>
          </a:xfrm>
          <a:custGeom>
            <a:avLst/>
            <a:gdLst/>
            <a:ahLst/>
            <a:cxnLst/>
            <a:rect r="r" b="b" t="t" l="l"/>
            <a:pathLst>
              <a:path h="2625968" w="4671192">
                <a:moveTo>
                  <a:pt x="0" y="0"/>
                </a:moveTo>
                <a:lnTo>
                  <a:pt x="4671192" y="0"/>
                </a:lnTo>
                <a:lnTo>
                  <a:pt x="4671192" y="2625968"/>
                </a:lnTo>
                <a:lnTo>
                  <a:pt x="0" y="2625968"/>
                </a:lnTo>
                <a:lnTo>
                  <a:pt x="0" y="0"/>
                </a:lnTo>
                <a:close/>
              </a:path>
            </a:pathLst>
          </a:custGeom>
          <a:blipFill>
            <a:blip r:embed="rId8"/>
            <a:stretch>
              <a:fillRect l="0" t="0" r="0" b="0"/>
            </a:stretch>
          </a:blipFill>
        </p:spPr>
      </p:sp>
      <p:sp>
        <p:nvSpPr>
          <p:cNvPr name="Freeform 12" id="12"/>
          <p:cNvSpPr/>
          <p:nvPr/>
        </p:nvSpPr>
        <p:spPr>
          <a:xfrm flipH="false" flipV="false" rot="0">
            <a:off x="3918740" y="6539170"/>
            <a:ext cx="3491973" cy="2284642"/>
          </a:xfrm>
          <a:custGeom>
            <a:avLst/>
            <a:gdLst/>
            <a:ahLst/>
            <a:cxnLst/>
            <a:rect r="r" b="b" t="t" l="l"/>
            <a:pathLst>
              <a:path h="2284642" w="3491973">
                <a:moveTo>
                  <a:pt x="0" y="0"/>
                </a:moveTo>
                <a:lnTo>
                  <a:pt x="3491972" y="0"/>
                </a:lnTo>
                <a:lnTo>
                  <a:pt x="3491972" y="2284642"/>
                </a:lnTo>
                <a:lnTo>
                  <a:pt x="0" y="2284642"/>
                </a:lnTo>
                <a:lnTo>
                  <a:pt x="0" y="0"/>
                </a:lnTo>
                <a:close/>
              </a:path>
            </a:pathLst>
          </a:custGeom>
          <a:blipFill>
            <a:blip r:embed="rId9"/>
            <a:stretch>
              <a:fillRect l="0" t="0" r="0" b="0"/>
            </a:stretch>
          </a:blipFill>
        </p:spPr>
      </p:sp>
      <p:sp>
        <p:nvSpPr>
          <p:cNvPr name="TextBox 13" id="13"/>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4" id="14"/>
          <p:cNvSpPr txBox="true"/>
          <p:nvPr/>
        </p:nvSpPr>
        <p:spPr>
          <a:xfrm rot="0">
            <a:off x="2042786" y="3213283"/>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Example :</a:t>
            </a:r>
            <a:r>
              <a:rPr lang="en-US" sz="2600" spc="109">
                <a:solidFill>
                  <a:srgbClr val="000000"/>
                </a:solidFill>
                <a:latin typeface="TAN Headline"/>
                <a:ea typeface="TAN Headline"/>
                <a:cs typeface="TAN Headline"/>
                <a:sym typeface="TAN Headline"/>
              </a:rPr>
              <a:t>Time ratio control</a:t>
            </a:r>
          </a:p>
        </p:txBody>
      </p:sp>
      <p:sp>
        <p:nvSpPr>
          <p:cNvPr name="TextBox 15" id="15"/>
          <p:cNvSpPr txBox="true"/>
          <p:nvPr/>
        </p:nvSpPr>
        <p:spPr>
          <a:xfrm rot="0">
            <a:off x="9622986" y="3625017"/>
            <a:ext cx="6222366" cy="3655267"/>
          </a:xfrm>
          <a:prstGeom prst="rect">
            <a:avLst/>
          </a:prstGeom>
        </p:spPr>
        <p:txBody>
          <a:bodyPr anchor="t" rtlCol="false" tIns="0" lIns="0" bIns="0" rIns="0">
            <a:spAutoFit/>
          </a:bodyPr>
          <a:lstStyle/>
          <a:p>
            <a:pPr algn="l">
              <a:lnSpc>
                <a:spcPts val="2693"/>
              </a:lnSpc>
              <a:spcBef>
                <a:spcPct val="0"/>
              </a:spcBef>
            </a:pPr>
            <a:r>
              <a:rPr lang="en-US" sz="2104" spc="88">
                <a:solidFill>
                  <a:srgbClr val="000000"/>
                </a:solidFill>
                <a:latin typeface="Open Sauce"/>
                <a:ea typeface="Open Sauce"/>
                <a:cs typeface="Open Sauce"/>
                <a:sym typeface="Open Sauce"/>
              </a:rPr>
              <a:t>Average load Voltage is given by</a:t>
            </a:r>
          </a:p>
          <a:p>
            <a:pPr algn="l">
              <a:lnSpc>
                <a:spcPts val="2693"/>
              </a:lnSpc>
              <a:spcBef>
                <a:spcPct val="0"/>
              </a:spcBef>
            </a:pPr>
            <a:r>
              <a:rPr lang="en-US" sz="2104" spc="88">
                <a:solidFill>
                  <a:srgbClr val="000000"/>
                </a:solidFill>
                <a:latin typeface="Open Sauce"/>
                <a:ea typeface="Open Sauce"/>
                <a:cs typeface="Open Sauce"/>
                <a:sym typeface="Open Sauce"/>
              </a:rPr>
              <a:t> V0 = Ton/ (Ton +Toff) * Vs = (Ton/T) V = A Vs</a:t>
            </a:r>
          </a:p>
          <a:p>
            <a:pPr algn="l">
              <a:lnSpc>
                <a:spcPts val="2693"/>
              </a:lnSpc>
              <a:spcBef>
                <a:spcPct val="0"/>
              </a:spcBef>
            </a:pPr>
            <a:r>
              <a:rPr lang="en-US" sz="2104" spc="88">
                <a:solidFill>
                  <a:srgbClr val="000000"/>
                </a:solidFill>
                <a:latin typeface="Open Sauce"/>
                <a:ea typeface="Open Sauce"/>
                <a:cs typeface="Open Sauce"/>
                <a:sym typeface="Open Sauce"/>
              </a:rPr>
              <a:t>Ton : on -time</a:t>
            </a:r>
          </a:p>
          <a:p>
            <a:pPr algn="l">
              <a:lnSpc>
                <a:spcPts val="2693"/>
              </a:lnSpc>
              <a:spcBef>
                <a:spcPct val="0"/>
              </a:spcBef>
            </a:pPr>
            <a:r>
              <a:rPr lang="en-US" sz="2104" spc="88">
                <a:solidFill>
                  <a:srgbClr val="000000"/>
                </a:solidFill>
                <a:latin typeface="Open Sauce"/>
                <a:ea typeface="Open Sauce"/>
                <a:cs typeface="Open Sauce"/>
                <a:sym typeface="Open Sauce"/>
              </a:rPr>
              <a:t>Toff : off- time</a:t>
            </a:r>
          </a:p>
          <a:p>
            <a:pPr algn="l">
              <a:lnSpc>
                <a:spcPts val="2693"/>
              </a:lnSpc>
              <a:spcBef>
                <a:spcPct val="0"/>
              </a:spcBef>
            </a:pPr>
            <a:r>
              <a:rPr lang="en-US" sz="2104" spc="88">
                <a:solidFill>
                  <a:srgbClr val="000000"/>
                </a:solidFill>
                <a:latin typeface="Open Sauce"/>
                <a:ea typeface="Open Sauce"/>
                <a:cs typeface="Open Sauce"/>
                <a:sym typeface="Open Sauce"/>
              </a:rPr>
              <a:t>T = Ton +Toff= chopping period</a:t>
            </a:r>
          </a:p>
          <a:p>
            <a:pPr algn="l">
              <a:lnSpc>
                <a:spcPts val="2693"/>
              </a:lnSpc>
              <a:spcBef>
                <a:spcPct val="0"/>
              </a:spcBef>
            </a:pPr>
            <a:r>
              <a:rPr lang="en-US" sz="2104" spc="88">
                <a:solidFill>
                  <a:srgbClr val="000000"/>
                </a:solidFill>
                <a:latin typeface="Open Sauce"/>
                <a:ea typeface="Open Sauce"/>
                <a:cs typeface="Open Sauce"/>
                <a:sym typeface="Open Sauce"/>
              </a:rPr>
              <a:t> A = Ton /T = duty cycle</a:t>
            </a:r>
          </a:p>
          <a:p>
            <a:pPr algn="l">
              <a:lnSpc>
                <a:spcPts val="2693"/>
              </a:lnSpc>
              <a:spcBef>
                <a:spcPct val="0"/>
              </a:spcBef>
            </a:pPr>
            <a:r>
              <a:rPr lang="en-US" sz="2104" spc="88">
                <a:solidFill>
                  <a:srgbClr val="000000"/>
                </a:solidFill>
                <a:latin typeface="Open Sauce"/>
                <a:ea typeface="Open Sauce"/>
                <a:cs typeface="Open Sauce"/>
                <a:sym typeface="Open Sauce"/>
              </a:rPr>
              <a:t>Equation above shows that the load voltage is independent of load current it can be also written as</a:t>
            </a:r>
          </a:p>
          <a:p>
            <a:pPr algn="l">
              <a:lnSpc>
                <a:spcPts val="2693"/>
              </a:lnSpc>
              <a:spcBef>
                <a:spcPct val="0"/>
              </a:spcBef>
            </a:pPr>
            <a:r>
              <a:rPr lang="en-US" sz="2104" spc="88">
                <a:solidFill>
                  <a:srgbClr val="000000"/>
                </a:solidFill>
                <a:latin typeface="Open Sauce"/>
                <a:ea typeface="Open Sauce"/>
                <a:cs typeface="Open Sauce"/>
                <a:sym typeface="Open Sauce"/>
              </a:rPr>
              <a:t> V0 = f. Ton .Vs</a:t>
            </a:r>
          </a:p>
          <a:p>
            <a:pPr algn="l">
              <a:lnSpc>
                <a:spcPts val="2693"/>
              </a:lnSpc>
              <a:spcBef>
                <a:spcPct val="0"/>
              </a:spcBef>
            </a:pPr>
            <a:r>
              <a:rPr lang="en-US" sz="2104" spc="88">
                <a:solidFill>
                  <a:srgbClr val="000000"/>
                </a:solidFill>
                <a:latin typeface="Open Sauce"/>
                <a:ea typeface="Open Sauce"/>
                <a:cs typeface="Open Sauce"/>
                <a:sym typeface="Open Sauce"/>
              </a:rPr>
              <a:t> f= 1/T = chopping frequency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140927" y="3643391"/>
            <a:ext cx="4556180" cy="2693507"/>
          </a:xfrm>
          <a:custGeom>
            <a:avLst/>
            <a:gdLst/>
            <a:ahLst/>
            <a:cxnLst/>
            <a:rect r="r" b="b" t="t" l="l"/>
            <a:pathLst>
              <a:path h="2693507" w="4556180">
                <a:moveTo>
                  <a:pt x="0" y="0"/>
                </a:moveTo>
                <a:lnTo>
                  <a:pt x="4556181" y="0"/>
                </a:lnTo>
                <a:lnTo>
                  <a:pt x="4556181" y="2693507"/>
                </a:lnTo>
                <a:lnTo>
                  <a:pt x="0" y="2693507"/>
                </a:lnTo>
                <a:lnTo>
                  <a:pt x="0" y="0"/>
                </a:lnTo>
                <a:close/>
              </a:path>
            </a:pathLst>
          </a:custGeom>
          <a:blipFill>
            <a:blip r:embed="rId8"/>
            <a:stretch>
              <a:fillRect l="0" t="0" r="0" b="0"/>
            </a:stretch>
          </a:blipFill>
        </p:spPr>
      </p:sp>
      <p:sp>
        <p:nvSpPr>
          <p:cNvPr name="Freeform 12" id="12"/>
          <p:cNvSpPr/>
          <p:nvPr/>
        </p:nvSpPr>
        <p:spPr>
          <a:xfrm flipH="false" flipV="false" rot="0">
            <a:off x="10126358" y="3322574"/>
            <a:ext cx="4602914" cy="5501237"/>
          </a:xfrm>
          <a:custGeom>
            <a:avLst/>
            <a:gdLst/>
            <a:ahLst/>
            <a:cxnLst/>
            <a:rect r="r" b="b" t="t" l="l"/>
            <a:pathLst>
              <a:path h="5501237" w="4602914">
                <a:moveTo>
                  <a:pt x="0" y="0"/>
                </a:moveTo>
                <a:lnTo>
                  <a:pt x="4602914" y="0"/>
                </a:lnTo>
                <a:lnTo>
                  <a:pt x="4602914" y="5501238"/>
                </a:lnTo>
                <a:lnTo>
                  <a:pt x="0" y="5501238"/>
                </a:lnTo>
                <a:lnTo>
                  <a:pt x="0" y="0"/>
                </a:lnTo>
                <a:close/>
              </a:path>
            </a:pathLst>
          </a:custGeom>
          <a:blipFill>
            <a:blip r:embed="rId9"/>
            <a:stretch>
              <a:fillRect l="0" t="0" r="0" b="0"/>
            </a:stretch>
          </a:blipFill>
        </p:spPr>
      </p:sp>
      <p:sp>
        <p:nvSpPr>
          <p:cNvPr name="TextBox 13" id="13"/>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4" id="14"/>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Example: </a:t>
            </a:r>
            <a:r>
              <a:rPr lang="en-US" sz="2600" spc="109">
                <a:solidFill>
                  <a:srgbClr val="000000"/>
                </a:solidFill>
                <a:latin typeface="TAN Headline"/>
                <a:ea typeface="TAN Headline"/>
                <a:cs typeface="TAN Headline"/>
                <a:sym typeface="TAN Headline"/>
              </a:rPr>
              <a:t>Current limit control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633128" y="4525536"/>
            <a:ext cx="6023450" cy="3922656"/>
          </a:xfrm>
          <a:custGeom>
            <a:avLst/>
            <a:gdLst/>
            <a:ahLst/>
            <a:cxnLst/>
            <a:rect r="r" b="b" t="t" l="l"/>
            <a:pathLst>
              <a:path h="3922656" w="6023450">
                <a:moveTo>
                  <a:pt x="0" y="0"/>
                </a:moveTo>
                <a:lnTo>
                  <a:pt x="6023450" y="0"/>
                </a:lnTo>
                <a:lnTo>
                  <a:pt x="6023450" y="3922656"/>
                </a:lnTo>
                <a:lnTo>
                  <a:pt x="0" y="3922656"/>
                </a:lnTo>
                <a:lnTo>
                  <a:pt x="0" y="0"/>
                </a:lnTo>
                <a:close/>
              </a:path>
            </a:pathLst>
          </a:custGeom>
          <a:blipFill>
            <a:blip r:embed="rId8"/>
            <a:stretch>
              <a:fillRect l="0" t="-14488" r="-83529" b="0"/>
            </a:stretch>
          </a:blipFill>
        </p:spPr>
      </p:sp>
      <p:sp>
        <p:nvSpPr>
          <p:cNvPr name="Freeform 12" id="12"/>
          <p:cNvSpPr/>
          <p:nvPr/>
        </p:nvSpPr>
        <p:spPr>
          <a:xfrm flipH="false" flipV="false" rot="0">
            <a:off x="10129159" y="4525536"/>
            <a:ext cx="4190631" cy="3407140"/>
          </a:xfrm>
          <a:custGeom>
            <a:avLst/>
            <a:gdLst/>
            <a:ahLst/>
            <a:cxnLst/>
            <a:rect r="r" b="b" t="t" l="l"/>
            <a:pathLst>
              <a:path h="3407140" w="4190631">
                <a:moveTo>
                  <a:pt x="0" y="0"/>
                </a:moveTo>
                <a:lnTo>
                  <a:pt x="4190631" y="0"/>
                </a:lnTo>
                <a:lnTo>
                  <a:pt x="4190631" y="3407140"/>
                </a:lnTo>
                <a:lnTo>
                  <a:pt x="0" y="3407140"/>
                </a:lnTo>
                <a:lnTo>
                  <a:pt x="0" y="0"/>
                </a:lnTo>
                <a:close/>
              </a:path>
            </a:pathLst>
          </a:custGeom>
          <a:blipFill>
            <a:blip r:embed="rId9"/>
            <a:stretch>
              <a:fillRect l="-169679" t="-22446" r="0" b="-12304"/>
            </a:stretch>
          </a:blipFill>
        </p:spPr>
      </p:sp>
      <p:sp>
        <p:nvSpPr>
          <p:cNvPr name="TextBox 13" id="13"/>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4" id="14"/>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A chopper</a:t>
            </a:r>
          </a:p>
        </p:txBody>
      </p:sp>
      <p:sp>
        <p:nvSpPr>
          <p:cNvPr name="TextBox 15" id="15"/>
          <p:cNvSpPr txBox="true"/>
          <p:nvPr/>
        </p:nvSpPr>
        <p:spPr>
          <a:xfrm rot="0">
            <a:off x="2010538" y="3593657"/>
            <a:ext cx="6470887"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•First Quadrant</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633128" y="4525536"/>
            <a:ext cx="6023450" cy="3922656"/>
          </a:xfrm>
          <a:custGeom>
            <a:avLst/>
            <a:gdLst/>
            <a:ahLst/>
            <a:cxnLst/>
            <a:rect r="r" b="b" t="t" l="l"/>
            <a:pathLst>
              <a:path h="3922656" w="6023450">
                <a:moveTo>
                  <a:pt x="0" y="0"/>
                </a:moveTo>
                <a:lnTo>
                  <a:pt x="6023450" y="0"/>
                </a:lnTo>
                <a:lnTo>
                  <a:pt x="6023450" y="3922656"/>
                </a:lnTo>
                <a:lnTo>
                  <a:pt x="0" y="3922656"/>
                </a:lnTo>
                <a:lnTo>
                  <a:pt x="0" y="0"/>
                </a:lnTo>
                <a:close/>
              </a:path>
            </a:pathLst>
          </a:custGeom>
          <a:blipFill>
            <a:blip r:embed="rId8"/>
            <a:stretch>
              <a:fillRect l="0" t="-14488" r="-83529" b="0"/>
            </a:stretch>
          </a:blipFill>
        </p:spPr>
      </p:sp>
      <p:sp>
        <p:nvSpPr>
          <p:cNvPr name="TextBox 12" id="12"/>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3" id="13"/>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A chopper</a:t>
            </a:r>
          </a:p>
        </p:txBody>
      </p:sp>
      <p:sp>
        <p:nvSpPr>
          <p:cNvPr name="TextBox 14" id="14"/>
          <p:cNvSpPr txBox="true"/>
          <p:nvPr/>
        </p:nvSpPr>
        <p:spPr>
          <a:xfrm rot="0">
            <a:off x="2010538" y="3593657"/>
            <a:ext cx="6470887"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•First Quadrant</a:t>
            </a:r>
          </a:p>
        </p:txBody>
      </p:sp>
      <p:sp>
        <p:nvSpPr>
          <p:cNvPr name="TextBox 15" id="15"/>
          <p:cNvSpPr txBox="true"/>
          <p:nvPr/>
        </p:nvSpPr>
        <p:spPr>
          <a:xfrm rot="0">
            <a:off x="9144000" y="3478783"/>
            <a:ext cx="6567630" cy="5186807"/>
          </a:xfrm>
          <a:prstGeom prst="rect">
            <a:avLst/>
          </a:prstGeom>
        </p:spPr>
        <p:txBody>
          <a:bodyPr anchor="t" rtlCol="false" tIns="0" lIns="0" bIns="0" rIns="0">
            <a:spAutoFit/>
          </a:bodyPr>
          <a:lstStyle/>
          <a:p>
            <a:pPr algn="just">
              <a:lnSpc>
                <a:spcPts val="2944"/>
              </a:lnSpc>
              <a:spcBef>
                <a:spcPct val="0"/>
              </a:spcBef>
            </a:pPr>
            <a:r>
              <a:rPr lang="en-US" sz="2300" spc="96">
                <a:solidFill>
                  <a:srgbClr val="000000"/>
                </a:solidFill>
                <a:latin typeface="Open Sauce"/>
                <a:ea typeface="Open Sauce"/>
                <a:cs typeface="Open Sauce"/>
                <a:sym typeface="Open Sauce"/>
              </a:rPr>
              <a:t>•It is known as first-quadrant chopper or type A chopper. </a:t>
            </a:r>
          </a:p>
          <a:p>
            <a:pPr algn="just">
              <a:lnSpc>
                <a:spcPts val="2944"/>
              </a:lnSpc>
              <a:spcBef>
                <a:spcPct val="0"/>
              </a:spcBef>
            </a:pPr>
            <a:r>
              <a:rPr lang="en-US" sz="2300" spc="96">
                <a:solidFill>
                  <a:srgbClr val="000000"/>
                </a:solidFill>
                <a:latin typeface="Open Sauce"/>
                <a:ea typeface="Open Sauce"/>
                <a:cs typeface="Open Sauce"/>
                <a:sym typeface="Open Sauce"/>
              </a:rPr>
              <a:t>i.When the chopper is on, v0 = VS current flows in the direction of the load. But</a:t>
            </a:r>
          </a:p>
          <a:p>
            <a:pPr algn="just">
              <a:lnSpc>
                <a:spcPts val="2944"/>
              </a:lnSpc>
              <a:spcBef>
                <a:spcPct val="0"/>
              </a:spcBef>
            </a:pPr>
            <a:r>
              <a:rPr lang="en-US" sz="2300" spc="96">
                <a:solidFill>
                  <a:srgbClr val="000000"/>
                </a:solidFill>
                <a:latin typeface="Open Sauce"/>
                <a:ea typeface="Open Sauce"/>
                <a:cs typeface="Open Sauce"/>
                <a:sym typeface="Open Sauce"/>
              </a:rPr>
              <a:t>ii. when the chopper is off v0 is zero but I0 continues to flow in the same direction through the freewheeling diode FD, thus average value of voltage and current say V0 and I0 will be always positive as shown in the graph.</a:t>
            </a:r>
          </a:p>
          <a:p>
            <a:pPr algn="just">
              <a:lnSpc>
                <a:spcPts val="2944"/>
              </a:lnSpc>
              <a:spcBef>
                <a:spcPct val="0"/>
              </a:spcBef>
            </a:pPr>
            <a:r>
              <a:rPr lang="en-US" sz="2300" spc="96">
                <a:solidFill>
                  <a:srgbClr val="000000"/>
                </a:solidFill>
                <a:latin typeface="Open Sauce"/>
                <a:ea typeface="Open Sauce"/>
                <a:cs typeface="Open Sauce"/>
                <a:sym typeface="Open Sauce"/>
              </a:rPr>
              <a:t>•In type A chopper the power flow will be always from source to the load. As the average voltage V0 is less than the dc input voltage Vs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2498262"/>
            <a:ext cx="3579011" cy="3444830"/>
            <a:chOff x="30480" y="591820"/>
            <a:chExt cx="12736830" cy="12259310"/>
          </a:xfrm>
        </p:grpSpPr>
        <p:sp>
          <p:nvSpPr>
            <p:cNvPr name="Freeform 3" id="3"/>
            <p:cNvSpPr/>
            <p:nvPr/>
          </p:nvSpPr>
          <p:spPr>
            <a:xfrm flipH="false" flipV="false" rot="0">
              <a:off x="30480" y="591820"/>
              <a:ext cx="12736830" cy="12259310"/>
            </a:xfrm>
            <a:custGeom>
              <a:avLst/>
              <a:gdLst/>
              <a:ahLst/>
              <a:cxnLst/>
              <a:rect r="r" b="b" t="t" l="l"/>
              <a:pathLst>
                <a:path h="12259310" w="1273683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243" t="-14141" r="243" b="-3873"/>
              </a:stretch>
            </a:blipFill>
          </p:spPr>
        </p:sp>
      </p:grpSp>
      <p:grpSp>
        <p:nvGrpSpPr>
          <p:cNvPr name="Group 4" id="4"/>
          <p:cNvGrpSpPr>
            <a:grpSpLocks noChangeAspect="true"/>
          </p:cNvGrpSpPr>
          <p:nvPr/>
        </p:nvGrpSpPr>
        <p:grpSpPr>
          <a:xfrm rot="0">
            <a:off x="5180528" y="3615886"/>
            <a:ext cx="3555930" cy="3555930"/>
            <a:chOff x="0" y="0"/>
            <a:chExt cx="12700000" cy="12700000"/>
          </a:xfrm>
        </p:grpSpPr>
        <p:sp>
          <p:nvSpPr>
            <p:cNvPr name="Freeform 5" id="5"/>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3"/>
              <a:stretch>
                <a:fillRect l="0" t="-8726" r="0" b="-8726"/>
              </a:stretch>
            </a:blipFill>
          </p:spPr>
        </p:sp>
      </p:grpSp>
      <p:sp>
        <p:nvSpPr>
          <p:cNvPr name="Freeform 6" id="6"/>
          <p:cNvSpPr/>
          <p:nvPr/>
        </p:nvSpPr>
        <p:spPr>
          <a:xfrm flipH="false" flipV="false" rot="0">
            <a:off x="7051433" y="-68578"/>
            <a:ext cx="10083238" cy="1393320"/>
          </a:xfrm>
          <a:custGeom>
            <a:avLst/>
            <a:gdLst/>
            <a:ahLst/>
            <a:cxnLst/>
            <a:rect r="r" b="b" t="t" l="l"/>
            <a:pathLst>
              <a:path h="1393320" w="10083238">
                <a:moveTo>
                  <a:pt x="0" y="0"/>
                </a:moveTo>
                <a:lnTo>
                  <a:pt x="10083238" y="0"/>
                </a:lnTo>
                <a:lnTo>
                  <a:pt x="10083238" y="1393320"/>
                </a:lnTo>
                <a:lnTo>
                  <a:pt x="0" y="13933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0800000">
            <a:off x="-4098675" y="8905418"/>
            <a:ext cx="9279203" cy="2078243"/>
          </a:xfrm>
          <a:custGeom>
            <a:avLst/>
            <a:gdLst/>
            <a:ahLst/>
            <a:cxnLst/>
            <a:rect r="r" b="b" t="t" l="l"/>
            <a:pathLst>
              <a:path h="2078243" w="9279203">
                <a:moveTo>
                  <a:pt x="0" y="0"/>
                </a:moveTo>
                <a:lnTo>
                  <a:pt x="9279203" y="0"/>
                </a:lnTo>
                <a:lnTo>
                  <a:pt x="9279203" y="2078242"/>
                </a:lnTo>
                <a:lnTo>
                  <a:pt x="0" y="2078242"/>
                </a:lnTo>
                <a:lnTo>
                  <a:pt x="0" y="0"/>
                </a:lnTo>
                <a:close/>
              </a:path>
            </a:pathLst>
          </a:custGeom>
          <a:blipFill>
            <a:blip r:embed="rId4">
              <a:extLst>
                <a:ext uri="{96DAC541-7B7A-43D3-8B79-37D633B846F1}">
                  <asvg:svgBlip xmlns:asvg="http://schemas.microsoft.com/office/drawing/2016/SVG/main" r:embed="rId5"/>
                </a:ext>
              </a:extLst>
            </a:blip>
            <a:stretch>
              <a:fillRect l="-62081" t="0" r="0" b="0"/>
            </a:stretch>
          </a:blipFill>
        </p:spPr>
      </p:sp>
      <p:sp>
        <p:nvSpPr>
          <p:cNvPr name="Freeform 8" id="8"/>
          <p:cNvSpPr/>
          <p:nvPr/>
        </p:nvSpPr>
        <p:spPr>
          <a:xfrm flipH="false" flipV="false" rot="-1568932">
            <a:off x="1059716" y="216877"/>
            <a:ext cx="1443297" cy="2069242"/>
          </a:xfrm>
          <a:custGeom>
            <a:avLst/>
            <a:gdLst/>
            <a:ahLst/>
            <a:cxnLst/>
            <a:rect r="r" b="b" t="t" l="l"/>
            <a:pathLst>
              <a:path h="2069242" w="1443297">
                <a:moveTo>
                  <a:pt x="0" y="0"/>
                </a:moveTo>
                <a:lnTo>
                  <a:pt x="1443296" y="0"/>
                </a:lnTo>
                <a:lnTo>
                  <a:pt x="1443296" y="2069242"/>
                </a:lnTo>
                <a:lnTo>
                  <a:pt x="0" y="20692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4194539" y="8130453"/>
            <a:ext cx="3539744" cy="3430333"/>
          </a:xfrm>
          <a:custGeom>
            <a:avLst/>
            <a:gdLst/>
            <a:ahLst/>
            <a:cxnLst/>
            <a:rect r="r" b="b" t="t" l="l"/>
            <a:pathLst>
              <a:path h="3430333" w="3539744">
                <a:moveTo>
                  <a:pt x="0" y="0"/>
                </a:moveTo>
                <a:lnTo>
                  <a:pt x="3539744" y="0"/>
                </a:lnTo>
                <a:lnTo>
                  <a:pt x="3539744" y="3430333"/>
                </a:lnTo>
                <a:lnTo>
                  <a:pt x="0" y="34303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40727">
            <a:off x="3388408" y="288253"/>
            <a:ext cx="1162426" cy="1666560"/>
          </a:xfrm>
          <a:custGeom>
            <a:avLst/>
            <a:gdLst/>
            <a:ahLst/>
            <a:cxnLst/>
            <a:rect r="r" b="b" t="t" l="l"/>
            <a:pathLst>
              <a:path h="1666560" w="1162426">
                <a:moveTo>
                  <a:pt x="0" y="0"/>
                </a:moveTo>
                <a:lnTo>
                  <a:pt x="1162425" y="0"/>
                </a:lnTo>
                <a:lnTo>
                  <a:pt x="1162425" y="1666560"/>
                </a:lnTo>
                <a:lnTo>
                  <a:pt x="0" y="16665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a:grpSpLocks noChangeAspect="true"/>
          </p:cNvGrpSpPr>
          <p:nvPr/>
        </p:nvGrpSpPr>
        <p:grpSpPr>
          <a:xfrm rot="0">
            <a:off x="14059925" y="1837921"/>
            <a:ext cx="3555930" cy="3555930"/>
            <a:chOff x="0" y="0"/>
            <a:chExt cx="12700000" cy="12700000"/>
          </a:xfrm>
        </p:grpSpPr>
        <p:sp>
          <p:nvSpPr>
            <p:cNvPr name="Freeform 12" id="12"/>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0"/>
              <a:stretch>
                <a:fillRect l="0" t="-8605" r="0" b="-8605"/>
              </a:stretch>
            </a:blipFill>
          </p:spPr>
        </p:sp>
      </p:grpSp>
      <p:grpSp>
        <p:nvGrpSpPr>
          <p:cNvPr name="Group 13" id="13"/>
          <p:cNvGrpSpPr>
            <a:grpSpLocks noChangeAspect="true"/>
          </p:cNvGrpSpPr>
          <p:nvPr/>
        </p:nvGrpSpPr>
        <p:grpSpPr>
          <a:xfrm rot="0">
            <a:off x="9499501" y="3615886"/>
            <a:ext cx="3555930" cy="3555930"/>
            <a:chOff x="0" y="0"/>
            <a:chExt cx="12700000" cy="12700000"/>
          </a:xfrm>
        </p:grpSpPr>
        <p:sp>
          <p:nvSpPr>
            <p:cNvPr name="Freeform 14" id="14"/>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a:stretch>
                <a:fillRect l="0" t="-756" r="0" b="-756"/>
              </a:stretch>
            </a:blipFill>
          </p:spPr>
        </p:sp>
      </p:grpSp>
      <p:sp>
        <p:nvSpPr>
          <p:cNvPr name="TextBox 15" id="15"/>
          <p:cNvSpPr txBox="true"/>
          <p:nvPr/>
        </p:nvSpPr>
        <p:spPr>
          <a:xfrm rot="0">
            <a:off x="5407510" y="1806966"/>
            <a:ext cx="7699617" cy="1510031"/>
          </a:xfrm>
          <a:prstGeom prst="rect">
            <a:avLst/>
          </a:prstGeom>
        </p:spPr>
        <p:txBody>
          <a:bodyPr anchor="t" rtlCol="false" tIns="0" lIns="0" bIns="0" rIns="0">
            <a:spAutoFit/>
          </a:bodyPr>
          <a:lstStyle/>
          <a:p>
            <a:pPr algn="ctr">
              <a:lnSpc>
                <a:spcPts val="12319"/>
              </a:lnSpc>
              <a:spcBef>
                <a:spcPct val="0"/>
              </a:spcBef>
            </a:pPr>
            <a:r>
              <a:rPr lang="en-US" sz="8799">
                <a:solidFill>
                  <a:srgbClr val="000000"/>
                </a:solidFill>
                <a:latin typeface="TAN Headline"/>
                <a:ea typeface="TAN Headline"/>
                <a:cs typeface="TAN Headline"/>
                <a:sym typeface="TAN Headline"/>
              </a:rPr>
              <a:t>The team</a:t>
            </a:r>
          </a:p>
        </p:txBody>
      </p:sp>
      <p:sp>
        <p:nvSpPr>
          <p:cNvPr name="TextBox 16" id="16"/>
          <p:cNvSpPr txBox="true"/>
          <p:nvPr/>
        </p:nvSpPr>
        <p:spPr>
          <a:xfrm rot="0">
            <a:off x="5000753" y="7331798"/>
            <a:ext cx="3962688" cy="462838"/>
          </a:xfrm>
          <a:prstGeom prst="rect">
            <a:avLst/>
          </a:prstGeom>
        </p:spPr>
        <p:txBody>
          <a:bodyPr anchor="t" rtlCol="false" tIns="0" lIns="0" bIns="0" rIns="0">
            <a:spAutoFit/>
          </a:bodyPr>
          <a:lstStyle/>
          <a:p>
            <a:pPr algn="ctr">
              <a:lnSpc>
                <a:spcPts val="3889"/>
              </a:lnSpc>
              <a:spcBef>
                <a:spcPct val="0"/>
              </a:spcBef>
            </a:pPr>
            <a:r>
              <a:rPr lang="en-US" sz="2778">
                <a:solidFill>
                  <a:srgbClr val="000000"/>
                </a:solidFill>
                <a:latin typeface="TAN Headline"/>
                <a:ea typeface="TAN Headline"/>
                <a:cs typeface="TAN Headline"/>
                <a:sym typeface="TAN Headline"/>
              </a:rPr>
              <a:t>Shahida Yusof</a:t>
            </a:r>
          </a:p>
        </p:txBody>
      </p:sp>
      <p:sp>
        <p:nvSpPr>
          <p:cNvPr name="TextBox 17" id="17"/>
          <p:cNvSpPr txBox="true"/>
          <p:nvPr/>
        </p:nvSpPr>
        <p:spPr>
          <a:xfrm rot="0">
            <a:off x="387383" y="6070680"/>
            <a:ext cx="4042662" cy="462838"/>
          </a:xfrm>
          <a:prstGeom prst="rect">
            <a:avLst/>
          </a:prstGeom>
        </p:spPr>
        <p:txBody>
          <a:bodyPr anchor="t" rtlCol="false" tIns="0" lIns="0" bIns="0" rIns="0">
            <a:spAutoFit/>
          </a:bodyPr>
          <a:lstStyle/>
          <a:p>
            <a:pPr algn="ctr">
              <a:lnSpc>
                <a:spcPts val="3889"/>
              </a:lnSpc>
              <a:spcBef>
                <a:spcPct val="0"/>
              </a:spcBef>
            </a:pPr>
            <a:r>
              <a:rPr lang="en-US" sz="2778">
                <a:solidFill>
                  <a:srgbClr val="000000"/>
                </a:solidFill>
                <a:latin typeface="TAN Headline"/>
                <a:ea typeface="TAN Headline"/>
                <a:cs typeface="TAN Headline"/>
                <a:sym typeface="TAN Headline"/>
              </a:rPr>
              <a:t>Fadzilah Hashim</a:t>
            </a:r>
          </a:p>
        </p:txBody>
      </p:sp>
      <p:sp>
        <p:nvSpPr>
          <p:cNvPr name="TextBox 18" id="18"/>
          <p:cNvSpPr txBox="true"/>
          <p:nvPr/>
        </p:nvSpPr>
        <p:spPr>
          <a:xfrm rot="0">
            <a:off x="13855532" y="5480253"/>
            <a:ext cx="4269041" cy="462838"/>
          </a:xfrm>
          <a:prstGeom prst="rect">
            <a:avLst/>
          </a:prstGeom>
        </p:spPr>
        <p:txBody>
          <a:bodyPr anchor="t" rtlCol="false" tIns="0" lIns="0" bIns="0" rIns="0">
            <a:spAutoFit/>
          </a:bodyPr>
          <a:lstStyle/>
          <a:p>
            <a:pPr algn="ctr">
              <a:lnSpc>
                <a:spcPts val="3889"/>
              </a:lnSpc>
              <a:spcBef>
                <a:spcPct val="0"/>
              </a:spcBef>
            </a:pPr>
            <a:r>
              <a:rPr lang="en-US" sz="2778">
                <a:solidFill>
                  <a:srgbClr val="000000"/>
                </a:solidFill>
                <a:latin typeface="TAN Headline"/>
                <a:ea typeface="TAN Headline"/>
                <a:cs typeface="TAN Headline"/>
                <a:sym typeface="TAN Headline"/>
              </a:rPr>
              <a:t>Norhasrimin Md Nor</a:t>
            </a:r>
          </a:p>
        </p:txBody>
      </p:sp>
      <p:sp>
        <p:nvSpPr>
          <p:cNvPr name="TextBox 19" id="19"/>
          <p:cNvSpPr txBox="true"/>
          <p:nvPr/>
        </p:nvSpPr>
        <p:spPr>
          <a:xfrm rot="0">
            <a:off x="8963440" y="7331798"/>
            <a:ext cx="4892091" cy="860983"/>
          </a:xfrm>
          <a:prstGeom prst="rect">
            <a:avLst/>
          </a:prstGeom>
        </p:spPr>
        <p:txBody>
          <a:bodyPr anchor="t" rtlCol="false" tIns="0" lIns="0" bIns="0" rIns="0">
            <a:spAutoFit/>
          </a:bodyPr>
          <a:lstStyle/>
          <a:p>
            <a:pPr algn="ctr">
              <a:lnSpc>
                <a:spcPts val="3469"/>
              </a:lnSpc>
              <a:spcBef>
                <a:spcPct val="0"/>
              </a:spcBef>
            </a:pPr>
            <a:r>
              <a:rPr lang="en-US" sz="2478">
                <a:solidFill>
                  <a:srgbClr val="000000"/>
                </a:solidFill>
                <a:latin typeface="TAN Headline"/>
                <a:ea typeface="TAN Headline"/>
                <a:cs typeface="TAN Headline"/>
                <a:sym typeface="TAN Headline"/>
              </a:rPr>
              <a:t>Hamidah Haneym Ab Hamid</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757174" y="4438080"/>
            <a:ext cx="4977614" cy="4096620"/>
          </a:xfrm>
          <a:custGeom>
            <a:avLst/>
            <a:gdLst/>
            <a:ahLst/>
            <a:cxnLst/>
            <a:rect r="r" b="b" t="t" l="l"/>
            <a:pathLst>
              <a:path h="4096620" w="4977614">
                <a:moveTo>
                  <a:pt x="0" y="0"/>
                </a:moveTo>
                <a:lnTo>
                  <a:pt x="4977614" y="0"/>
                </a:lnTo>
                <a:lnTo>
                  <a:pt x="4977614" y="4096620"/>
                </a:lnTo>
                <a:lnTo>
                  <a:pt x="0" y="4096620"/>
                </a:lnTo>
                <a:lnTo>
                  <a:pt x="0" y="0"/>
                </a:lnTo>
                <a:close/>
              </a:path>
            </a:pathLst>
          </a:custGeom>
          <a:blipFill>
            <a:blip r:embed="rId8"/>
            <a:stretch>
              <a:fillRect l="0" t="0" r="0" b="0"/>
            </a:stretch>
          </a:blipFill>
        </p:spPr>
      </p:sp>
      <p:sp>
        <p:nvSpPr>
          <p:cNvPr name="Freeform 12" id="12"/>
          <p:cNvSpPr/>
          <p:nvPr/>
        </p:nvSpPr>
        <p:spPr>
          <a:xfrm flipH="false" flipV="false" rot="0">
            <a:off x="10419862" y="3606509"/>
            <a:ext cx="4434769" cy="5059081"/>
          </a:xfrm>
          <a:custGeom>
            <a:avLst/>
            <a:gdLst/>
            <a:ahLst/>
            <a:cxnLst/>
            <a:rect r="r" b="b" t="t" l="l"/>
            <a:pathLst>
              <a:path h="5059081" w="4434769">
                <a:moveTo>
                  <a:pt x="0" y="0"/>
                </a:moveTo>
                <a:lnTo>
                  <a:pt x="4434769" y="0"/>
                </a:lnTo>
                <a:lnTo>
                  <a:pt x="4434769" y="5059081"/>
                </a:lnTo>
                <a:lnTo>
                  <a:pt x="0" y="5059081"/>
                </a:lnTo>
                <a:lnTo>
                  <a:pt x="0" y="0"/>
                </a:lnTo>
                <a:close/>
              </a:path>
            </a:pathLst>
          </a:custGeom>
          <a:blipFill>
            <a:blip r:embed="rId9"/>
            <a:stretch>
              <a:fillRect l="0" t="0" r="0" b="0"/>
            </a:stretch>
          </a:blipFill>
        </p:spPr>
      </p:sp>
      <p:sp>
        <p:nvSpPr>
          <p:cNvPr name="TextBox 13" id="13"/>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4" id="14"/>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B chopper</a:t>
            </a:r>
          </a:p>
        </p:txBody>
      </p:sp>
      <p:sp>
        <p:nvSpPr>
          <p:cNvPr name="TextBox 15" id="15"/>
          <p:cNvSpPr txBox="true"/>
          <p:nvPr/>
        </p:nvSpPr>
        <p:spPr>
          <a:xfrm rot="0">
            <a:off x="2010538" y="3593657"/>
            <a:ext cx="6470887"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•Second Quadrant</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2" id="12"/>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B chopper</a:t>
            </a:r>
          </a:p>
        </p:txBody>
      </p:sp>
      <p:sp>
        <p:nvSpPr>
          <p:cNvPr name="TextBox 13" id="13"/>
          <p:cNvSpPr txBox="true"/>
          <p:nvPr/>
        </p:nvSpPr>
        <p:spPr>
          <a:xfrm rot="0">
            <a:off x="2010538" y="3593657"/>
            <a:ext cx="6470887"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•Second Quadrant</a:t>
            </a:r>
          </a:p>
        </p:txBody>
      </p:sp>
      <p:sp>
        <p:nvSpPr>
          <p:cNvPr name="TextBox 14" id="14"/>
          <p:cNvSpPr txBox="true"/>
          <p:nvPr/>
        </p:nvSpPr>
        <p:spPr>
          <a:xfrm rot="0">
            <a:off x="9144000" y="3299684"/>
            <a:ext cx="6436953" cy="4568698"/>
          </a:xfrm>
          <a:prstGeom prst="rect">
            <a:avLst/>
          </a:prstGeom>
        </p:spPr>
        <p:txBody>
          <a:bodyPr anchor="t" rtlCol="false" tIns="0" lIns="0" bIns="0" rIns="0">
            <a:spAutoFit/>
          </a:bodyPr>
          <a:lstStyle/>
          <a:p>
            <a:pPr algn="just">
              <a:lnSpc>
                <a:spcPts val="2816"/>
              </a:lnSpc>
              <a:spcBef>
                <a:spcPct val="0"/>
              </a:spcBef>
            </a:pPr>
            <a:r>
              <a:rPr lang="en-US" sz="2200" spc="92">
                <a:solidFill>
                  <a:srgbClr val="000000"/>
                </a:solidFill>
                <a:latin typeface="Open Sauce"/>
                <a:ea typeface="Open Sauce"/>
                <a:cs typeface="Open Sauce"/>
                <a:sym typeface="Open Sauce"/>
              </a:rPr>
              <a:t>•In type B or second quadrant chopper the load must always contain a dc source E .</a:t>
            </a:r>
          </a:p>
          <a:p>
            <a:pPr algn="just">
              <a:lnSpc>
                <a:spcPts val="2816"/>
              </a:lnSpc>
              <a:spcBef>
                <a:spcPct val="0"/>
              </a:spcBef>
            </a:pPr>
            <a:r>
              <a:rPr lang="en-US" sz="2200" spc="92">
                <a:solidFill>
                  <a:srgbClr val="000000"/>
                </a:solidFill>
                <a:latin typeface="Open Sauce"/>
                <a:ea typeface="Open Sauce"/>
                <a:cs typeface="Open Sauce"/>
                <a:sym typeface="Open Sauce"/>
              </a:rPr>
              <a:t>i. When the chopper is on, v0 is zero but the load voltage E drives the current through the inductor L and the chopper, L stores the energy during the time Ton of the chopper . </a:t>
            </a:r>
          </a:p>
          <a:p>
            <a:pPr algn="just">
              <a:lnSpc>
                <a:spcPts val="2816"/>
              </a:lnSpc>
              <a:spcBef>
                <a:spcPct val="0"/>
              </a:spcBef>
            </a:pPr>
            <a:r>
              <a:rPr lang="en-US" sz="2200" spc="92">
                <a:solidFill>
                  <a:srgbClr val="000000"/>
                </a:solidFill>
                <a:latin typeface="Open Sauce"/>
                <a:ea typeface="Open Sauce"/>
                <a:cs typeface="Open Sauce"/>
                <a:sym typeface="Open Sauce"/>
              </a:rPr>
              <a:t>ii. When the chopper is off , v0 =( E+ L . di/dt ) will be more than the source voltage Vs . Because of this the diode D2 will be forward biased and begins conducting and hence the power starts flowing to the source. </a:t>
            </a:r>
          </a:p>
        </p:txBody>
      </p:sp>
      <p:sp>
        <p:nvSpPr>
          <p:cNvPr name="Freeform 15" id="15"/>
          <p:cNvSpPr/>
          <p:nvPr/>
        </p:nvSpPr>
        <p:spPr>
          <a:xfrm flipH="false" flipV="false" rot="0">
            <a:off x="3015156" y="4247580"/>
            <a:ext cx="4977614" cy="4096620"/>
          </a:xfrm>
          <a:custGeom>
            <a:avLst/>
            <a:gdLst/>
            <a:ahLst/>
            <a:cxnLst/>
            <a:rect r="r" b="b" t="t" l="l"/>
            <a:pathLst>
              <a:path h="4096620" w="4977614">
                <a:moveTo>
                  <a:pt x="0" y="0"/>
                </a:moveTo>
                <a:lnTo>
                  <a:pt x="4977614" y="0"/>
                </a:lnTo>
                <a:lnTo>
                  <a:pt x="4977614" y="4096620"/>
                </a:lnTo>
                <a:lnTo>
                  <a:pt x="0" y="4096620"/>
                </a:lnTo>
                <a:lnTo>
                  <a:pt x="0" y="0"/>
                </a:lnTo>
                <a:close/>
              </a:path>
            </a:pathLst>
          </a:custGeom>
          <a:blipFill>
            <a:blip r:embed="rId8"/>
            <a:stretch>
              <a:fillRect l="0" t="0" r="0" b="0"/>
            </a:stretch>
          </a:blipFill>
        </p:spPr>
      </p:sp>
      <p:sp>
        <p:nvSpPr>
          <p:cNvPr name="Freeform 16" id="16"/>
          <p:cNvSpPr/>
          <p:nvPr/>
        </p:nvSpPr>
        <p:spPr>
          <a:xfrm flipH="false" flipV="false" rot="0">
            <a:off x="2757174" y="4438080"/>
            <a:ext cx="4977614" cy="4096620"/>
          </a:xfrm>
          <a:custGeom>
            <a:avLst/>
            <a:gdLst/>
            <a:ahLst/>
            <a:cxnLst/>
            <a:rect r="r" b="b" t="t" l="l"/>
            <a:pathLst>
              <a:path h="4096620" w="4977614">
                <a:moveTo>
                  <a:pt x="0" y="0"/>
                </a:moveTo>
                <a:lnTo>
                  <a:pt x="4977614" y="0"/>
                </a:lnTo>
                <a:lnTo>
                  <a:pt x="4977614" y="4096620"/>
                </a:lnTo>
                <a:lnTo>
                  <a:pt x="0" y="4096620"/>
                </a:lnTo>
                <a:lnTo>
                  <a:pt x="0" y="0"/>
                </a:lnTo>
                <a:close/>
              </a:path>
            </a:pathLst>
          </a:custGeom>
          <a:blipFill>
            <a:blip r:embed="rId8"/>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10052" y="672915"/>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331774" y="2356653"/>
            <a:ext cx="6308937" cy="6308937"/>
          </a:xfrm>
          <a:custGeom>
            <a:avLst/>
            <a:gdLst/>
            <a:ahLst/>
            <a:cxnLst/>
            <a:rect r="r" b="b" t="t" l="l"/>
            <a:pathLst>
              <a:path h="6308937" w="6308937">
                <a:moveTo>
                  <a:pt x="0" y="0"/>
                </a:moveTo>
                <a:lnTo>
                  <a:pt x="6308937" y="0"/>
                </a:lnTo>
                <a:lnTo>
                  <a:pt x="6308937" y="6308937"/>
                </a:lnTo>
                <a:lnTo>
                  <a:pt x="0" y="6308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356653"/>
            <a:ext cx="6308937" cy="6308937"/>
          </a:xfrm>
          <a:custGeom>
            <a:avLst/>
            <a:gdLst/>
            <a:ahLst/>
            <a:cxnLst/>
            <a:rect r="r" b="b" t="t" l="l"/>
            <a:pathLst>
              <a:path h="6308937" w="6308937">
                <a:moveTo>
                  <a:pt x="0" y="0"/>
                </a:moveTo>
                <a:lnTo>
                  <a:pt x="6308937" y="0"/>
                </a:lnTo>
                <a:lnTo>
                  <a:pt x="6308937" y="6308937"/>
                </a:lnTo>
                <a:lnTo>
                  <a:pt x="0" y="6308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140927" y="4114758"/>
            <a:ext cx="4290148" cy="4163137"/>
          </a:xfrm>
          <a:custGeom>
            <a:avLst/>
            <a:gdLst/>
            <a:ahLst/>
            <a:cxnLst/>
            <a:rect r="r" b="b" t="t" l="l"/>
            <a:pathLst>
              <a:path h="4163137" w="4290148">
                <a:moveTo>
                  <a:pt x="0" y="0"/>
                </a:moveTo>
                <a:lnTo>
                  <a:pt x="4290148" y="0"/>
                </a:lnTo>
                <a:lnTo>
                  <a:pt x="4290148" y="4163137"/>
                </a:lnTo>
                <a:lnTo>
                  <a:pt x="0" y="4163137"/>
                </a:lnTo>
                <a:lnTo>
                  <a:pt x="0" y="0"/>
                </a:lnTo>
                <a:close/>
              </a:path>
            </a:pathLst>
          </a:custGeom>
          <a:blipFill>
            <a:blip r:embed="rId8"/>
            <a:stretch>
              <a:fillRect l="0" t="0" r="0" b="0"/>
            </a:stretch>
          </a:blipFill>
        </p:spPr>
      </p:sp>
      <p:sp>
        <p:nvSpPr>
          <p:cNvPr name="Freeform 12" id="12"/>
          <p:cNvSpPr/>
          <p:nvPr/>
        </p:nvSpPr>
        <p:spPr>
          <a:xfrm flipH="false" flipV="false" rot="0">
            <a:off x="10032571" y="3360763"/>
            <a:ext cx="4531794" cy="5194983"/>
          </a:xfrm>
          <a:custGeom>
            <a:avLst/>
            <a:gdLst/>
            <a:ahLst/>
            <a:cxnLst/>
            <a:rect r="r" b="b" t="t" l="l"/>
            <a:pathLst>
              <a:path h="5194983" w="4531794">
                <a:moveTo>
                  <a:pt x="0" y="0"/>
                </a:moveTo>
                <a:lnTo>
                  <a:pt x="4531794" y="0"/>
                </a:lnTo>
                <a:lnTo>
                  <a:pt x="4531794" y="5194983"/>
                </a:lnTo>
                <a:lnTo>
                  <a:pt x="0" y="5194983"/>
                </a:lnTo>
                <a:lnTo>
                  <a:pt x="0" y="0"/>
                </a:lnTo>
                <a:close/>
              </a:path>
            </a:pathLst>
          </a:custGeom>
          <a:blipFill>
            <a:blip r:embed="rId9"/>
            <a:stretch>
              <a:fillRect l="0" t="0" r="0" b="0"/>
            </a:stretch>
          </a:blipFill>
        </p:spPr>
      </p:sp>
      <p:sp>
        <p:nvSpPr>
          <p:cNvPr name="TextBox 13" id="13"/>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4" id="14"/>
          <p:cNvSpPr txBox="true"/>
          <p:nvPr/>
        </p:nvSpPr>
        <p:spPr>
          <a:xfrm rot="0">
            <a:off x="3362979" y="2939504"/>
            <a:ext cx="3234779"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C chopper</a:t>
            </a:r>
          </a:p>
        </p:txBody>
      </p:sp>
      <p:sp>
        <p:nvSpPr>
          <p:cNvPr name="TextBox 15" id="15"/>
          <p:cNvSpPr txBox="true"/>
          <p:nvPr/>
        </p:nvSpPr>
        <p:spPr>
          <a:xfrm rot="0">
            <a:off x="3710716" y="3460836"/>
            <a:ext cx="2539305"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•Two Quadrant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10052" y="672915"/>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331774" y="2356653"/>
            <a:ext cx="6308937" cy="6308937"/>
          </a:xfrm>
          <a:custGeom>
            <a:avLst/>
            <a:gdLst/>
            <a:ahLst/>
            <a:cxnLst/>
            <a:rect r="r" b="b" t="t" l="l"/>
            <a:pathLst>
              <a:path h="6308937" w="6308937">
                <a:moveTo>
                  <a:pt x="0" y="0"/>
                </a:moveTo>
                <a:lnTo>
                  <a:pt x="6308937" y="0"/>
                </a:lnTo>
                <a:lnTo>
                  <a:pt x="6308937" y="6308937"/>
                </a:lnTo>
                <a:lnTo>
                  <a:pt x="0" y="6308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356653"/>
            <a:ext cx="6308937" cy="6308937"/>
          </a:xfrm>
          <a:custGeom>
            <a:avLst/>
            <a:gdLst/>
            <a:ahLst/>
            <a:cxnLst/>
            <a:rect r="r" b="b" t="t" l="l"/>
            <a:pathLst>
              <a:path h="6308937" w="6308937">
                <a:moveTo>
                  <a:pt x="0" y="0"/>
                </a:moveTo>
                <a:lnTo>
                  <a:pt x="6308937" y="0"/>
                </a:lnTo>
                <a:lnTo>
                  <a:pt x="6308937" y="6308937"/>
                </a:lnTo>
                <a:lnTo>
                  <a:pt x="0" y="6308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140927" y="4114758"/>
            <a:ext cx="4290148" cy="4163137"/>
          </a:xfrm>
          <a:custGeom>
            <a:avLst/>
            <a:gdLst/>
            <a:ahLst/>
            <a:cxnLst/>
            <a:rect r="r" b="b" t="t" l="l"/>
            <a:pathLst>
              <a:path h="4163137" w="4290148">
                <a:moveTo>
                  <a:pt x="0" y="0"/>
                </a:moveTo>
                <a:lnTo>
                  <a:pt x="4290148" y="0"/>
                </a:lnTo>
                <a:lnTo>
                  <a:pt x="4290148" y="4163137"/>
                </a:lnTo>
                <a:lnTo>
                  <a:pt x="0" y="4163137"/>
                </a:lnTo>
                <a:lnTo>
                  <a:pt x="0" y="0"/>
                </a:lnTo>
                <a:close/>
              </a:path>
            </a:pathLst>
          </a:custGeom>
          <a:blipFill>
            <a:blip r:embed="rId8"/>
            <a:stretch>
              <a:fillRect l="0" t="0" r="0" b="0"/>
            </a:stretch>
          </a:blipFill>
        </p:spPr>
      </p:sp>
      <p:sp>
        <p:nvSpPr>
          <p:cNvPr name="Freeform 12" id="12"/>
          <p:cNvSpPr/>
          <p:nvPr/>
        </p:nvSpPr>
        <p:spPr>
          <a:xfrm flipH="false" flipV="false" rot="0">
            <a:off x="9283132" y="4342329"/>
            <a:ext cx="5831204" cy="3707995"/>
          </a:xfrm>
          <a:custGeom>
            <a:avLst/>
            <a:gdLst/>
            <a:ahLst/>
            <a:cxnLst/>
            <a:rect r="r" b="b" t="t" l="l"/>
            <a:pathLst>
              <a:path h="3707995" w="5831204">
                <a:moveTo>
                  <a:pt x="0" y="0"/>
                </a:moveTo>
                <a:lnTo>
                  <a:pt x="5831203" y="0"/>
                </a:lnTo>
                <a:lnTo>
                  <a:pt x="5831203" y="3707995"/>
                </a:lnTo>
                <a:lnTo>
                  <a:pt x="0" y="3707995"/>
                </a:lnTo>
                <a:lnTo>
                  <a:pt x="0" y="0"/>
                </a:lnTo>
                <a:close/>
              </a:path>
            </a:pathLst>
          </a:custGeom>
          <a:blipFill>
            <a:blip r:embed="rId9"/>
            <a:stretch>
              <a:fillRect l="0" t="0" r="0" b="0"/>
            </a:stretch>
          </a:blipFill>
        </p:spPr>
      </p:sp>
      <p:sp>
        <p:nvSpPr>
          <p:cNvPr name="TextBox 13" id="13"/>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4" id="14"/>
          <p:cNvSpPr txBox="true"/>
          <p:nvPr/>
        </p:nvSpPr>
        <p:spPr>
          <a:xfrm rot="0">
            <a:off x="3362979" y="2939504"/>
            <a:ext cx="3234779"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C chopper</a:t>
            </a:r>
          </a:p>
        </p:txBody>
      </p:sp>
      <p:sp>
        <p:nvSpPr>
          <p:cNvPr name="TextBox 15" id="15"/>
          <p:cNvSpPr txBox="true"/>
          <p:nvPr/>
        </p:nvSpPr>
        <p:spPr>
          <a:xfrm rot="0">
            <a:off x="3710716" y="3460836"/>
            <a:ext cx="2539305"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•Two Quadrant</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10052" y="672915"/>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331774" y="2356653"/>
            <a:ext cx="6308937" cy="6308937"/>
          </a:xfrm>
          <a:custGeom>
            <a:avLst/>
            <a:gdLst/>
            <a:ahLst/>
            <a:cxnLst/>
            <a:rect r="r" b="b" t="t" l="l"/>
            <a:pathLst>
              <a:path h="6308937" w="6308937">
                <a:moveTo>
                  <a:pt x="0" y="0"/>
                </a:moveTo>
                <a:lnTo>
                  <a:pt x="6308937" y="0"/>
                </a:lnTo>
                <a:lnTo>
                  <a:pt x="6308937" y="6308937"/>
                </a:lnTo>
                <a:lnTo>
                  <a:pt x="0" y="6308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356653"/>
            <a:ext cx="6308937" cy="6308937"/>
          </a:xfrm>
          <a:custGeom>
            <a:avLst/>
            <a:gdLst/>
            <a:ahLst/>
            <a:cxnLst/>
            <a:rect r="r" b="b" t="t" l="l"/>
            <a:pathLst>
              <a:path h="6308937" w="6308937">
                <a:moveTo>
                  <a:pt x="0" y="0"/>
                </a:moveTo>
                <a:lnTo>
                  <a:pt x="6308937" y="0"/>
                </a:lnTo>
                <a:lnTo>
                  <a:pt x="6308937" y="6308937"/>
                </a:lnTo>
                <a:lnTo>
                  <a:pt x="0" y="6308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140927" y="4114758"/>
            <a:ext cx="4290148" cy="4163137"/>
          </a:xfrm>
          <a:custGeom>
            <a:avLst/>
            <a:gdLst/>
            <a:ahLst/>
            <a:cxnLst/>
            <a:rect r="r" b="b" t="t" l="l"/>
            <a:pathLst>
              <a:path h="4163137" w="4290148">
                <a:moveTo>
                  <a:pt x="0" y="0"/>
                </a:moveTo>
                <a:lnTo>
                  <a:pt x="4290148" y="0"/>
                </a:lnTo>
                <a:lnTo>
                  <a:pt x="4290148" y="4163137"/>
                </a:lnTo>
                <a:lnTo>
                  <a:pt x="0" y="4163137"/>
                </a:lnTo>
                <a:lnTo>
                  <a:pt x="0" y="0"/>
                </a:lnTo>
                <a:close/>
              </a:path>
            </a:pathLst>
          </a:custGeom>
          <a:blipFill>
            <a:blip r:embed="rId8"/>
            <a:stretch>
              <a:fillRect l="0" t="0" r="0" b="0"/>
            </a:stretch>
          </a:blipFill>
        </p:spPr>
      </p:sp>
      <p:sp>
        <p:nvSpPr>
          <p:cNvPr name="TextBox 12" id="12"/>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3" id="13"/>
          <p:cNvSpPr txBox="true"/>
          <p:nvPr/>
        </p:nvSpPr>
        <p:spPr>
          <a:xfrm rot="0">
            <a:off x="3362979" y="2939504"/>
            <a:ext cx="3234779"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C chopper</a:t>
            </a:r>
          </a:p>
        </p:txBody>
      </p:sp>
      <p:sp>
        <p:nvSpPr>
          <p:cNvPr name="TextBox 14" id="14"/>
          <p:cNvSpPr txBox="true"/>
          <p:nvPr/>
        </p:nvSpPr>
        <p:spPr>
          <a:xfrm rot="0">
            <a:off x="3710716" y="3460836"/>
            <a:ext cx="2539305"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•Two Quadrant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81061" y="900886"/>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052422" y="2638989"/>
            <a:ext cx="6467159" cy="6467159"/>
          </a:xfrm>
          <a:custGeom>
            <a:avLst/>
            <a:gdLst/>
            <a:ahLst/>
            <a:cxnLst/>
            <a:rect r="r" b="b" t="t" l="l"/>
            <a:pathLst>
              <a:path h="6467159" w="6467159">
                <a:moveTo>
                  <a:pt x="0" y="0"/>
                </a:moveTo>
                <a:lnTo>
                  <a:pt x="6467159" y="0"/>
                </a:lnTo>
                <a:lnTo>
                  <a:pt x="6467159" y="6467159"/>
                </a:lnTo>
                <a:lnTo>
                  <a:pt x="0" y="64671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8966881" y="2401129"/>
            <a:ext cx="6705019" cy="6705019"/>
          </a:xfrm>
          <a:custGeom>
            <a:avLst/>
            <a:gdLst/>
            <a:ahLst/>
            <a:cxnLst/>
            <a:rect r="r" b="b" t="t" l="l"/>
            <a:pathLst>
              <a:path h="6705019" w="6705019">
                <a:moveTo>
                  <a:pt x="0" y="0"/>
                </a:moveTo>
                <a:lnTo>
                  <a:pt x="6705019" y="0"/>
                </a:lnTo>
                <a:lnTo>
                  <a:pt x="6705019" y="6705019"/>
                </a:lnTo>
                <a:lnTo>
                  <a:pt x="0" y="6705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140927" y="4114758"/>
            <a:ext cx="4290148" cy="4163137"/>
          </a:xfrm>
          <a:custGeom>
            <a:avLst/>
            <a:gdLst/>
            <a:ahLst/>
            <a:cxnLst/>
            <a:rect r="r" b="b" t="t" l="l"/>
            <a:pathLst>
              <a:path h="4163137" w="4290148">
                <a:moveTo>
                  <a:pt x="0" y="0"/>
                </a:moveTo>
                <a:lnTo>
                  <a:pt x="4290148" y="0"/>
                </a:lnTo>
                <a:lnTo>
                  <a:pt x="4290148" y="4163137"/>
                </a:lnTo>
                <a:lnTo>
                  <a:pt x="0" y="4163137"/>
                </a:lnTo>
                <a:lnTo>
                  <a:pt x="0" y="0"/>
                </a:lnTo>
                <a:close/>
              </a:path>
            </a:pathLst>
          </a:custGeom>
          <a:blipFill>
            <a:blip r:embed="rId8"/>
            <a:stretch>
              <a:fillRect l="0" t="0" r="0" b="0"/>
            </a:stretch>
          </a:blipFill>
        </p:spPr>
      </p:sp>
      <p:sp>
        <p:nvSpPr>
          <p:cNvPr name="TextBox 12" id="12"/>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3" id="13"/>
          <p:cNvSpPr txBox="true"/>
          <p:nvPr/>
        </p:nvSpPr>
        <p:spPr>
          <a:xfrm rot="0">
            <a:off x="3362979" y="2939504"/>
            <a:ext cx="3234779"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C chopper</a:t>
            </a:r>
          </a:p>
        </p:txBody>
      </p:sp>
      <p:sp>
        <p:nvSpPr>
          <p:cNvPr name="TextBox 14" id="14"/>
          <p:cNvSpPr txBox="true"/>
          <p:nvPr/>
        </p:nvSpPr>
        <p:spPr>
          <a:xfrm rot="0">
            <a:off x="3710716" y="3460836"/>
            <a:ext cx="2539305"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•Two Quadrant</a:t>
            </a:r>
          </a:p>
        </p:txBody>
      </p:sp>
      <p:sp>
        <p:nvSpPr>
          <p:cNvPr name="TextBox 15" id="15"/>
          <p:cNvSpPr txBox="true"/>
          <p:nvPr/>
        </p:nvSpPr>
        <p:spPr>
          <a:xfrm rot="0">
            <a:off x="9144000" y="3003912"/>
            <a:ext cx="6537268" cy="5718264"/>
          </a:xfrm>
          <a:prstGeom prst="rect">
            <a:avLst/>
          </a:prstGeom>
        </p:spPr>
        <p:txBody>
          <a:bodyPr anchor="t" rtlCol="false" tIns="0" lIns="0" bIns="0" rIns="0">
            <a:spAutoFit/>
          </a:bodyPr>
          <a:lstStyle/>
          <a:p>
            <a:pPr algn="just">
              <a:lnSpc>
                <a:spcPts val="2511"/>
              </a:lnSpc>
              <a:spcBef>
                <a:spcPct val="0"/>
              </a:spcBef>
            </a:pPr>
            <a:r>
              <a:rPr lang="en-US" sz="1962" spc="82">
                <a:solidFill>
                  <a:srgbClr val="000000"/>
                </a:solidFill>
                <a:latin typeface="Open Sauce"/>
                <a:ea typeface="Open Sauce"/>
                <a:cs typeface="Open Sauce"/>
                <a:sym typeface="Open Sauce"/>
              </a:rPr>
              <a:t>•Type C chopper is obtained by connecting type –A and type –B choppers in parallel. </a:t>
            </a:r>
          </a:p>
          <a:p>
            <a:pPr algn="just">
              <a:lnSpc>
                <a:spcPts val="2511"/>
              </a:lnSpc>
              <a:spcBef>
                <a:spcPct val="0"/>
              </a:spcBef>
            </a:pPr>
            <a:r>
              <a:rPr lang="en-US" sz="1962" spc="82">
                <a:solidFill>
                  <a:srgbClr val="000000"/>
                </a:solidFill>
                <a:latin typeface="Open Sauce"/>
                <a:ea typeface="Open Sauce"/>
                <a:cs typeface="Open Sauce"/>
                <a:sym typeface="Open Sauce"/>
              </a:rPr>
              <a:t>•We will always get a positive output voltage V0 as the freewheeling diode FD is present across the load. </a:t>
            </a:r>
          </a:p>
          <a:p>
            <a:pPr algn="just">
              <a:lnSpc>
                <a:spcPts val="2511"/>
              </a:lnSpc>
              <a:spcBef>
                <a:spcPct val="0"/>
              </a:spcBef>
            </a:pPr>
            <a:r>
              <a:rPr lang="en-US" sz="1962" spc="82">
                <a:solidFill>
                  <a:srgbClr val="000000"/>
                </a:solidFill>
                <a:latin typeface="Open Sauce"/>
                <a:ea typeface="Open Sauce"/>
                <a:cs typeface="Open Sauce"/>
                <a:sym typeface="Open Sauce"/>
              </a:rPr>
              <a:t>•When the chopper is on the freewheeling diode starts conducting and the output voltage v0 will be equal to Vs . </a:t>
            </a:r>
          </a:p>
          <a:p>
            <a:pPr algn="just">
              <a:lnSpc>
                <a:spcPts val="2511"/>
              </a:lnSpc>
              <a:spcBef>
                <a:spcPct val="0"/>
              </a:spcBef>
            </a:pPr>
            <a:r>
              <a:rPr lang="en-US" sz="1962" spc="82">
                <a:solidFill>
                  <a:srgbClr val="000000"/>
                </a:solidFill>
                <a:latin typeface="Open Sauce"/>
                <a:ea typeface="Open Sauce"/>
                <a:cs typeface="Open Sauce"/>
                <a:sym typeface="Open Sauce"/>
              </a:rPr>
              <a:t>•The direction of the load current i0 will be reversed. The current i0 will be flowing towards the source and it will be positive regardless the chopper is on or the FD conducts. </a:t>
            </a:r>
          </a:p>
          <a:p>
            <a:pPr algn="just">
              <a:lnSpc>
                <a:spcPts val="2511"/>
              </a:lnSpc>
              <a:spcBef>
                <a:spcPct val="0"/>
              </a:spcBef>
            </a:pPr>
            <a:r>
              <a:rPr lang="en-US" sz="1962" spc="82">
                <a:solidFill>
                  <a:srgbClr val="000000"/>
                </a:solidFill>
                <a:latin typeface="Open Sauce"/>
                <a:ea typeface="Open Sauce"/>
                <a:cs typeface="Open Sauce"/>
                <a:sym typeface="Open Sauce"/>
              </a:rPr>
              <a:t>•The load current will be negative if the chopper is or the diode D2 conducts. We can say the chopper and FD operate together as type-A chopper in first quadrant. In the second quadrant, the chopper and D2 will operate together as type –B chopper.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397511" y="5666805"/>
            <a:ext cx="6212905" cy="2129619"/>
          </a:xfrm>
          <a:custGeom>
            <a:avLst/>
            <a:gdLst/>
            <a:ahLst/>
            <a:cxnLst/>
            <a:rect r="r" b="b" t="t" l="l"/>
            <a:pathLst>
              <a:path h="2129619" w="6212905">
                <a:moveTo>
                  <a:pt x="0" y="0"/>
                </a:moveTo>
                <a:lnTo>
                  <a:pt x="6212905" y="0"/>
                </a:lnTo>
                <a:lnTo>
                  <a:pt x="6212905" y="2129619"/>
                </a:lnTo>
                <a:lnTo>
                  <a:pt x="0" y="2129619"/>
                </a:lnTo>
                <a:lnTo>
                  <a:pt x="0" y="0"/>
                </a:lnTo>
                <a:close/>
              </a:path>
            </a:pathLst>
          </a:custGeom>
          <a:blipFill>
            <a:blip r:embed="rId8"/>
            <a:stretch>
              <a:fillRect l="-1923" t="-6383" r="-1923" b="0"/>
            </a:stretch>
          </a:blipFill>
        </p:spPr>
      </p:sp>
      <p:sp>
        <p:nvSpPr>
          <p:cNvPr name="Freeform 12" id="12"/>
          <p:cNvSpPr/>
          <p:nvPr/>
        </p:nvSpPr>
        <p:spPr>
          <a:xfrm flipH="false" flipV="false" rot="0">
            <a:off x="9486528" y="4562194"/>
            <a:ext cx="6021329" cy="2626170"/>
          </a:xfrm>
          <a:custGeom>
            <a:avLst/>
            <a:gdLst/>
            <a:ahLst/>
            <a:cxnLst/>
            <a:rect r="r" b="b" t="t" l="l"/>
            <a:pathLst>
              <a:path h="2626170" w="6021329">
                <a:moveTo>
                  <a:pt x="0" y="0"/>
                </a:moveTo>
                <a:lnTo>
                  <a:pt x="6021329" y="0"/>
                </a:lnTo>
                <a:lnTo>
                  <a:pt x="6021329" y="2626170"/>
                </a:lnTo>
                <a:lnTo>
                  <a:pt x="0" y="2626170"/>
                </a:lnTo>
                <a:lnTo>
                  <a:pt x="0" y="0"/>
                </a:lnTo>
                <a:close/>
              </a:path>
            </a:pathLst>
          </a:custGeom>
          <a:blipFill>
            <a:blip r:embed="rId9"/>
            <a:stretch>
              <a:fillRect l="0" t="0" r="0" b="0"/>
            </a:stretch>
          </a:blipFill>
        </p:spPr>
      </p:sp>
      <p:sp>
        <p:nvSpPr>
          <p:cNvPr name="TextBox 13" id="13"/>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4" id="14"/>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D chopper</a:t>
            </a:r>
          </a:p>
        </p:txBody>
      </p:sp>
      <p:sp>
        <p:nvSpPr>
          <p:cNvPr name="TextBox 15" id="15"/>
          <p:cNvSpPr txBox="true"/>
          <p:nvPr/>
        </p:nvSpPr>
        <p:spPr>
          <a:xfrm rot="0">
            <a:off x="2010538" y="3593657"/>
            <a:ext cx="6470887"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•Two Quadrant Operation</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397511" y="5666805"/>
            <a:ext cx="6212905" cy="2129619"/>
          </a:xfrm>
          <a:custGeom>
            <a:avLst/>
            <a:gdLst/>
            <a:ahLst/>
            <a:cxnLst/>
            <a:rect r="r" b="b" t="t" l="l"/>
            <a:pathLst>
              <a:path h="2129619" w="6212905">
                <a:moveTo>
                  <a:pt x="0" y="0"/>
                </a:moveTo>
                <a:lnTo>
                  <a:pt x="6212905" y="0"/>
                </a:lnTo>
                <a:lnTo>
                  <a:pt x="6212905" y="2129619"/>
                </a:lnTo>
                <a:lnTo>
                  <a:pt x="0" y="2129619"/>
                </a:lnTo>
                <a:lnTo>
                  <a:pt x="0" y="0"/>
                </a:lnTo>
                <a:close/>
              </a:path>
            </a:pathLst>
          </a:custGeom>
          <a:blipFill>
            <a:blip r:embed="rId8"/>
            <a:stretch>
              <a:fillRect l="-1923" t="-6383" r="-1923" b="0"/>
            </a:stretch>
          </a:blipFill>
        </p:spPr>
      </p:sp>
      <p:sp>
        <p:nvSpPr>
          <p:cNvPr name="Freeform 12" id="12"/>
          <p:cNvSpPr/>
          <p:nvPr/>
        </p:nvSpPr>
        <p:spPr>
          <a:xfrm flipH="false" flipV="false" rot="0">
            <a:off x="10070125" y="3112867"/>
            <a:ext cx="5084914" cy="2787513"/>
          </a:xfrm>
          <a:custGeom>
            <a:avLst/>
            <a:gdLst/>
            <a:ahLst/>
            <a:cxnLst/>
            <a:rect r="r" b="b" t="t" l="l"/>
            <a:pathLst>
              <a:path h="2787513" w="5084914">
                <a:moveTo>
                  <a:pt x="0" y="0"/>
                </a:moveTo>
                <a:lnTo>
                  <a:pt x="5084915" y="0"/>
                </a:lnTo>
                <a:lnTo>
                  <a:pt x="5084915" y="2787514"/>
                </a:lnTo>
                <a:lnTo>
                  <a:pt x="0" y="2787514"/>
                </a:lnTo>
                <a:lnTo>
                  <a:pt x="0" y="0"/>
                </a:lnTo>
                <a:close/>
              </a:path>
            </a:pathLst>
          </a:custGeom>
          <a:blipFill>
            <a:blip r:embed="rId9"/>
            <a:stretch>
              <a:fillRect l="0" t="0" r="0" b="0"/>
            </a:stretch>
          </a:blipFill>
        </p:spPr>
      </p:sp>
      <p:sp>
        <p:nvSpPr>
          <p:cNvPr name="Freeform 13" id="13"/>
          <p:cNvSpPr/>
          <p:nvPr/>
        </p:nvSpPr>
        <p:spPr>
          <a:xfrm flipH="false" flipV="false" rot="0">
            <a:off x="10070125" y="6088191"/>
            <a:ext cx="5084914" cy="2735621"/>
          </a:xfrm>
          <a:custGeom>
            <a:avLst/>
            <a:gdLst/>
            <a:ahLst/>
            <a:cxnLst/>
            <a:rect r="r" b="b" t="t" l="l"/>
            <a:pathLst>
              <a:path h="2735621" w="5084914">
                <a:moveTo>
                  <a:pt x="0" y="0"/>
                </a:moveTo>
                <a:lnTo>
                  <a:pt x="5084915" y="0"/>
                </a:lnTo>
                <a:lnTo>
                  <a:pt x="5084915" y="2735621"/>
                </a:lnTo>
                <a:lnTo>
                  <a:pt x="0" y="2735621"/>
                </a:lnTo>
                <a:lnTo>
                  <a:pt x="0" y="0"/>
                </a:lnTo>
                <a:close/>
              </a:path>
            </a:pathLst>
          </a:custGeom>
          <a:blipFill>
            <a:blip r:embed="rId10"/>
            <a:stretch>
              <a:fillRect l="0" t="0" r="0" b="0"/>
            </a:stretch>
          </a:blipFill>
        </p:spPr>
      </p:sp>
      <p:sp>
        <p:nvSpPr>
          <p:cNvPr name="TextBox 14" id="14"/>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5" id="15"/>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D chopper</a:t>
            </a:r>
          </a:p>
        </p:txBody>
      </p:sp>
      <p:sp>
        <p:nvSpPr>
          <p:cNvPr name="TextBox 16" id="16"/>
          <p:cNvSpPr txBox="true"/>
          <p:nvPr/>
        </p:nvSpPr>
        <p:spPr>
          <a:xfrm rot="0">
            <a:off x="2010538" y="3593657"/>
            <a:ext cx="6470887"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•Two Quadrant Operation</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462699"/>
            <a:ext cx="6567630" cy="6567630"/>
          </a:xfrm>
          <a:custGeom>
            <a:avLst/>
            <a:gdLst/>
            <a:ahLst/>
            <a:cxnLst/>
            <a:rect r="r" b="b" t="t" l="l"/>
            <a:pathLst>
              <a:path h="6567630" w="6567630">
                <a:moveTo>
                  <a:pt x="0" y="0"/>
                </a:moveTo>
                <a:lnTo>
                  <a:pt x="6567630" y="0"/>
                </a:lnTo>
                <a:lnTo>
                  <a:pt x="6567630" y="6567630"/>
                </a:lnTo>
                <a:lnTo>
                  <a:pt x="0" y="65676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397511" y="5666805"/>
            <a:ext cx="6212905" cy="2129619"/>
          </a:xfrm>
          <a:custGeom>
            <a:avLst/>
            <a:gdLst/>
            <a:ahLst/>
            <a:cxnLst/>
            <a:rect r="r" b="b" t="t" l="l"/>
            <a:pathLst>
              <a:path h="2129619" w="6212905">
                <a:moveTo>
                  <a:pt x="0" y="0"/>
                </a:moveTo>
                <a:lnTo>
                  <a:pt x="6212905" y="0"/>
                </a:lnTo>
                <a:lnTo>
                  <a:pt x="6212905" y="2129619"/>
                </a:lnTo>
                <a:lnTo>
                  <a:pt x="0" y="2129619"/>
                </a:lnTo>
                <a:lnTo>
                  <a:pt x="0" y="0"/>
                </a:lnTo>
                <a:close/>
              </a:path>
            </a:pathLst>
          </a:custGeom>
          <a:blipFill>
            <a:blip r:embed="rId8"/>
            <a:stretch>
              <a:fillRect l="-1923" t="-6383" r="-1923" b="0"/>
            </a:stretch>
          </a:blipFill>
        </p:spPr>
      </p:sp>
      <p:sp>
        <p:nvSpPr>
          <p:cNvPr name="TextBox 12" id="12"/>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3" id="13"/>
          <p:cNvSpPr txBox="true"/>
          <p:nvPr/>
        </p:nvSpPr>
        <p:spPr>
          <a:xfrm rot="0">
            <a:off x="2268520" y="3084292"/>
            <a:ext cx="647088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D chopper</a:t>
            </a:r>
          </a:p>
        </p:txBody>
      </p:sp>
      <p:sp>
        <p:nvSpPr>
          <p:cNvPr name="TextBox 14" id="14"/>
          <p:cNvSpPr txBox="true"/>
          <p:nvPr/>
        </p:nvSpPr>
        <p:spPr>
          <a:xfrm rot="0">
            <a:off x="2010538" y="3593657"/>
            <a:ext cx="6470887"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•Two Quadrant Operation</a:t>
            </a:r>
          </a:p>
        </p:txBody>
      </p:sp>
      <p:sp>
        <p:nvSpPr>
          <p:cNvPr name="TextBox 15" id="15"/>
          <p:cNvSpPr txBox="true"/>
          <p:nvPr/>
        </p:nvSpPr>
        <p:spPr>
          <a:xfrm rot="0">
            <a:off x="9132118" y="2837560"/>
            <a:ext cx="6579512" cy="6151880"/>
          </a:xfrm>
          <a:prstGeom prst="rect">
            <a:avLst/>
          </a:prstGeom>
        </p:spPr>
        <p:txBody>
          <a:bodyPr anchor="t" rtlCol="false" tIns="0" lIns="0" bIns="0" rIns="0">
            <a:spAutoFit/>
          </a:bodyPr>
          <a:lstStyle/>
          <a:p>
            <a:pPr algn="just">
              <a:lnSpc>
                <a:spcPts val="2560"/>
              </a:lnSpc>
              <a:spcBef>
                <a:spcPct val="0"/>
              </a:spcBef>
            </a:pPr>
            <a:r>
              <a:rPr lang="en-US" sz="2000" spc="84">
                <a:solidFill>
                  <a:srgbClr val="000000"/>
                </a:solidFill>
                <a:latin typeface="Open Sauce"/>
                <a:ea typeface="Open Sauce"/>
                <a:cs typeface="Open Sauce"/>
                <a:sym typeface="Open Sauce"/>
              </a:rPr>
              <a:t>•When the two choppers are on the output voltage v0 will be equal to Vs . When v0 = – Vs the two choppers will be off but both the diodes D1 and D2 will start conducting. </a:t>
            </a:r>
          </a:p>
          <a:p>
            <a:pPr algn="just">
              <a:lnSpc>
                <a:spcPts val="2560"/>
              </a:lnSpc>
              <a:spcBef>
                <a:spcPct val="0"/>
              </a:spcBef>
            </a:pPr>
            <a:r>
              <a:rPr lang="en-US" sz="2000" spc="84">
                <a:solidFill>
                  <a:srgbClr val="000000"/>
                </a:solidFill>
                <a:latin typeface="Open Sauce"/>
                <a:ea typeface="Open Sauce"/>
                <a:cs typeface="Open Sauce"/>
                <a:sym typeface="Open Sauce"/>
              </a:rPr>
              <a:t>•V0 the average output voltage will be positive when the choppers turn-on the time Ton will be more than the turn off time Toff its shown in the wave form below.</a:t>
            </a:r>
          </a:p>
          <a:p>
            <a:pPr algn="just">
              <a:lnSpc>
                <a:spcPts val="2560"/>
              </a:lnSpc>
              <a:spcBef>
                <a:spcPct val="0"/>
              </a:spcBef>
            </a:pPr>
            <a:r>
              <a:rPr lang="en-US" sz="2000" spc="84">
                <a:solidFill>
                  <a:srgbClr val="000000"/>
                </a:solidFill>
                <a:latin typeface="Open Sauce"/>
                <a:ea typeface="Open Sauce"/>
                <a:cs typeface="Open Sauce"/>
                <a:sym typeface="Open Sauce"/>
              </a:rPr>
              <a:t>• As the diodes and choppers conduct current only in one direction the direction</a:t>
            </a:r>
          </a:p>
          <a:p>
            <a:pPr algn="just">
              <a:lnSpc>
                <a:spcPts val="2560"/>
              </a:lnSpc>
              <a:spcBef>
                <a:spcPct val="0"/>
              </a:spcBef>
            </a:pPr>
            <a:r>
              <a:rPr lang="en-US" sz="2000" spc="84">
                <a:solidFill>
                  <a:srgbClr val="000000"/>
                </a:solidFill>
                <a:latin typeface="Open Sauce"/>
                <a:ea typeface="Open Sauce"/>
                <a:cs typeface="Open Sauce"/>
                <a:sym typeface="Open Sauce"/>
              </a:rPr>
              <a:t>•The power flows from source to load as the average values of both v0 and i0 is positive. From the wave form it is seen that the average value of V0 is positive thus the forth quadrant operation of type D chopper is obtained.</a:t>
            </a:r>
          </a:p>
          <a:p>
            <a:pPr algn="just">
              <a:lnSpc>
                <a:spcPts val="2560"/>
              </a:lnSpc>
              <a:spcBef>
                <a:spcPct val="0"/>
              </a:spcBef>
            </a:pPr>
            <a:r>
              <a:rPr lang="en-US" sz="2000" spc="84">
                <a:solidFill>
                  <a:srgbClr val="000000"/>
                </a:solidFill>
                <a:latin typeface="Open Sauce"/>
                <a:ea typeface="Open Sauce"/>
                <a:cs typeface="Open Sauce"/>
                <a:sym typeface="Open Sauce"/>
              </a:rPr>
              <a:t>•From the wave forms the Average value of output voltage is given by</a:t>
            </a:r>
          </a:p>
          <a:p>
            <a:pPr algn="just">
              <a:lnSpc>
                <a:spcPts val="2560"/>
              </a:lnSpc>
              <a:spcBef>
                <a:spcPct val="0"/>
              </a:spcBef>
            </a:pPr>
            <a:r>
              <a:rPr lang="en-US" sz="2000" spc="84">
                <a:solidFill>
                  <a:srgbClr val="000000"/>
                </a:solidFill>
                <a:latin typeface="Open Sauce"/>
                <a:ea typeface="Open Sauce"/>
                <a:cs typeface="Open Sauce"/>
                <a:sym typeface="Open Sauce"/>
              </a:rPr>
              <a:t> V0= (Vs Ton-VsToff)/T = Vs.(Ton-Toff)/T</a:t>
            </a:r>
          </a:p>
          <a:p>
            <a:pPr algn="just">
              <a:lnSpc>
                <a:spcPts val="2560"/>
              </a:lnSpc>
              <a:spcBef>
                <a:spcPct val="0"/>
              </a:spcBef>
            </a:pPr>
            <a:r>
              <a:rPr lang="en-US" sz="2000" spc="84">
                <a:solidFill>
                  <a:srgbClr val="000000"/>
                </a:solidFill>
                <a:latin typeface="Open Sauce"/>
                <a:ea typeface="Open Sauce"/>
                <a:cs typeface="Open Sauce"/>
                <a:sym typeface="Open Sauce"/>
              </a:rPr>
              <a:t>•n of load current will be always positive.</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10052" y="672915"/>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4006217" y="4114758"/>
            <a:ext cx="11301259" cy="4294478"/>
          </a:xfrm>
          <a:custGeom>
            <a:avLst/>
            <a:gdLst/>
            <a:ahLst/>
            <a:cxnLst/>
            <a:rect r="r" b="b" t="t" l="l"/>
            <a:pathLst>
              <a:path h="4294478" w="11301259">
                <a:moveTo>
                  <a:pt x="0" y="0"/>
                </a:moveTo>
                <a:lnTo>
                  <a:pt x="11301259" y="0"/>
                </a:lnTo>
                <a:lnTo>
                  <a:pt x="11301259" y="4294479"/>
                </a:lnTo>
                <a:lnTo>
                  <a:pt x="0" y="4294479"/>
                </a:lnTo>
                <a:lnTo>
                  <a:pt x="0" y="0"/>
                </a:lnTo>
                <a:close/>
              </a:path>
            </a:pathLst>
          </a:custGeom>
          <a:blipFill>
            <a:blip r:embed="rId6"/>
            <a:stretch>
              <a:fillRect l="0" t="0" r="0" b="0"/>
            </a:stretch>
          </a:blipFill>
        </p:spPr>
      </p:sp>
      <p:sp>
        <p:nvSpPr>
          <p:cNvPr name="TextBox 10" id="10"/>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1" id="11"/>
          <p:cNvSpPr txBox="true"/>
          <p:nvPr/>
        </p:nvSpPr>
        <p:spPr>
          <a:xfrm rot="0">
            <a:off x="3362979" y="2939504"/>
            <a:ext cx="3234779"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E chopper</a:t>
            </a:r>
          </a:p>
        </p:txBody>
      </p:sp>
      <p:sp>
        <p:nvSpPr>
          <p:cNvPr name="TextBox 12" id="12"/>
          <p:cNvSpPr txBox="true"/>
          <p:nvPr/>
        </p:nvSpPr>
        <p:spPr>
          <a:xfrm rot="0">
            <a:off x="3647166" y="3460836"/>
            <a:ext cx="2666405"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•Four Quadrant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2122617">
            <a:off x="8504696" y="2247821"/>
            <a:ext cx="1437070" cy="1309040"/>
          </a:xfrm>
          <a:custGeom>
            <a:avLst/>
            <a:gdLst/>
            <a:ahLst/>
            <a:cxnLst/>
            <a:rect r="r" b="b" t="t" l="l"/>
            <a:pathLst>
              <a:path h="1309040" w="143707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610971" y="3954155"/>
            <a:ext cx="5452145" cy="814263"/>
          </a:xfrm>
          <a:prstGeom prst="rect">
            <a:avLst/>
          </a:prstGeom>
        </p:spPr>
        <p:txBody>
          <a:bodyPr anchor="t" rtlCol="false" tIns="0" lIns="0" bIns="0" rIns="0">
            <a:spAutoFit/>
          </a:bodyPr>
          <a:lstStyle/>
          <a:p>
            <a:pPr algn="ctr">
              <a:lnSpc>
                <a:spcPts val="6187"/>
              </a:lnSpc>
            </a:pPr>
            <a:r>
              <a:rPr lang="en-US" sz="6250" spc="137">
                <a:solidFill>
                  <a:srgbClr val="000000"/>
                </a:solidFill>
                <a:latin typeface="TAN Headline"/>
                <a:ea typeface="TAN Headline"/>
                <a:cs typeface="TAN Headline"/>
                <a:sym typeface="TAN Headline"/>
              </a:rPr>
              <a:t>Application</a:t>
            </a:r>
          </a:p>
        </p:txBody>
      </p:sp>
      <p:sp>
        <p:nvSpPr>
          <p:cNvPr name="TextBox 4" id="4"/>
          <p:cNvSpPr txBox="true"/>
          <p:nvPr/>
        </p:nvSpPr>
        <p:spPr>
          <a:xfrm rot="0">
            <a:off x="7096809" y="5008182"/>
            <a:ext cx="4607578" cy="1533525"/>
          </a:xfrm>
          <a:prstGeom prst="rect">
            <a:avLst/>
          </a:prstGeom>
        </p:spPr>
        <p:txBody>
          <a:bodyPr anchor="t" rtlCol="false" tIns="0" lIns="0" bIns="0" rIns="0">
            <a:spAutoFit/>
          </a:bodyPr>
          <a:lstStyle/>
          <a:p>
            <a:pPr algn="ctr">
              <a:lnSpc>
                <a:spcPts val="4950"/>
              </a:lnSpc>
            </a:pPr>
            <a:r>
              <a:rPr lang="en-US" sz="5000" spc="110">
                <a:solidFill>
                  <a:srgbClr val="000000"/>
                </a:solidFill>
                <a:latin typeface="TAN Headline"/>
                <a:ea typeface="TAN Headline"/>
                <a:cs typeface="TAN Headline"/>
                <a:sym typeface="TAN Headline"/>
              </a:rPr>
              <a:t>OF DC</a:t>
            </a:r>
          </a:p>
          <a:p>
            <a:pPr algn="ctr">
              <a:lnSpc>
                <a:spcPts val="1980"/>
              </a:lnSpc>
            </a:pPr>
          </a:p>
          <a:p>
            <a:pPr algn="ctr">
              <a:lnSpc>
                <a:spcPts val="4950"/>
              </a:lnSpc>
            </a:pPr>
            <a:r>
              <a:rPr lang="en-US" sz="5000" spc="110">
                <a:solidFill>
                  <a:srgbClr val="000000"/>
                </a:solidFill>
                <a:latin typeface="TAN Headline"/>
                <a:ea typeface="TAN Headline"/>
                <a:cs typeface="TAN Headline"/>
                <a:sym typeface="TAN Headline"/>
              </a:rPr>
              <a:t> DRIVES</a:t>
            </a:r>
          </a:p>
        </p:txBody>
      </p:sp>
      <p:grpSp>
        <p:nvGrpSpPr>
          <p:cNvPr name="Group 5" id="5"/>
          <p:cNvGrpSpPr/>
          <p:nvPr/>
        </p:nvGrpSpPr>
        <p:grpSpPr>
          <a:xfrm rot="0">
            <a:off x="1791282" y="507289"/>
            <a:ext cx="3705330" cy="2811415"/>
            <a:chOff x="0" y="0"/>
            <a:chExt cx="1066981" cy="809571"/>
          </a:xfrm>
        </p:grpSpPr>
        <p:sp>
          <p:nvSpPr>
            <p:cNvPr name="Freeform 6" id="6"/>
            <p:cNvSpPr/>
            <p:nvPr/>
          </p:nvSpPr>
          <p:spPr>
            <a:xfrm flipH="false" flipV="false" rot="0">
              <a:off x="0" y="0"/>
              <a:ext cx="1066981" cy="809571"/>
            </a:xfrm>
            <a:custGeom>
              <a:avLst/>
              <a:gdLst/>
              <a:ahLst/>
              <a:cxnLst/>
              <a:rect r="r" b="b" t="t" l="l"/>
              <a:pathLst>
                <a:path h="809571" w="1066981">
                  <a:moveTo>
                    <a:pt x="75218" y="0"/>
                  </a:moveTo>
                  <a:lnTo>
                    <a:pt x="991763" y="0"/>
                  </a:lnTo>
                  <a:cubicBezTo>
                    <a:pt x="1011712" y="0"/>
                    <a:pt x="1030844" y="7925"/>
                    <a:pt x="1044950" y="22031"/>
                  </a:cubicBezTo>
                  <a:cubicBezTo>
                    <a:pt x="1059057" y="36137"/>
                    <a:pt x="1066981" y="55269"/>
                    <a:pt x="1066981" y="75218"/>
                  </a:cubicBezTo>
                  <a:lnTo>
                    <a:pt x="1066981" y="734352"/>
                  </a:lnTo>
                  <a:cubicBezTo>
                    <a:pt x="1066981" y="754302"/>
                    <a:pt x="1059057" y="773434"/>
                    <a:pt x="1044950" y="787540"/>
                  </a:cubicBezTo>
                  <a:cubicBezTo>
                    <a:pt x="1030844" y="801646"/>
                    <a:pt x="1011712" y="809571"/>
                    <a:pt x="991763" y="809571"/>
                  </a:cubicBezTo>
                  <a:lnTo>
                    <a:pt x="75218" y="809571"/>
                  </a:lnTo>
                  <a:cubicBezTo>
                    <a:pt x="55269" y="809571"/>
                    <a:pt x="36137" y="801646"/>
                    <a:pt x="22031" y="787540"/>
                  </a:cubicBezTo>
                  <a:cubicBezTo>
                    <a:pt x="7925" y="773434"/>
                    <a:pt x="0" y="754302"/>
                    <a:pt x="0" y="734352"/>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name="TextBox 7" id="7"/>
            <p:cNvSpPr txBox="true"/>
            <p:nvPr/>
          </p:nvSpPr>
          <p:spPr>
            <a:xfrm>
              <a:off x="0" y="28575"/>
              <a:ext cx="1066981" cy="780996"/>
            </a:xfrm>
            <a:prstGeom prst="rect">
              <a:avLst/>
            </a:prstGeom>
          </p:spPr>
          <p:txBody>
            <a:bodyPr anchor="ctr" rtlCol="false" tIns="71438" lIns="71438" bIns="71438" rIns="71438"/>
            <a:lstStyle/>
            <a:p>
              <a:pPr algn="ctr">
                <a:lnSpc>
                  <a:spcPts val="2598"/>
                </a:lnSpc>
              </a:pPr>
            </a:p>
          </p:txBody>
        </p:sp>
      </p:grpSp>
      <p:grpSp>
        <p:nvGrpSpPr>
          <p:cNvPr name="Group 8" id="8"/>
          <p:cNvGrpSpPr/>
          <p:nvPr/>
        </p:nvGrpSpPr>
        <p:grpSpPr>
          <a:xfrm rot="0">
            <a:off x="1182776" y="3820805"/>
            <a:ext cx="3740501" cy="2608532"/>
            <a:chOff x="0" y="0"/>
            <a:chExt cx="1077109" cy="751149"/>
          </a:xfrm>
        </p:grpSpPr>
        <p:sp>
          <p:nvSpPr>
            <p:cNvPr name="Freeform 9" id="9"/>
            <p:cNvSpPr/>
            <p:nvPr/>
          </p:nvSpPr>
          <p:spPr>
            <a:xfrm flipH="false" flipV="false" rot="0">
              <a:off x="0" y="0"/>
              <a:ext cx="1077109" cy="751149"/>
            </a:xfrm>
            <a:custGeom>
              <a:avLst/>
              <a:gdLst/>
              <a:ahLst/>
              <a:cxnLst/>
              <a:rect r="r" b="b" t="t" l="l"/>
              <a:pathLst>
                <a:path h="751149" w="1077109">
                  <a:moveTo>
                    <a:pt x="74511" y="0"/>
                  </a:moveTo>
                  <a:lnTo>
                    <a:pt x="1002598" y="0"/>
                  </a:lnTo>
                  <a:cubicBezTo>
                    <a:pt x="1022359" y="0"/>
                    <a:pt x="1041312" y="7850"/>
                    <a:pt x="1055285" y="21824"/>
                  </a:cubicBezTo>
                  <a:cubicBezTo>
                    <a:pt x="1069259" y="35797"/>
                    <a:pt x="1077109" y="54750"/>
                    <a:pt x="1077109" y="74511"/>
                  </a:cubicBezTo>
                  <a:lnTo>
                    <a:pt x="1077109" y="676638"/>
                  </a:lnTo>
                  <a:cubicBezTo>
                    <a:pt x="1077109" y="696399"/>
                    <a:pt x="1069259" y="715352"/>
                    <a:pt x="1055285" y="729325"/>
                  </a:cubicBezTo>
                  <a:cubicBezTo>
                    <a:pt x="1041312" y="743299"/>
                    <a:pt x="1022359" y="751149"/>
                    <a:pt x="1002598" y="751149"/>
                  </a:cubicBezTo>
                  <a:lnTo>
                    <a:pt x="74511" y="751149"/>
                  </a:lnTo>
                  <a:cubicBezTo>
                    <a:pt x="54750" y="751149"/>
                    <a:pt x="35797" y="743299"/>
                    <a:pt x="21824" y="729325"/>
                  </a:cubicBezTo>
                  <a:cubicBezTo>
                    <a:pt x="7850" y="715352"/>
                    <a:pt x="0" y="696399"/>
                    <a:pt x="0" y="676638"/>
                  </a:cubicBezTo>
                  <a:lnTo>
                    <a:pt x="0" y="74511"/>
                  </a:lnTo>
                  <a:cubicBezTo>
                    <a:pt x="0" y="54750"/>
                    <a:pt x="7850" y="35797"/>
                    <a:pt x="21824" y="21824"/>
                  </a:cubicBezTo>
                  <a:cubicBezTo>
                    <a:pt x="35797" y="7850"/>
                    <a:pt x="54750" y="0"/>
                    <a:pt x="74511" y="0"/>
                  </a:cubicBezTo>
                  <a:close/>
                </a:path>
              </a:pathLst>
            </a:custGeom>
            <a:solidFill>
              <a:srgbClr val="FBC046"/>
            </a:solidFill>
          </p:spPr>
        </p:sp>
        <p:sp>
          <p:nvSpPr>
            <p:cNvPr name="TextBox 10" id="10"/>
            <p:cNvSpPr txBox="true"/>
            <p:nvPr/>
          </p:nvSpPr>
          <p:spPr>
            <a:xfrm>
              <a:off x="0" y="28575"/>
              <a:ext cx="1077109" cy="722574"/>
            </a:xfrm>
            <a:prstGeom prst="rect">
              <a:avLst/>
            </a:prstGeom>
          </p:spPr>
          <p:txBody>
            <a:bodyPr anchor="ctr" rtlCol="false" tIns="71438" lIns="71438" bIns="71438" rIns="71438"/>
            <a:lstStyle/>
            <a:p>
              <a:pPr algn="ctr">
                <a:lnSpc>
                  <a:spcPts val="2598"/>
                </a:lnSpc>
              </a:pPr>
            </a:p>
          </p:txBody>
        </p:sp>
      </p:grpSp>
      <p:grpSp>
        <p:nvGrpSpPr>
          <p:cNvPr name="Group 11" id="11"/>
          <p:cNvGrpSpPr/>
          <p:nvPr/>
        </p:nvGrpSpPr>
        <p:grpSpPr>
          <a:xfrm rot="0">
            <a:off x="2263625" y="6811474"/>
            <a:ext cx="3705330" cy="2572334"/>
            <a:chOff x="0" y="0"/>
            <a:chExt cx="1066981" cy="740726"/>
          </a:xfrm>
        </p:grpSpPr>
        <p:sp>
          <p:nvSpPr>
            <p:cNvPr name="Freeform 12" id="12"/>
            <p:cNvSpPr/>
            <p:nvPr/>
          </p:nvSpPr>
          <p:spPr>
            <a:xfrm flipH="false" flipV="false" rot="0">
              <a:off x="0" y="0"/>
              <a:ext cx="1066981" cy="740726"/>
            </a:xfrm>
            <a:custGeom>
              <a:avLst/>
              <a:gdLst/>
              <a:ahLst/>
              <a:cxnLst/>
              <a:rect r="r" b="b" t="t" l="l"/>
              <a:pathLst>
                <a:path h="740726" w="1066981">
                  <a:moveTo>
                    <a:pt x="75218" y="0"/>
                  </a:moveTo>
                  <a:lnTo>
                    <a:pt x="991763" y="0"/>
                  </a:lnTo>
                  <a:cubicBezTo>
                    <a:pt x="1011712" y="0"/>
                    <a:pt x="1030844" y="7925"/>
                    <a:pt x="1044950" y="22031"/>
                  </a:cubicBezTo>
                  <a:cubicBezTo>
                    <a:pt x="1059057" y="36137"/>
                    <a:pt x="1066981" y="55269"/>
                    <a:pt x="1066981" y="75218"/>
                  </a:cubicBezTo>
                  <a:lnTo>
                    <a:pt x="1066981" y="665507"/>
                  </a:lnTo>
                  <a:cubicBezTo>
                    <a:pt x="1066981" y="685456"/>
                    <a:pt x="1059057" y="704588"/>
                    <a:pt x="1044950" y="718695"/>
                  </a:cubicBezTo>
                  <a:cubicBezTo>
                    <a:pt x="1030844" y="732801"/>
                    <a:pt x="1011712" y="740726"/>
                    <a:pt x="991763" y="740726"/>
                  </a:cubicBezTo>
                  <a:lnTo>
                    <a:pt x="75218" y="740726"/>
                  </a:lnTo>
                  <a:cubicBezTo>
                    <a:pt x="55269" y="740726"/>
                    <a:pt x="36137" y="732801"/>
                    <a:pt x="22031" y="718695"/>
                  </a:cubicBezTo>
                  <a:cubicBezTo>
                    <a:pt x="7925" y="704588"/>
                    <a:pt x="0" y="685456"/>
                    <a:pt x="0" y="665507"/>
                  </a:cubicBezTo>
                  <a:lnTo>
                    <a:pt x="0" y="75218"/>
                  </a:lnTo>
                  <a:cubicBezTo>
                    <a:pt x="0" y="55269"/>
                    <a:pt x="7925" y="36137"/>
                    <a:pt x="22031" y="22031"/>
                  </a:cubicBezTo>
                  <a:cubicBezTo>
                    <a:pt x="36137" y="7925"/>
                    <a:pt x="55269" y="0"/>
                    <a:pt x="75218" y="0"/>
                  </a:cubicBezTo>
                  <a:close/>
                </a:path>
              </a:pathLst>
            </a:custGeom>
            <a:solidFill>
              <a:srgbClr val="E6BFE1"/>
            </a:solidFill>
          </p:spPr>
        </p:sp>
        <p:sp>
          <p:nvSpPr>
            <p:cNvPr name="TextBox 13" id="13"/>
            <p:cNvSpPr txBox="true"/>
            <p:nvPr/>
          </p:nvSpPr>
          <p:spPr>
            <a:xfrm>
              <a:off x="0" y="28575"/>
              <a:ext cx="1066981" cy="712151"/>
            </a:xfrm>
            <a:prstGeom prst="rect">
              <a:avLst/>
            </a:prstGeom>
          </p:spPr>
          <p:txBody>
            <a:bodyPr anchor="ctr" rtlCol="false" tIns="71438" lIns="71438" bIns="71438" rIns="71438"/>
            <a:lstStyle/>
            <a:p>
              <a:pPr algn="ctr">
                <a:lnSpc>
                  <a:spcPts val="2598"/>
                </a:lnSpc>
              </a:pPr>
            </a:p>
          </p:txBody>
        </p:sp>
      </p:grpSp>
      <p:grpSp>
        <p:nvGrpSpPr>
          <p:cNvPr name="Group 14" id="14"/>
          <p:cNvGrpSpPr/>
          <p:nvPr/>
        </p:nvGrpSpPr>
        <p:grpSpPr>
          <a:xfrm rot="0">
            <a:off x="13019244" y="1193880"/>
            <a:ext cx="3740501" cy="2394310"/>
            <a:chOff x="0" y="0"/>
            <a:chExt cx="1077109" cy="689462"/>
          </a:xfrm>
        </p:grpSpPr>
        <p:sp>
          <p:nvSpPr>
            <p:cNvPr name="Freeform 15" id="15"/>
            <p:cNvSpPr/>
            <p:nvPr/>
          </p:nvSpPr>
          <p:spPr>
            <a:xfrm flipH="false" flipV="false" rot="0">
              <a:off x="0" y="0"/>
              <a:ext cx="1077109" cy="689462"/>
            </a:xfrm>
            <a:custGeom>
              <a:avLst/>
              <a:gdLst/>
              <a:ahLst/>
              <a:cxnLst/>
              <a:rect r="r" b="b" t="t" l="l"/>
              <a:pathLst>
                <a:path h="689462" w="1077109">
                  <a:moveTo>
                    <a:pt x="74511" y="0"/>
                  </a:moveTo>
                  <a:lnTo>
                    <a:pt x="1002598" y="0"/>
                  </a:lnTo>
                  <a:cubicBezTo>
                    <a:pt x="1022359" y="0"/>
                    <a:pt x="1041312" y="7850"/>
                    <a:pt x="1055285" y="21824"/>
                  </a:cubicBezTo>
                  <a:cubicBezTo>
                    <a:pt x="1069259" y="35797"/>
                    <a:pt x="1077109" y="54750"/>
                    <a:pt x="1077109" y="74511"/>
                  </a:cubicBezTo>
                  <a:lnTo>
                    <a:pt x="1077109" y="614951"/>
                  </a:lnTo>
                  <a:cubicBezTo>
                    <a:pt x="1077109" y="634712"/>
                    <a:pt x="1069259" y="653665"/>
                    <a:pt x="1055285" y="667638"/>
                  </a:cubicBezTo>
                  <a:cubicBezTo>
                    <a:pt x="1041312" y="681612"/>
                    <a:pt x="1022359" y="689462"/>
                    <a:pt x="1002598" y="689462"/>
                  </a:cubicBezTo>
                  <a:lnTo>
                    <a:pt x="74511" y="689462"/>
                  </a:lnTo>
                  <a:cubicBezTo>
                    <a:pt x="54750" y="689462"/>
                    <a:pt x="35797" y="681612"/>
                    <a:pt x="21824" y="667638"/>
                  </a:cubicBezTo>
                  <a:cubicBezTo>
                    <a:pt x="7850" y="653665"/>
                    <a:pt x="0" y="634712"/>
                    <a:pt x="0" y="614951"/>
                  </a:cubicBezTo>
                  <a:lnTo>
                    <a:pt x="0" y="74511"/>
                  </a:lnTo>
                  <a:cubicBezTo>
                    <a:pt x="0" y="54750"/>
                    <a:pt x="7850" y="35797"/>
                    <a:pt x="21824" y="21824"/>
                  </a:cubicBezTo>
                  <a:cubicBezTo>
                    <a:pt x="35797" y="7850"/>
                    <a:pt x="54750" y="0"/>
                    <a:pt x="74511" y="0"/>
                  </a:cubicBezTo>
                  <a:close/>
                </a:path>
              </a:pathLst>
            </a:custGeom>
            <a:solidFill>
              <a:srgbClr val="FBC046"/>
            </a:solidFill>
          </p:spPr>
        </p:sp>
        <p:sp>
          <p:nvSpPr>
            <p:cNvPr name="TextBox 16" id="16"/>
            <p:cNvSpPr txBox="true"/>
            <p:nvPr/>
          </p:nvSpPr>
          <p:spPr>
            <a:xfrm>
              <a:off x="0" y="28575"/>
              <a:ext cx="1077109" cy="660887"/>
            </a:xfrm>
            <a:prstGeom prst="rect">
              <a:avLst/>
            </a:prstGeom>
          </p:spPr>
          <p:txBody>
            <a:bodyPr anchor="ctr" rtlCol="false" tIns="71438" lIns="71438" bIns="71438" rIns="71438"/>
            <a:lstStyle/>
            <a:p>
              <a:pPr algn="ctr">
                <a:lnSpc>
                  <a:spcPts val="2598"/>
                </a:lnSpc>
              </a:pPr>
            </a:p>
          </p:txBody>
        </p:sp>
      </p:grpSp>
      <p:grpSp>
        <p:nvGrpSpPr>
          <p:cNvPr name="Group 17" id="17"/>
          <p:cNvGrpSpPr/>
          <p:nvPr/>
        </p:nvGrpSpPr>
        <p:grpSpPr>
          <a:xfrm rot="0">
            <a:off x="13553970" y="4184727"/>
            <a:ext cx="3705330" cy="2501239"/>
            <a:chOff x="0" y="0"/>
            <a:chExt cx="1066981" cy="720253"/>
          </a:xfrm>
        </p:grpSpPr>
        <p:sp>
          <p:nvSpPr>
            <p:cNvPr name="Freeform 18" id="18"/>
            <p:cNvSpPr/>
            <p:nvPr/>
          </p:nvSpPr>
          <p:spPr>
            <a:xfrm flipH="false" flipV="false" rot="0">
              <a:off x="0" y="0"/>
              <a:ext cx="1066981" cy="720253"/>
            </a:xfrm>
            <a:custGeom>
              <a:avLst/>
              <a:gdLst/>
              <a:ahLst/>
              <a:cxnLst/>
              <a:rect r="r" b="b" t="t" l="l"/>
              <a:pathLst>
                <a:path h="720253" w="1066981">
                  <a:moveTo>
                    <a:pt x="75218" y="0"/>
                  </a:moveTo>
                  <a:lnTo>
                    <a:pt x="991763" y="0"/>
                  </a:lnTo>
                  <a:cubicBezTo>
                    <a:pt x="1011712" y="0"/>
                    <a:pt x="1030844" y="7925"/>
                    <a:pt x="1044950" y="22031"/>
                  </a:cubicBezTo>
                  <a:cubicBezTo>
                    <a:pt x="1059057" y="36137"/>
                    <a:pt x="1066981" y="55269"/>
                    <a:pt x="1066981" y="75218"/>
                  </a:cubicBezTo>
                  <a:lnTo>
                    <a:pt x="1066981" y="645035"/>
                  </a:lnTo>
                  <a:cubicBezTo>
                    <a:pt x="1066981" y="664984"/>
                    <a:pt x="1059057" y="684116"/>
                    <a:pt x="1044950" y="698222"/>
                  </a:cubicBezTo>
                  <a:cubicBezTo>
                    <a:pt x="1030844" y="712328"/>
                    <a:pt x="1011712" y="720253"/>
                    <a:pt x="991763" y="720253"/>
                  </a:cubicBezTo>
                  <a:lnTo>
                    <a:pt x="75218" y="720253"/>
                  </a:lnTo>
                  <a:cubicBezTo>
                    <a:pt x="55269" y="720253"/>
                    <a:pt x="36137" y="712328"/>
                    <a:pt x="22031" y="698222"/>
                  </a:cubicBezTo>
                  <a:cubicBezTo>
                    <a:pt x="7925" y="684116"/>
                    <a:pt x="0" y="664984"/>
                    <a:pt x="0" y="645035"/>
                  </a:cubicBezTo>
                  <a:lnTo>
                    <a:pt x="0" y="75218"/>
                  </a:lnTo>
                  <a:cubicBezTo>
                    <a:pt x="0" y="55269"/>
                    <a:pt x="7925" y="36137"/>
                    <a:pt x="22031" y="22031"/>
                  </a:cubicBezTo>
                  <a:cubicBezTo>
                    <a:pt x="36137" y="7925"/>
                    <a:pt x="55269" y="0"/>
                    <a:pt x="75218" y="0"/>
                  </a:cubicBezTo>
                  <a:close/>
                </a:path>
              </a:pathLst>
            </a:custGeom>
            <a:solidFill>
              <a:srgbClr val="E6BFE1"/>
            </a:solidFill>
          </p:spPr>
        </p:sp>
        <p:sp>
          <p:nvSpPr>
            <p:cNvPr name="TextBox 19" id="19"/>
            <p:cNvSpPr txBox="true"/>
            <p:nvPr/>
          </p:nvSpPr>
          <p:spPr>
            <a:xfrm>
              <a:off x="0" y="28575"/>
              <a:ext cx="1066981" cy="691678"/>
            </a:xfrm>
            <a:prstGeom prst="rect">
              <a:avLst/>
            </a:prstGeom>
          </p:spPr>
          <p:txBody>
            <a:bodyPr anchor="ctr" rtlCol="false" tIns="71438" lIns="71438" bIns="71438" rIns="71438"/>
            <a:lstStyle/>
            <a:p>
              <a:pPr algn="ctr">
                <a:lnSpc>
                  <a:spcPts val="2598"/>
                </a:lnSpc>
              </a:pPr>
            </a:p>
          </p:txBody>
        </p:sp>
      </p:grpSp>
      <p:grpSp>
        <p:nvGrpSpPr>
          <p:cNvPr name="Group 20" id="20"/>
          <p:cNvGrpSpPr/>
          <p:nvPr/>
        </p:nvGrpSpPr>
        <p:grpSpPr>
          <a:xfrm rot="0">
            <a:off x="13019244" y="7164425"/>
            <a:ext cx="3705330" cy="2651282"/>
            <a:chOff x="0" y="0"/>
            <a:chExt cx="1066981" cy="763459"/>
          </a:xfrm>
        </p:grpSpPr>
        <p:sp>
          <p:nvSpPr>
            <p:cNvPr name="Freeform 21" id="21"/>
            <p:cNvSpPr/>
            <p:nvPr/>
          </p:nvSpPr>
          <p:spPr>
            <a:xfrm flipH="false" flipV="false" rot="0">
              <a:off x="0" y="0"/>
              <a:ext cx="1066981" cy="763459"/>
            </a:xfrm>
            <a:custGeom>
              <a:avLst/>
              <a:gdLst/>
              <a:ahLst/>
              <a:cxnLst/>
              <a:rect r="r" b="b" t="t" l="l"/>
              <a:pathLst>
                <a:path h="763459" w="1066981">
                  <a:moveTo>
                    <a:pt x="75218" y="0"/>
                  </a:moveTo>
                  <a:lnTo>
                    <a:pt x="991763" y="0"/>
                  </a:lnTo>
                  <a:cubicBezTo>
                    <a:pt x="1011712" y="0"/>
                    <a:pt x="1030844" y="7925"/>
                    <a:pt x="1044950" y="22031"/>
                  </a:cubicBezTo>
                  <a:cubicBezTo>
                    <a:pt x="1059057" y="36137"/>
                    <a:pt x="1066981" y="55269"/>
                    <a:pt x="1066981" y="75218"/>
                  </a:cubicBezTo>
                  <a:lnTo>
                    <a:pt x="1066981" y="688241"/>
                  </a:lnTo>
                  <a:cubicBezTo>
                    <a:pt x="1066981" y="708190"/>
                    <a:pt x="1059057" y="727322"/>
                    <a:pt x="1044950" y="741428"/>
                  </a:cubicBezTo>
                  <a:cubicBezTo>
                    <a:pt x="1030844" y="755534"/>
                    <a:pt x="1011712" y="763459"/>
                    <a:pt x="991763" y="763459"/>
                  </a:cubicBezTo>
                  <a:lnTo>
                    <a:pt x="75218" y="763459"/>
                  </a:lnTo>
                  <a:cubicBezTo>
                    <a:pt x="55269" y="763459"/>
                    <a:pt x="36137" y="755534"/>
                    <a:pt x="22031" y="741428"/>
                  </a:cubicBezTo>
                  <a:cubicBezTo>
                    <a:pt x="7925" y="727322"/>
                    <a:pt x="0" y="708190"/>
                    <a:pt x="0" y="688241"/>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name="TextBox 22" id="22"/>
            <p:cNvSpPr txBox="true"/>
            <p:nvPr/>
          </p:nvSpPr>
          <p:spPr>
            <a:xfrm>
              <a:off x="0" y="28575"/>
              <a:ext cx="1066981" cy="734884"/>
            </a:xfrm>
            <a:prstGeom prst="rect">
              <a:avLst/>
            </a:prstGeom>
          </p:spPr>
          <p:txBody>
            <a:bodyPr anchor="ctr" rtlCol="false" tIns="71438" lIns="71438" bIns="71438" rIns="71438"/>
            <a:lstStyle/>
            <a:p>
              <a:pPr algn="ctr">
                <a:lnSpc>
                  <a:spcPts val="2598"/>
                </a:lnSpc>
              </a:pPr>
            </a:p>
          </p:txBody>
        </p:sp>
      </p:grpSp>
      <p:sp>
        <p:nvSpPr>
          <p:cNvPr name="Freeform 23" id="23"/>
          <p:cNvSpPr/>
          <p:nvPr/>
        </p:nvSpPr>
        <p:spPr>
          <a:xfrm flipH="false" flipV="false" rot="-1643804">
            <a:off x="10477014" y="2895848"/>
            <a:ext cx="2196191" cy="611817"/>
          </a:xfrm>
          <a:custGeom>
            <a:avLst/>
            <a:gdLst/>
            <a:ahLst/>
            <a:cxnLst/>
            <a:rect r="r" b="b" t="t" l="l"/>
            <a:pathLst>
              <a:path h="611817" w="2196191">
                <a:moveTo>
                  <a:pt x="0" y="0"/>
                </a:moveTo>
                <a:lnTo>
                  <a:pt x="2196190" y="0"/>
                </a:lnTo>
                <a:lnTo>
                  <a:pt x="2196190" y="611816"/>
                </a:lnTo>
                <a:lnTo>
                  <a:pt x="0" y="611816"/>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4" id="24"/>
          <p:cNvSpPr/>
          <p:nvPr/>
        </p:nvSpPr>
        <p:spPr>
          <a:xfrm flipH="false" flipV="false" rot="204962">
            <a:off x="11333721" y="4479549"/>
            <a:ext cx="2196191" cy="611817"/>
          </a:xfrm>
          <a:custGeom>
            <a:avLst/>
            <a:gdLst/>
            <a:ahLst/>
            <a:cxnLst/>
            <a:rect r="r" b="b" t="t" l="l"/>
            <a:pathLst>
              <a:path h="611817" w="2196191">
                <a:moveTo>
                  <a:pt x="0" y="0"/>
                </a:moveTo>
                <a:lnTo>
                  <a:pt x="2196190" y="0"/>
                </a:lnTo>
                <a:lnTo>
                  <a:pt x="2196190"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5" id="25"/>
          <p:cNvSpPr/>
          <p:nvPr/>
        </p:nvSpPr>
        <p:spPr>
          <a:xfrm flipH="false" flipV="false" rot="1543996">
            <a:off x="10606292" y="6494174"/>
            <a:ext cx="2196191" cy="611817"/>
          </a:xfrm>
          <a:custGeom>
            <a:avLst/>
            <a:gdLst/>
            <a:ahLst/>
            <a:cxnLst/>
            <a:rect r="r" b="b" t="t" l="l"/>
            <a:pathLst>
              <a:path h="611817" w="2196191">
                <a:moveTo>
                  <a:pt x="0" y="0"/>
                </a:moveTo>
                <a:lnTo>
                  <a:pt x="2196190" y="0"/>
                </a:lnTo>
                <a:lnTo>
                  <a:pt x="2196190"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6" id="26"/>
          <p:cNvSpPr/>
          <p:nvPr/>
        </p:nvSpPr>
        <p:spPr>
          <a:xfrm flipH="false" flipV="false" rot="-8767587">
            <a:off x="5953077" y="3012795"/>
            <a:ext cx="2196191" cy="611817"/>
          </a:xfrm>
          <a:custGeom>
            <a:avLst/>
            <a:gdLst/>
            <a:ahLst/>
            <a:cxnLst/>
            <a:rect r="r" b="b" t="t" l="l"/>
            <a:pathLst>
              <a:path h="611817" w="2196191">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7" id="27"/>
          <p:cNvSpPr/>
          <p:nvPr/>
        </p:nvSpPr>
        <p:spPr>
          <a:xfrm flipH="false" flipV="false" rot="-10366412">
            <a:off x="4870860" y="4744070"/>
            <a:ext cx="2196191" cy="611817"/>
          </a:xfrm>
          <a:custGeom>
            <a:avLst/>
            <a:gdLst/>
            <a:ahLst/>
            <a:cxnLst/>
            <a:rect r="r" b="b" t="t" l="l"/>
            <a:pathLst>
              <a:path h="611817" w="2196191">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8" id="28"/>
          <p:cNvSpPr/>
          <p:nvPr/>
        </p:nvSpPr>
        <p:spPr>
          <a:xfrm flipH="false" flipV="false" rot="9139054">
            <a:off x="5920775" y="6494174"/>
            <a:ext cx="2196191" cy="611817"/>
          </a:xfrm>
          <a:custGeom>
            <a:avLst/>
            <a:gdLst/>
            <a:ahLst/>
            <a:cxnLst/>
            <a:rect r="r" b="b" t="t" l="l"/>
            <a:pathLst>
              <a:path h="611817" w="2196191">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9" id="29"/>
          <p:cNvSpPr/>
          <p:nvPr/>
        </p:nvSpPr>
        <p:spPr>
          <a:xfrm flipH="false" flipV="false" rot="-8261386">
            <a:off x="8672556" y="6509905"/>
            <a:ext cx="1437070" cy="1309040"/>
          </a:xfrm>
          <a:custGeom>
            <a:avLst/>
            <a:gdLst/>
            <a:ahLst/>
            <a:cxnLst/>
            <a:rect r="r" b="b" t="t" l="l"/>
            <a:pathLst>
              <a:path h="1309040" w="143707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0" id="30"/>
          <p:cNvGrpSpPr>
            <a:grpSpLocks noChangeAspect="true"/>
          </p:cNvGrpSpPr>
          <p:nvPr/>
        </p:nvGrpSpPr>
        <p:grpSpPr>
          <a:xfrm rot="0">
            <a:off x="14203413" y="4291656"/>
            <a:ext cx="2394310" cy="2394310"/>
            <a:chOff x="0" y="0"/>
            <a:chExt cx="12700000" cy="12700000"/>
          </a:xfrm>
        </p:grpSpPr>
        <p:sp>
          <p:nvSpPr>
            <p:cNvPr name="Freeform 31" id="31"/>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481" t="0" r="-481" b="0"/>
              </a:stretch>
            </a:blipFill>
          </p:spPr>
        </p:sp>
      </p:grpSp>
      <p:grpSp>
        <p:nvGrpSpPr>
          <p:cNvPr name="Group 32" id="32"/>
          <p:cNvGrpSpPr>
            <a:grpSpLocks noChangeAspect="true"/>
          </p:cNvGrpSpPr>
          <p:nvPr/>
        </p:nvGrpSpPr>
        <p:grpSpPr>
          <a:xfrm rot="0">
            <a:off x="1791282" y="3706252"/>
            <a:ext cx="2394310" cy="2394310"/>
            <a:chOff x="0" y="0"/>
            <a:chExt cx="12700000" cy="12700000"/>
          </a:xfrm>
        </p:grpSpPr>
        <p:sp>
          <p:nvSpPr>
            <p:cNvPr name="Freeform 33" id="33"/>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7"/>
              <a:stretch>
                <a:fillRect l="0" t="-15318" r="0" b="-15318"/>
              </a:stretch>
            </a:blipFill>
          </p:spPr>
        </p:sp>
      </p:grpSp>
      <p:grpSp>
        <p:nvGrpSpPr>
          <p:cNvPr name="Group 34" id="34"/>
          <p:cNvGrpSpPr>
            <a:grpSpLocks noChangeAspect="true"/>
          </p:cNvGrpSpPr>
          <p:nvPr/>
        </p:nvGrpSpPr>
        <p:grpSpPr>
          <a:xfrm rot="0">
            <a:off x="3102302" y="6811474"/>
            <a:ext cx="2394310" cy="2394310"/>
            <a:chOff x="0" y="0"/>
            <a:chExt cx="12700000" cy="12700000"/>
          </a:xfrm>
        </p:grpSpPr>
        <p:sp>
          <p:nvSpPr>
            <p:cNvPr name="Freeform 35" id="35"/>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8"/>
              <a:stretch>
                <a:fillRect l="0" t="-21877" r="0" b="-21877"/>
              </a:stretch>
            </a:blipFill>
          </p:spPr>
        </p:sp>
      </p:grpSp>
      <p:grpSp>
        <p:nvGrpSpPr>
          <p:cNvPr name="Group 36" id="36"/>
          <p:cNvGrpSpPr>
            <a:grpSpLocks noChangeAspect="true"/>
          </p:cNvGrpSpPr>
          <p:nvPr/>
        </p:nvGrpSpPr>
        <p:grpSpPr>
          <a:xfrm rot="0">
            <a:off x="13814757" y="1193880"/>
            <a:ext cx="2394310" cy="2394310"/>
            <a:chOff x="0" y="0"/>
            <a:chExt cx="12700000" cy="12700000"/>
          </a:xfrm>
        </p:grpSpPr>
        <p:sp>
          <p:nvSpPr>
            <p:cNvPr name="Freeform 37" id="37"/>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9"/>
              <a:stretch>
                <a:fillRect l="0" t="-7169" r="0" b="-7169"/>
              </a:stretch>
            </a:blipFill>
          </p:spPr>
        </p:sp>
      </p:grpSp>
      <p:grpSp>
        <p:nvGrpSpPr>
          <p:cNvPr name="Group 38" id="38"/>
          <p:cNvGrpSpPr>
            <a:grpSpLocks noChangeAspect="true"/>
          </p:cNvGrpSpPr>
          <p:nvPr/>
        </p:nvGrpSpPr>
        <p:grpSpPr>
          <a:xfrm rot="0">
            <a:off x="2374891" y="755518"/>
            <a:ext cx="2394310" cy="2394310"/>
            <a:chOff x="0" y="0"/>
            <a:chExt cx="12700000" cy="12700000"/>
          </a:xfrm>
        </p:grpSpPr>
        <p:sp>
          <p:nvSpPr>
            <p:cNvPr name="Freeform 39" id="39"/>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0"/>
              <a:stretch>
                <a:fillRect l="-928" t="0" r="-928" b="0"/>
              </a:stretch>
            </a:blipFill>
          </p:spPr>
        </p:sp>
      </p:grpSp>
      <p:grpSp>
        <p:nvGrpSpPr>
          <p:cNvPr name="Group 40" id="40"/>
          <p:cNvGrpSpPr>
            <a:grpSpLocks noChangeAspect="true"/>
          </p:cNvGrpSpPr>
          <p:nvPr/>
        </p:nvGrpSpPr>
        <p:grpSpPr>
          <a:xfrm rot="0">
            <a:off x="13814757" y="7390816"/>
            <a:ext cx="2394310" cy="2394310"/>
            <a:chOff x="0" y="0"/>
            <a:chExt cx="12700000" cy="12700000"/>
          </a:xfrm>
        </p:grpSpPr>
        <p:sp>
          <p:nvSpPr>
            <p:cNvPr name="Freeform 41" id="41"/>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a:stretch>
                <a:fillRect l="-13456" t="0" r="-13456" b="0"/>
              </a:stretch>
            </a:blipFill>
          </p:spPr>
        </p:sp>
      </p:grpSp>
      <p:sp>
        <p:nvSpPr>
          <p:cNvPr name="Freeform 42" id="42"/>
          <p:cNvSpPr/>
          <p:nvPr/>
        </p:nvSpPr>
        <p:spPr>
          <a:xfrm flipH="false" flipV="false" rot="0">
            <a:off x="1836987" y="237521"/>
            <a:ext cx="3470117" cy="539535"/>
          </a:xfrm>
          <a:custGeom>
            <a:avLst/>
            <a:gdLst/>
            <a:ahLst/>
            <a:cxnLst/>
            <a:rect r="r" b="b" t="t" l="l"/>
            <a:pathLst>
              <a:path h="539535" w="3470117">
                <a:moveTo>
                  <a:pt x="0" y="0"/>
                </a:moveTo>
                <a:lnTo>
                  <a:pt x="3470117" y="0"/>
                </a:lnTo>
                <a:lnTo>
                  <a:pt x="3470117" y="539535"/>
                </a:lnTo>
                <a:lnTo>
                  <a:pt x="0" y="539535"/>
                </a:lnTo>
                <a:lnTo>
                  <a:pt x="0" y="0"/>
                </a:lnTo>
                <a:close/>
              </a:path>
            </a:pathLst>
          </a:custGeom>
          <a:blipFill>
            <a:blip r:embed="rId12"/>
            <a:stretch>
              <a:fillRect l="-194472" t="-665564" r="-7437" b="-326690"/>
            </a:stretch>
          </a:blipFill>
          <a:ln w="38100" cap="sq">
            <a:solidFill>
              <a:srgbClr val="000000"/>
            </a:solidFill>
            <a:prstDash val="solid"/>
            <a:miter/>
          </a:ln>
        </p:spPr>
      </p:sp>
      <p:sp>
        <p:nvSpPr>
          <p:cNvPr name="Freeform 43" id="43"/>
          <p:cNvSpPr/>
          <p:nvPr/>
        </p:nvSpPr>
        <p:spPr>
          <a:xfrm flipH="false" flipV="false" rot="0">
            <a:off x="1299084" y="3350472"/>
            <a:ext cx="3470117" cy="539535"/>
          </a:xfrm>
          <a:custGeom>
            <a:avLst/>
            <a:gdLst/>
            <a:ahLst/>
            <a:cxnLst/>
            <a:rect r="r" b="b" t="t" l="l"/>
            <a:pathLst>
              <a:path h="539535" w="3470117">
                <a:moveTo>
                  <a:pt x="0" y="0"/>
                </a:moveTo>
                <a:lnTo>
                  <a:pt x="3470117" y="0"/>
                </a:lnTo>
                <a:lnTo>
                  <a:pt x="3470117" y="539535"/>
                </a:lnTo>
                <a:lnTo>
                  <a:pt x="0" y="539535"/>
                </a:lnTo>
                <a:lnTo>
                  <a:pt x="0" y="0"/>
                </a:lnTo>
                <a:close/>
              </a:path>
            </a:pathLst>
          </a:custGeom>
          <a:blipFill>
            <a:blip r:embed="rId12"/>
            <a:stretch>
              <a:fillRect l="-194472" t="-665564" r="-7437" b="-326690"/>
            </a:stretch>
          </a:blipFill>
          <a:ln w="38100" cap="sq">
            <a:solidFill>
              <a:srgbClr val="000000"/>
            </a:solidFill>
            <a:prstDash val="solid"/>
            <a:miter/>
          </a:ln>
        </p:spPr>
      </p:sp>
      <p:sp>
        <p:nvSpPr>
          <p:cNvPr name="Freeform 44" id="44"/>
          <p:cNvSpPr/>
          <p:nvPr/>
        </p:nvSpPr>
        <p:spPr>
          <a:xfrm flipH="false" flipV="false" rot="0">
            <a:off x="2450533" y="6463422"/>
            <a:ext cx="3470117" cy="539535"/>
          </a:xfrm>
          <a:custGeom>
            <a:avLst/>
            <a:gdLst/>
            <a:ahLst/>
            <a:cxnLst/>
            <a:rect r="r" b="b" t="t" l="l"/>
            <a:pathLst>
              <a:path h="539535" w="3470117">
                <a:moveTo>
                  <a:pt x="0" y="0"/>
                </a:moveTo>
                <a:lnTo>
                  <a:pt x="3470117" y="0"/>
                </a:lnTo>
                <a:lnTo>
                  <a:pt x="3470117" y="539535"/>
                </a:lnTo>
                <a:lnTo>
                  <a:pt x="0" y="539535"/>
                </a:lnTo>
                <a:lnTo>
                  <a:pt x="0" y="0"/>
                </a:lnTo>
                <a:close/>
              </a:path>
            </a:pathLst>
          </a:custGeom>
          <a:blipFill>
            <a:blip r:embed="rId12"/>
            <a:stretch>
              <a:fillRect l="-194472" t="-665564" r="-7437" b="-326690"/>
            </a:stretch>
          </a:blipFill>
          <a:ln w="38100" cap="sq">
            <a:solidFill>
              <a:srgbClr val="000000"/>
            </a:solidFill>
            <a:prstDash val="solid"/>
            <a:miter/>
          </a:ln>
        </p:spPr>
      </p:sp>
      <p:sp>
        <p:nvSpPr>
          <p:cNvPr name="Freeform 45" id="45"/>
          <p:cNvSpPr/>
          <p:nvPr/>
        </p:nvSpPr>
        <p:spPr>
          <a:xfrm flipH="false" flipV="false" rot="0">
            <a:off x="13254458" y="777056"/>
            <a:ext cx="3470117" cy="539535"/>
          </a:xfrm>
          <a:custGeom>
            <a:avLst/>
            <a:gdLst/>
            <a:ahLst/>
            <a:cxnLst/>
            <a:rect r="r" b="b" t="t" l="l"/>
            <a:pathLst>
              <a:path h="539535" w="3470117">
                <a:moveTo>
                  <a:pt x="0" y="0"/>
                </a:moveTo>
                <a:lnTo>
                  <a:pt x="3470117" y="0"/>
                </a:lnTo>
                <a:lnTo>
                  <a:pt x="3470117" y="539535"/>
                </a:lnTo>
                <a:lnTo>
                  <a:pt x="0" y="539535"/>
                </a:lnTo>
                <a:lnTo>
                  <a:pt x="0" y="0"/>
                </a:lnTo>
                <a:close/>
              </a:path>
            </a:pathLst>
          </a:custGeom>
          <a:blipFill>
            <a:blip r:embed="rId12"/>
            <a:stretch>
              <a:fillRect l="-194472" t="-665564" r="-7437" b="-326690"/>
            </a:stretch>
          </a:blipFill>
          <a:ln w="38100" cap="sq">
            <a:solidFill>
              <a:srgbClr val="000000"/>
            </a:solidFill>
            <a:prstDash val="solid"/>
            <a:miter/>
          </a:ln>
        </p:spPr>
      </p:sp>
      <p:sp>
        <p:nvSpPr>
          <p:cNvPr name="Freeform 46" id="46"/>
          <p:cNvSpPr/>
          <p:nvPr/>
        </p:nvSpPr>
        <p:spPr>
          <a:xfrm flipH="false" flipV="false" rot="0">
            <a:off x="13671576" y="3914959"/>
            <a:ext cx="3470117" cy="539535"/>
          </a:xfrm>
          <a:custGeom>
            <a:avLst/>
            <a:gdLst/>
            <a:ahLst/>
            <a:cxnLst/>
            <a:rect r="r" b="b" t="t" l="l"/>
            <a:pathLst>
              <a:path h="539535" w="3470117">
                <a:moveTo>
                  <a:pt x="0" y="0"/>
                </a:moveTo>
                <a:lnTo>
                  <a:pt x="3470117" y="0"/>
                </a:lnTo>
                <a:lnTo>
                  <a:pt x="3470117" y="539535"/>
                </a:lnTo>
                <a:lnTo>
                  <a:pt x="0" y="539535"/>
                </a:lnTo>
                <a:lnTo>
                  <a:pt x="0" y="0"/>
                </a:lnTo>
                <a:close/>
              </a:path>
            </a:pathLst>
          </a:custGeom>
          <a:blipFill>
            <a:blip r:embed="rId12"/>
            <a:stretch>
              <a:fillRect l="-194472" t="-665564" r="-7437" b="-326690"/>
            </a:stretch>
          </a:blipFill>
          <a:ln w="38100" cap="sq">
            <a:solidFill>
              <a:srgbClr val="000000"/>
            </a:solidFill>
            <a:prstDash val="solid"/>
            <a:miter/>
          </a:ln>
        </p:spPr>
      </p:sp>
      <p:sp>
        <p:nvSpPr>
          <p:cNvPr name="Freeform 47" id="47"/>
          <p:cNvSpPr/>
          <p:nvPr/>
        </p:nvSpPr>
        <p:spPr>
          <a:xfrm flipH="false" flipV="false" rot="0">
            <a:off x="13112149" y="7009816"/>
            <a:ext cx="3470117" cy="539535"/>
          </a:xfrm>
          <a:custGeom>
            <a:avLst/>
            <a:gdLst/>
            <a:ahLst/>
            <a:cxnLst/>
            <a:rect r="r" b="b" t="t" l="l"/>
            <a:pathLst>
              <a:path h="539535" w="3470117">
                <a:moveTo>
                  <a:pt x="0" y="0"/>
                </a:moveTo>
                <a:lnTo>
                  <a:pt x="3470116" y="0"/>
                </a:lnTo>
                <a:lnTo>
                  <a:pt x="3470116" y="539535"/>
                </a:lnTo>
                <a:lnTo>
                  <a:pt x="0" y="539535"/>
                </a:lnTo>
                <a:lnTo>
                  <a:pt x="0" y="0"/>
                </a:lnTo>
                <a:close/>
              </a:path>
            </a:pathLst>
          </a:custGeom>
          <a:blipFill>
            <a:blip r:embed="rId12"/>
            <a:stretch>
              <a:fillRect l="-194472" t="-665564" r="-7437" b="-326690"/>
            </a:stretch>
          </a:blipFill>
          <a:ln w="38100" cap="sq">
            <a:solidFill>
              <a:srgbClr val="000000"/>
            </a:solidFill>
            <a:prstDash val="solid"/>
            <a:miter/>
          </a:ln>
        </p:spPr>
      </p:sp>
      <p:grpSp>
        <p:nvGrpSpPr>
          <p:cNvPr name="Group 48" id="48"/>
          <p:cNvGrpSpPr/>
          <p:nvPr/>
        </p:nvGrpSpPr>
        <p:grpSpPr>
          <a:xfrm rot="0">
            <a:off x="7246805" y="7390816"/>
            <a:ext cx="3705330" cy="2651282"/>
            <a:chOff x="0" y="0"/>
            <a:chExt cx="1066981" cy="763459"/>
          </a:xfrm>
        </p:grpSpPr>
        <p:sp>
          <p:nvSpPr>
            <p:cNvPr name="Freeform 49" id="49"/>
            <p:cNvSpPr/>
            <p:nvPr/>
          </p:nvSpPr>
          <p:spPr>
            <a:xfrm flipH="false" flipV="false" rot="0">
              <a:off x="0" y="0"/>
              <a:ext cx="1066981" cy="763459"/>
            </a:xfrm>
            <a:custGeom>
              <a:avLst/>
              <a:gdLst/>
              <a:ahLst/>
              <a:cxnLst/>
              <a:rect r="r" b="b" t="t" l="l"/>
              <a:pathLst>
                <a:path h="763459" w="1066981">
                  <a:moveTo>
                    <a:pt x="75218" y="0"/>
                  </a:moveTo>
                  <a:lnTo>
                    <a:pt x="991763" y="0"/>
                  </a:lnTo>
                  <a:cubicBezTo>
                    <a:pt x="1011712" y="0"/>
                    <a:pt x="1030844" y="7925"/>
                    <a:pt x="1044950" y="22031"/>
                  </a:cubicBezTo>
                  <a:cubicBezTo>
                    <a:pt x="1059057" y="36137"/>
                    <a:pt x="1066981" y="55269"/>
                    <a:pt x="1066981" y="75218"/>
                  </a:cubicBezTo>
                  <a:lnTo>
                    <a:pt x="1066981" y="688241"/>
                  </a:lnTo>
                  <a:cubicBezTo>
                    <a:pt x="1066981" y="708190"/>
                    <a:pt x="1059057" y="727322"/>
                    <a:pt x="1044950" y="741428"/>
                  </a:cubicBezTo>
                  <a:cubicBezTo>
                    <a:pt x="1030844" y="755534"/>
                    <a:pt x="1011712" y="763459"/>
                    <a:pt x="991763" y="763459"/>
                  </a:cubicBezTo>
                  <a:lnTo>
                    <a:pt x="75218" y="763459"/>
                  </a:lnTo>
                  <a:cubicBezTo>
                    <a:pt x="55269" y="763459"/>
                    <a:pt x="36137" y="755534"/>
                    <a:pt x="22031" y="741428"/>
                  </a:cubicBezTo>
                  <a:cubicBezTo>
                    <a:pt x="7925" y="727322"/>
                    <a:pt x="0" y="708190"/>
                    <a:pt x="0" y="688241"/>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name="TextBox 50" id="50"/>
            <p:cNvSpPr txBox="true"/>
            <p:nvPr/>
          </p:nvSpPr>
          <p:spPr>
            <a:xfrm>
              <a:off x="0" y="28575"/>
              <a:ext cx="1066981" cy="734884"/>
            </a:xfrm>
            <a:prstGeom prst="rect">
              <a:avLst/>
            </a:prstGeom>
          </p:spPr>
          <p:txBody>
            <a:bodyPr anchor="ctr" rtlCol="false" tIns="71438" lIns="71438" bIns="71438" rIns="71438"/>
            <a:lstStyle/>
            <a:p>
              <a:pPr algn="ctr">
                <a:lnSpc>
                  <a:spcPts val="2598"/>
                </a:lnSpc>
              </a:pPr>
            </a:p>
          </p:txBody>
        </p:sp>
      </p:grpSp>
      <p:grpSp>
        <p:nvGrpSpPr>
          <p:cNvPr name="Group 51" id="51"/>
          <p:cNvGrpSpPr>
            <a:grpSpLocks noChangeAspect="true"/>
          </p:cNvGrpSpPr>
          <p:nvPr/>
        </p:nvGrpSpPr>
        <p:grpSpPr>
          <a:xfrm rot="0">
            <a:off x="7902315" y="7390816"/>
            <a:ext cx="2394310" cy="2394310"/>
            <a:chOff x="0" y="0"/>
            <a:chExt cx="12700000" cy="12700000"/>
          </a:xfrm>
        </p:grpSpPr>
        <p:sp>
          <p:nvSpPr>
            <p:cNvPr name="Freeform 52" id="52"/>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3"/>
              <a:stretch>
                <a:fillRect l="0" t="-3869" r="0" b="-3869"/>
              </a:stretch>
            </a:blipFill>
          </p:spPr>
        </p:sp>
      </p:grpSp>
      <p:sp>
        <p:nvSpPr>
          <p:cNvPr name="Freeform 53" id="53"/>
          <p:cNvSpPr/>
          <p:nvPr/>
        </p:nvSpPr>
        <p:spPr>
          <a:xfrm flipH="false" flipV="false" rot="0">
            <a:off x="7408942" y="7256082"/>
            <a:ext cx="3470117" cy="539535"/>
          </a:xfrm>
          <a:custGeom>
            <a:avLst/>
            <a:gdLst/>
            <a:ahLst/>
            <a:cxnLst/>
            <a:rect r="r" b="b" t="t" l="l"/>
            <a:pathLst>
              <a:path h="539535" w="3470117">
                <a:moveTo>
                  <a:pt x="0" y="0"/>
                </a:moveTo>
                <a:lnTo>
                  <a:pt x="3470116" y="0"/>
                </a:lnTo>
                <a:lnTo>
                  <a:pt x="3470116" y="539535"/>
                </a:lnTo>
                <a:lnTo>
                  <a:pt x="0" y="539535"/>
                </a:lnTo>
                <a:lnTo>
                  <a:pt x="0" y="0"/>
                </a:lnTo>
                <a:close/>
              </a:path>
            </a:pathLst>
          </a:custGeom>
          <a:blipFill>
            <a:blip r:embed="rId12"/>
            <a:stretch>
              <a:fillRect l="-194472" t="-665564" r="-7437" b="-326690"/>
            </a:stretch>
          </a:blipFill>
          <a:ln w="38100" cap="sq">
            <a:solidFill>
              <a:srgbClr val="000000"/>
            </a:solidFill>
            <a:prstDash val="solid"/>
            <a:miter/>
          </a:ln>
        </p:spPr>
      </p:sp>
      <p:sp>
        <p:nvSpPr>
          <p:cNvPr name="TextBox 54" id="54"/>
          <p:cNvSpPr txBox="true"/>
          <p:nvPr/>
        </p:nvSpPr>
        <p:spPr>
          <a:xfrm rot="0">
            <a:off x="1791282" y="350364"/>
            <a:ext cx="3470117" cy="342423"/>
          </a:xfrm>
          <a:prstGeom prst="rect">
            <a:avLst/>
          </a:prstGeom>
        </p:spPr>
        <p:txBody>
          <a:bodyPr anchor="t" rtlCol="false" tIns="0" lIns="0" bIns="0" rIns="0">
            <a:spAutoFit/>
          </a:bodyPr>
          <a:lstStyle/>
          <a:p>
            <a:pPr algn="ctr">
              <a:lnSpc>
                <a:spcPts val="2598"/>
              </a:lnSpc>
              <a:spcBef>
                <a:spcPct val="0"/>
              </a:spcBef>
            </a:pPr>
            <a:r>
              <a:rPr lang="en-US" sz="2474" spc="103">
                <a:solidFill>
                  <a:srgbClr val="000000"/>
                </a:solidFill>
                <a:latin typeface="Marykate"/>
                <a:ea typeface="Marykate"/>
                <a:cs typeface="Marykate"/>
                <a:sym typeface="Marykate"/>
              </a:rPr>
              <a:t>ELECTRIC TRAIN</a:t>
            </a:r>
          </a:p>
        </p:txBody>
      </p:sp>
      <p:sp>
        <p:nvSpPr>
          <p:cNvPr name="TextBox 55" id="55"/>
          <p:cNvSpPr txBox="true"/>
          <p:nvPr/>
        </p:nvSpPr>
        <p:spPr>
          <a:xfrm rot="0">
            <a:off x="1253378" y="3463315"/>
            <a:ext cx="3470117" cy="342423"/>
          </a:xfrm>
          <a:prstGeom prst="rect">
            <a:avLst/>
          </a:prstGeom>
        </p:spPr>
        <p:txBody>
          <a:bodyPr anchor="t" rtlCol="false" tIns="0" lIns="0" bIns="0" rIns="0">
            <a:spAutoFit/>
          </a:bodyPr>
          <a:lstStyle/>
          <a:p>
            <a:pPr algn="ctr">
              <a:lnSpc>
                <a:spcPts val="2598"/>
              </a:lnSpc>
              <a:spcBef>
                <a:spcPct val="0"/>
              </a:spcBef>
            </a:pPr>
            <a:r>
              <a:rPr lang="en-US" sz="2474" spc="103">
                <a:solidFill>
                  <a:srgbClr val="000000"/>
                </a:solidFill>
                <a:latin typeface="Marykate"/>
                <a:ea typeface="Marykate"/>
                <a:cs typeface="Marykate"/>
                <a:sym typeface="Marykate"/>
              </a:rPr>
              <a:t>ROBOT ARM</a:t>
            </a:r>
          </a:p>
        </p:txBody>
      </p:sp>
      <p:sp>
        <p:nvSpPr>
          <p:cNvPr name="TextBox 56" id="56"/>
          <p:cNvSpPr txBox="true"/>
          <p:nvPr/>
        </p:nvSpPr>
        <p:spPr>
          <a:xfrm rot="0">
            <a:off x="2263625" y="6576266"/>
            <a:ext cx="3470117" cy="342423"/>
          </a:xfrm>
          <a:prstGeom prst="rect">
            <a:avLst/>
          </a:prstGeom>
        </p:spPr>
        <p:txBody>
          <a:bodyPr anchor="t" rtlCol="false" tIns="0" lIns="0" bIns="0" rIns="0">
            <a:spAutoFit/>
          </a:bodyPr>
          <a:lstStyle/>
          <a:p>
            <a:pPr algn="ctr">
              <a:lnSpc>
                <a:spcPts val="2598"/>
              </a:lnSpc>
              <a:spcBef>
                <a:spcPct val="0"/>
              </a:spcBef>
            </a:pPr>
            <a:r>
              <a:rPr lang="en-US" sz="2474" spc="103">
                <a:solidFill>
                  <a:srgbClr val="000000"/>
                </a:solidFill>
                <a:latin typeface="Marykate"/>
                <a:ea typeface="Marykate"/>
                <a:cs typeface="Marykate"/>
                <a:sym typeface="Marykate"/>
              </a:rPr>
              <a:t>VACUUM CLEANER</a:t>
            </a:r>
          </a:p>
        </p:txBody>
      </p:sp>
      <p:sp>
        <p:nvSpPr>
          <p:cNvPr name="TextBox 57" id="57"/>
          <p:cNvSpPr txBox="true"/>
          <p:nvPr/>
        </p:nvSpPr>
        <p:spPr>
          <a:xfrm rot="0">
            <a:off x="7246805" y="7368925"/>
            <a:ext cx="3470117" cy="342423"/>
          </a:xfrm>
          <a:prstGeom prst="rect">
            <a:avLst/>
          </a:prstGeom>
        </p:spPr>
        <p:txBody>
          <a:bodyPr anchor="t" rtlCol="false" tIns="0" lIns="0" bIns="0" rIns="0">
            <a:spAutoFit/>
          </a:bodyPr>
          <a:lstStyle/>
          <a:p>
            <a:pPr algn="ctr">
              <a:lnSpc>
                <a:spcPts val="2598"/>
              </a:lnSpc>
              <a:spcBef>
                <a:spcPct val="0"/>
              </a:spcBef>
            </a:pPr>
            <a:r>
              <a:rPr lang="en-US" sz="2474" spc="103">
                <a:solidFill>
                  <a:srgbClr val="000000"/>
                </a:solidFill>
                <a:latin typeface="Marykate"/>
                <a:ea typeface="Marykate"/>
                <a:cs typeface="Marykate"/>
                <a:sym typeface="Marykate"/>
              </a:rPr>
              <a:t>TEXTILE MILL</a:t>
            </a:r>
          </a:p>
        </p:txBody>
      </p:sp>
      <p:sp>
        <p:nvSpPr>
          <p:cNvPr name="TextBox 58" id="58"/>
          <p:cNvSpPr txBox="true"/>
          <p:nvPr/>
        </p:nvSpPr>
        <p:spPr>
          <a:xfrm rot="0">
            <a:off x="13254458" y="915061"/>
            <a:ext cx="3470117" cy="342423"/>
          </a:xfrm>
          <a:prstGeom prst="rect">
            <a:avLst/>
          </a:prstGeom>
        </p:spPr>
        <p:txBody>
          <a:bodyPr anchor="t" rtlCol="false" tIns="0" lIns="0" bIns="0" rIns="0">
            <a:spAutoFit/>
          </a:bodyPr>
          <a:lstStyle/>
          <a:p>
            <a:pPr algn="ctr">
              <a:lnSpc>
                <a:spcPts val="2598"/>
              </a:lnSpc>
              <a:spcBef>
                <a:spcPct val="0"/>
              </a:spcBef>
            </a:pPr>
            <a:r>
              <a:rPr lang="en-US" sz="2474" spc="103">
                <a:solidFill>
                  <a:srgbClr val="000000"/>
                </a:solidFill>
                <a:latin typeface="Marykate"/>
                <a:ea typeface="Marykate"/>
                <a:cs typeface="Marykate"/>
                <a:sym typeface="Marykate"/>
              </a:rPr>
              <a:t>BLENDER</a:t>
            </a:r>
          </a:p>
        </p:txBody>
      </p:sp>
      <p:sp>
        <p:nvSpPr>
          <p:cNvPr name="TextBox 59" id="59"/>
          <p:cNvSpPr txBox="true"/>
          <p:nvPr/>
        </p:nvSpPr>
        <p:spPr>
          <a:xfrm rot="0">
            <a:off x="13553970" y="4006279"/>
            <a:ext cx="3470117" cy="342423"/>
          </a:xfrm>
          <a:prstGeom prst="rect">
            <a:avLst/>
          </a:prstGeom>
        </p:spPr>
        <p:txBody>
          <a:bodyPr anchor="t" rtlCol="false" tIns="0" lIns="0" bIns="0" rIns="0">
            <a:spAutoFit/>
          </a:bodyPr>
          <a:lstStyle/>
          <a:p>
            <a:pPr algn="ctr">
              <a:lnSpc>
                <a:spcPts val="2598"/>
              </a:lnSpc>
              <a:spcBef>
                <a:spcPct val="0"/>
              </a:spcBef>
            </a:pPr>
            <a:r>
              <a:rPr lang="en-US" sz="2474" spc="103">
                <a:solidFill>
                  <a:srgbClr val="000000"/>
                </a:solidFill>
                <a:latin typeface="Marykate"/>
                <a:ea typeface="Marykate"/>
                <a:cs typeface="Marykate"/>
                <a:sym typeface="Marykate"/>
              </a:rPr>
              <a:t>CIRCULAR SAW</a:t>
            </a:r>
          </a:p>
        </p:txBody>
      </p:sp>
      <p:sp>
        <p:nvSpPr>
          <p:cNvPr name="TextBox 60" id="60"/>
          <p:cNvSpPr txBox="true"/>
          <p:nvPr/>
        </p:nvSpPr>
        <p:spPr>
          <a:xfrm rot="0">
            <a:off x="13112149" y="7048392"/>
            <a:ext cx="3470117" cy="342423"/>
          </a:xfrm>
          <a:prstGeom prst="rect">
            <a:avLst/>
          </a:prstGeom>
        </p:spPr>
        <p:txBody>
          <a:bodyPr anchor="t" rtlCol="false" tIns="0" lIns="0" bIns="0" rIns="0">
            <a:spAutoFit/>
          </a:bodyPr>
          <a:lstStyle/>
          <a:p>
            <a:pPr algn="ctr">
              <a:lnSpc>
                <a:spcPts val="2598"/>
              </a:lnSpc>
              <a:spcBef>
                <a:spcPct val="0"/>
              </a:spcBef>
            </a:pPr>
            <a:r>
              <a:rPr lang="en-US" sz="2474" spc="103">
                <a:solidFill>
                  <a:srgbClr val="000000"/>
                </a:solidFill>
                <a:latin typeface="Marykate"/>
                <a:ea typeface="Marykate"/>
                <a:cs typeface="Marykate"/>
                <a:sym typeface="Marykate"/>
              </a:rPr>
              <a:t>CRANE &amp; HOIST</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10052" y="672915"/>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7416555" y="3133206"/>
            <a:ext cx="8629976" cy="5532383"/>
          </a:xfrm>
          <a:custGeom>
            <a:avLst/>
            <a:gdLst/>
            <a:ahLst/>
            <a:cxnLst/>
            <a:rect r="r" b="b" t="t" l="l"/>
            <a:pathLst>
              <a:path h="5532383" w="8629976">
                <a:moveTo>
                  <a:pt x="0" y="0"/>
                </a:moveTo>
                <a:lnTo>
                  <a:pt x="8629976" y="0"/>
                </a:lnTo>
                <a:lnTo>
                  <a:pt x="8629976" y="5532384"/>
                </a:lnTo>
                <a:lnTo>
                  <a:pt x="0" y="5532384"/>
                </a:lnTo>
                <a:lnTo>
                  <a:pt x="0" y="0"/>
                </a:lnTo>
                <a:close/>
              </a:path>
            </a:pathLst>
          </a:custGeom>
          <a:blipFill>
            <a:blip r:embed="rId6"/>
            <a:stretch>
              <a:fillRect l="0" t="0" r="0" b="0"/>
            </a:stretch>
          </a:blipFill>
        </p:spPr>
      </p:sp>
      <p:sp>
        <p:nvSpPr>
          <p:cNvPr name="TextBox 10" id="10"/>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1" id="11"/>
          <p:cNvSpPr txBox="true"/>
          <p:nvPr/>
        </p:nvSpPr>
        <p:spPr>
          <a:xfrm rot="0">
            <a:off x="3362979" y="2939504"/>
            <a:ext cx="3234779"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E chopper</a:t>
            </a:r>
          </a:p>
        </p:txBody>
      </p:sp>
      <p:sp>
        <p:nvSpPr>
          <p:cNvPr name="TextBox 12" id="12"/>
          <p:cNvSpPr txBox="true"/>
          <p:nvPr/>
        </p:nvSpPr>
        <p:spPr>
          <a:xfrm rot="0">
            <a:off x="3647166" y="3460836"/>
            <a:ext cx="2666405"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•Four Quadrant</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10052" y="672915"/>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498835" y="1431046"/>
            <a:ext cx="13975387" cy="455295"/>
          </a:xfrm>
          <a:prstGeom prst="rect">
            <a:avLst/>
          </a:prstGeom>
        </p:spPr>
        <p:txBody>
          <a:bodyPr anchor="t" rtlCol="false" tIns="0" lIns="0" bIns="0" rIns="0">
            <a:spAutoFit/>
          </a:bodyPr>
          <a:lstStyle/>
          <a:p>
            <a:pPr algn="l">
              <a:lnSpc>
                <a:spcPts val="3780"/>
              </a:lnSpc>
              <a:spcBef>
                <a:spcPct val="0"/>
              </a:spcBef>
            </a:pPr>
            <a:r>
              <a:rPr lang="en-US" sz="2700">
                <a:solidFill>
                  <a:srgbClr val="000000"/>
                </a:solidFill>
                <a:latin typeface="TAN Headline"/>
                <a:ea typeface="TAN Headline"/>
                <a:cs typeface="TAN Headline"/>
                <a:sym typeface="TAN Headline"/>
              </a:rPr>
              <a:t>PRINCIPLES OF SOLID STATE CONTROL (CHOPPER CONTROLLED)</a:t>
            </a:r>
          </a:p>
        </p:txBody>
      </p:sp>
      <p:sp>
        <p:nvSpPr>
          <p:cNvPr name="TextBox 10" id="10"/>
          <p:cNvSpPr txBox="true"/>
          <p:nvPr/>
        </p:nvSpPr>
        <p:spPr>
          <a:xfrm rot="0">
            <a:off x="3362979" y="2939504"/>
            <a:ext cx="3234779"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class E chopper</a:t>
            </a:r>
          </a:p>
        </p:txBody>
      </p:sp>
      <p:sp>
        <p:nvSpPr>
          <p:cNvPr name="TextBox 11" id="11"/>
          <p:cNvSpPr txBox="true"/>
          <p:nvPr/>
        </p:nvSpPr>
        <p:spPr>
          <a:xfrm rot="0">
            <a:off x="3647166" y="3460836"/>
            <a:ext cx="2666405" cy="349123"/>
          </a:xfrm>
          <a:prstGeom prst="rect">
            <a:avLst/>
          </a:prstGeom>
        </p:spPr>
        <p:txBody>
          <a:bodyPr anchor="t" rtlCol="false" tIns="0" lIns="0" bIns="0" rIns="0">
            <a:spAutoFit/>
          </a:bodyPr>
          <a:lstStyle/>
          <a:p>
            <a:pPr algn="ctr">
              <a:lnSpc>
                <a:spcPts val="2816"/>
              </a:lnSpc>
              <a:spcBef>
                <a:spcPct val="0"/>
              </a:spcBef>
            </a:pPr>
            <a:r>
              <a:rPr lang="en-US" sz="2200" spc="92">
                <a:solidFill>
                  <a:srgbClr val="000000"/>
                </a:solidFill>
                <a:latin typeface="TAN Headline"/>
                <a:ea typeface="TAN Headline"/>
                <a:cs typeface="TAN Headline"/>
                <a:sym typeface="TAN Headline"/>
              </a:rPr>
              <a:t>•Four Quadrant</a:t>
            </a:r>
          </a:p>
        </p:txBody>
      </p:sp>
      <p:sp>
        <p:nvSpPr>
          <p:cNvPr name="TextBox 12" id="12"/>
          <p:cNvSpPr txBox="true"/>
          <p:nvPr/>
        </p:nvSpPr>
        <p:spPr>
          <a:xfrm rot="0">
            <a:off x="3093766" y="4286208"/>
            <a:ext cx="11760864" cy="3042666"/>
          </a:xfrm>
          <a:prstGeom prst="rect">
            <a:avLst/>
          </a:prstGeom>
        </p:spPr>
        <p:txBody>
          <a:bodyPr anchor="t" rtlCol="false" tIns="0" lIns="0" bIns="0" rIns="0">
            <a:spAutoFit/>
          </a:bodyPr>
          <a:lstStyle/>
          <a:p>
            <a:pPr algn="just">
              <a:lnSpc>
                <a:spcPts val="3072"/>
              </a:lnSpc>
              <a:spcBef>
                <a:spcPct val="0"/>
              </a:spcBef>
            </a:pPr>
            <a:r>
              <a:rPr lang="en-US" sz="2400" spc="100">
                <a:solidFill>
                  <a:srgbClr val="000000"/>
                </a:solidFill>
                <a:latin typeface="Open Sauce"/>
                <a:ea typeface="Open Sauce"/>
                <a:cs typeface="Open Sauce"/>
                <a:sym typeface="Open Sauce"/>
              </a:rPr>
              <a:t>•Class E is a four quadrant chopper</a:t>
            </a:r>
          </a:p>
          <a:p>
            <a:pPr algn="just">
              <a:lnSpc>
                <a:spcPts val="3072"/>
              </a:lnSpc>
              <a:spcBef>
                <a:spcPct val="0"/>
              </a:spcBef>
            </a:pPr>
            <a:r>
              <a:rPr lang="en-US" sz="2400" spc="100">
                <a:solidFill>
                  <a:srgbClr val="000000"/>
                </a:solidFill>
                <a:latin typeface="Open Sauce"/>
                <a:ea typeface="Open Sauce"/>
                <a:cs typeface="Open Sauce"/>
                <a:sym typeface="Open Sauce"/>
              </a:rPr>
              <a:t>•When CH1 and CH4 are triggered, output current iO flows in positive direction through CH1 and CH4 , and with output voltage vO = V.</a:t>
            </a:r>
          </a:p>
          <a:p>
            <a:pPr algn="just">
              <a:lnSpc>
                <a:spcPts val="3072"/>
              </a:lnSpc>
              <a:spcBef>
                <a:spcPct val="0"/>
              </a:spcBef>
            </a:pPr>
            <a:r>
              <a:rPr lang="en-US" sz="2400" spc="100">
                <a:solidFill>
                  <a:srgbClr val="000000"/>
                </a:solidFill>
                <a:latin typeface="Open Sauce"/>
                <a:ea typeface="Open Sauce"/>
                <a:cs typeface="Open Sauce"/>
                <a:sym typeface="Open Sauce"/>
              </a:rPr>
              <a:t>•This gives the first quadrant operation.</a:t>
            </a:r>
          </a:p>
          <a:p>
            <a:pPr algn="just">
              <a:lnSpc>
                <a:spcPts val="3072"/>
              </a:lnSpc>
              <a:spcBef>
                <a:spcPct val="0"/>
              </a:spcBef>
            </a:pPr>
            <a:r>
              <a:rPr lang="en-US" sz="2400" spc="100">
                <a:solidFill>
                  <a:srgbClr val="000000"/>
                </a:solidFill>
                <a:latin typeface="Open Sauce"/>
                <a:ea typeface="Open Sauce"/>
                <a:cs typeface="Open Sauce"/>
                <a:sym typeface="Open Sauce"/>
              </a:rPr>
              <a:t>•When both CH1 and CH4 are OFF, the energy stored in the inductor L drives iO through D2 and D3 in the same direction, but output voltage vO = -V.</a:t>
            </a:r>
          </a:p>
          <a:p>
            <a:pPr algn="just">
              <a:lnSpc>
                <a:spcPts val="3072"/>
              </a:lnSpc>
              <a:spcBef>
                <a:spcPct val="0"/>
              </a:spcBef>
            </a:pPr>
            <a:r>
              <a:rPr lang="en-US" sz="2400" spc="100">
                <a:solidFill>
                  <a:srgbClr val="000000"/>
                </a:solidFill>
                <a:latin typeface="Open Sauce"/>
                <a:ea typeface="Open Sauce"/>
                <a:cs typeface="Open Sauce"/>
                <a:sym typeface="Open Sauce"/>
              </a:rPr>
              <a:t>•Therefore the chopper operates in the fourth quadrant.</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TextBox 2" id="2"/>
          <p:cNvSpPr txBox="true"/>
          <p:nvPr/>
        </p:nvSpPr>
        <p:spPr>
          <a:xfrm rot="0">
            <a:off x="1152692" y="5055636"/>
            <a:ext cx="16697227" cy="4110332"/>
          </a:xfrm>
          <a:prstGeom prst="rect">
            <a:avLst/>
          </a:prstGeom>
        </p:spPr>
        <p:txBody>
          <a:bodyPr anchor="t" rtlCol="false" tIns="0" lIns="0" bIns="0" rIns="0">
            <a:spAutoFit/>
          </a:bodyPr>
          <a:lstStyle/>
          <a:p>
            <a:pPr algn="just">
              <a:lnSpc>
                <a:spcPts val="6456"/>
              </a:lnSpc>
            </a:pPr>
            <a:r>
              <a:rPr lang="en-US" sz="5663">
                <a:solidFill>
                  <a:srgbClr val="000000"/>
                </a:solidFill>
                <a:latin typeface="Handy Casual"/>
                <a:ea typeface="Handy Casual"/>
                <a:cs typeface="Handy Casual"/>
                <a:sym typeface="Handy Casual"/>
              </a:rPr>
              <a:t>After studying the slides before, it is hoped that all students will be able to understand the principles of SOLID STATE CONTROL, whether Thyristor Controlled or chopper CONTROLLED. Solid-state control is used for enhanced efficiency and for versatile operation of electric drive systems.</a:t>
            </a:r>
          </a:p>
        </p:txBody>
      </p:sp>
      <p:sp>
        <p:nvSpPr>
          <p:cNvPr name="Freeform 3" id="3"/>
          <p:cNvSpPr/>
          <p:nvPr/>
        </p:nvSpPr>
        <p:spPr>
          <a:xfrm flipH="false" flipV="false" rot="0">
            <a:off x="4742707" y="1589776"/>
            <a:ext cx="9699658" cy="3103890"/>
          </a:xfrm>
          <a:custGeom>
            <a:avLst/>
            <a:gdLst/>
            <a:ahLst/>
            <a:cxnLst/>
            <a:rect r="r" b="b" t="t" l="l"/>
            <a:pathLst>
              <a:path h="3103890" w="9699658">
                <a:moveTo>
                  <a:pt x="0" y="0"/>
                </a:moveTo>
                <a:lnTo>
                  <a:pt x="9699657" y="0"/>
                </a:lnTo>
                <a:lnTo>
                  <a:pt x="9699657" y="3103891"/>
                </a:lnTo>
                <a:lnTo>
                  <a:pt x="0" y="31038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166726">
            <a:off x="4816097" y="2647944"/>
            <a:ext cx="9365337" cy="938297"/>
          </a:xfrm>
          <a:prstGeom prst="rect">
            <a:avLst/>
          </a:prstGeom>
        </p:spPr>
        <p:txBody>
          <a:bodyPr anchor="t" rtlCol="false" tIns="0" lIns="0" bIns="0" rIns="0">
            <a:spAutoFit/>
          </a:bodyPr>
          <a:lstStyle/>
          <a:p>
            <a:pPr algn="ctr">
              <a:lnSpc>
                <a:spcPts val="7667"/>
              </a:lnSpc>
              <a:spcBef>
                <a:spcPct val="0"/>
              </a:spcBef>
            </a:pPr>
            <a:r>
              <a:rPr lang="en-US" sz="5477" spc="213">
                <a:solidFill>
                  <a:srgbClr val="000000"/>
                </a:solidFill>
                <a:latin typeface="TAN Headline"/>
                <a:ea typeface="TAN Headline"/>
                <a:cs typeface="TAN Headline"/>
                <a:sym typeface="TAN Headline"/>
              </a:rPr>
              <a:t>CONCLUSIONS</a:t>
            </a:r>
          </a:p>
        </p:txBody>
      </p:sp>
      <p:sp>
        <p:nvSpPr>
          <p:cNvPr name="Freeform 5" id="5"/>
          <p:cNvSpPr/>
          <p:nvPr/>
        </p:nvSpPr>
        <p:spPr>
          <a:xfrm flipH="false" flipV="false" rot="0">
            <a:off x="10663243" y="3355180"/>
            <a:ext cx="2537821" cy="1172012"/>
          </a:xfrm>
          <a:custGeom>
            <a:avLst/>
            <a:gdLst/>
            <a:ahLst/>
            <a:cxnLst/>
            <a:rect r="r" b="b" t="t" l="l"/>
            <a:pathLst>
              <a:path h="1172012" w="2537821">
                <a:moveTo>
                  <a:pt x="0" y="0"/>
                </a:moveTo>
                <a:lnTo>
                  <a:pt x="2537821" y="0"/>
                </a:lnTo>
                <a:lnTo>
                  <a:pt x="2537821" y="1172011"/>
                </a:lnTo>
                <a:lnTo>
                  <a:pt x="0" y="11720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491967">
            <a:off x="4392492" y="950145"/>
            <a:ext cx="2241878" cy="2042147"/>
          </a:xfrm>
          <a:custGeom>
            <a:avLst/>
            <a:gdLst/>
            <a:ahLst/>
            <a:cxnLst/>
            <a:rect r="r" b="b" t="t" l="l"/>
            <a:pathLst>
              <a:path h="2042147" w="2241878">
                <a:moveTo>
                  <a:pt x="0" y="0"/>
                </a:moveTo>
                <a:lnTo>
                  <a:pt x="2241878" y="0"/>
                </a:lnTo>
                <a:lnTo>
                  <a:pt x="2241878" y="2042147"/>
                </a:lnTo>
                <a:lnTo>
                  <a:pt x="0" y="20421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true" rot="4706294">
            <a:off x="-104297" y="1286525"/>
            <a:ext cx="3895386" cy="4128059"/>
          </a:xfrm>
          <a:custGeom>
            <a:avLst/>
            <a:gdLst/>
            <a:ahLst/>
            <a:cxnLst/>
            <a:rect r="r" b="b" t="t" l="l"/>
            <a:pathLst>
              <a:path h="4128059" w="3895386">
                <a:moveTo>
                  <a:pt x="0" y="4128058"/>
                </a:moveTo>
                <a:lnTo>
                  <a:pt x="3895387" y="4128058"/>
                </a:lnTo>
                <a:lnTo>
                  <a:pt x="3895387"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568932">
            <a:off x="15725241" y="2538573"/>
            <a:ext cx="1447775" cy="2075662"/>
          </a:xfrm>
          <a:custGeom>
            <a:avLst/>
            <a:gdLst/>
            <a:ahLst/>
            <a:cxnLst/>
            <a:rect r="r" b="b" t="t" l="l"/>
            <a:pathLst>
              <a:path h="2075662" w="1447775">
                <a:moveTo>
                  <a:pt x="0" y="0"/>
                </a:moveTo>
                <a:lnTo>
                  <a:pt x="1447774" y="0"/>
                </a:lnTo>
                <a:lnTo>
                  <a:pt x="1447774" y="2075662"/>
                </a:lnTo>
                <a:lnTo>
                  <a:pt x="0" y="207566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0538197" y="0"/>
            <a:ext cx="10083238" cy="1393320"/>
          </a:xfrm>
          <a:custGeom>
            <a:avLst/>
            <a:gdLst/>
            <a:ahLst/>
            <a:cxnLst/>
            <a:rect r="r" b="b" t="t" l="l"/>
            <a:pathLst>
              <a:path h="1393320" w="10083238">
                <a:moveTo>
                  <a:pt x="0" y="0"/>
                </a:moveTo>
                <a:lnTo>
                  <a:pt x="10083238" y="0"/>
                </a:lnTo>
                <a:lnTo>
                  <a:pt x="10083238" y="1393320"/>
                </a:lnTo>
                <a:lnTo>
                  <a:pt x="0" y="13933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10800000">
            <a:off x="-4098675" y="8905418"/>
            <a:ext cx="9279203" cy="2078243"/>
          </a:xfrm>
          <a:custGeom>
            <a:avLst/>
            <a:gdLst/>
            <a:ahLst/>
            <a:cxnLst/>
            <a:rect r="r" b="b" t="t" l="l"/>
            <a:pathLst>
              <a:path h="2078243" w="9279203">
                <a:moveTo>
                  <a:pt x="0" y="0"/>
                </a:moveTo>
                <a:lnTo>
                  <a:pt x="9279203" y="0"/>
                </a:lnTo>
                <a:lnTo>
                  <a:pt x="9279203" y="2078242"/>
                </a:lnTo>
                <a:lnTo>
                  <a:pt x="0" y="2078242"/>
                </a:lnTo>
                <a:lnTo>
                  <a:pt x="0" y="0"/>
                </a:lnTo>
                <a:close/>
              </a:path>
            </a:pathLst>
          </a:custGeom>
          <a:blipFill>
            <a:blip r:embed="rId12">
              <a:extLst>
                <a:ext uri="{96DAC541-7B7A-43D3-8B79-37D633B846F1}">
                  <asvg:svgBlip xmlns:asvg="http://schemas.microsoft.com/office/drawing/2016/SVG/main" r:embed="rId13"/>
                </a:ext>
              </a:extLst>
            </a:blip>
            <a:stretch>
              <a:fillRect l="-62081" t="0"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91967">
            <a:off x="4366081" y="1559751"/>
            <a:ext cx="1707111" cy="1555022"/>
          </a:xfrm>
          <a:custGeom>
            <a:avLst/>
            <a:gdLst/>
            <a:ahLst/>
            <a:cxnLst/>
            <a:rect r="r" b="b" t="t" l="l"/>
            <a:pathLst>
              <a:path h="1555022" w="1707111">
                <a:moveTo>
                  <a:pt x="0" y="0"/>
                </a:moveTo>
                <a:lnTo>
                  <a:pt x="1707110" y="0"/>
                </a:lnTo>
                <a:lnTo>
                  <a:pt x="1707110" y="1555023"/>
                </a:lnTo>
                <a:lnTo>
                  <a:pt x="0" y="15550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182303" y="4220763"/>
            <a:ext cx="3634128" cy="4158041"/>
          </a:xfrm>
          <a:custGeom>
            <a:avLst/>
            <a:gdLst/>
            <a:ahLst/>
            <a:cxnLst/>
            <a:rect r="r" b="b" t="t" l="l"/>
            <a:pathLst>
              <a:path h="4158041" w="3634128">
                <a:moveTo>
                  <a:pt x="0" y="0"/>
                </a:moveTo>
                <a:lnTo>
                  <a:pt x="3634128" y="0"/>
                </a:lnTo>
                <a:lnTo>
                  <a:pt x="3634128" y="4158041"/>
                </a:lnTo>
                <a:lnTo>
                  <a:pt x="0" y="41580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true" rot="7104264">
            <a:off x="152632" y="3931750"/>
            <a:ext cx="3895386" cy="4128059"/>
          </a:xfrm>
          <a:custGeom>
            <a:avLst/>
            <a:gdLst/>
            <a:ahLst/>
            <a:cxnLst/>
            <a:rect r="r" b="b" t="t" l="l"/>
            <a:pathLst>
              <a:path h="4128059" w="3895386">
                <a:moveTo>
                  <a:pt x="0" y="4128059"/>
                </a:moveTo>
                <a:lnTo>
                  <a:pt x="3895387" y="4128059"/>
                </a:lnTo>
                <a:lnTo>
                  <a:pt x="3895387" y="0"/>
                </a:lnTo>
                <a:lnTo>
                  <a:pt x="0" y="0"/>
                </a:lnTo>
                <a:lnTo>
                  <a:pt x="0" y="412805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568932">
            <a:off x="12894609" y="960037"/>
            <a:ext cx="1480813" cy="2123030"/>
          </a:xfrm>
          <a:custGeom>
            <a:avLst/>
            <a:gdLst/>
            <a:ahLst/>
            <a:cxnLst/>
            <a:rect r="r" b="b" t="t" l="l"/>
            <a:pathLst>
              <a:path h="2123030" w="1480813">
                <a:moveTo>
                  <a:pt x="0" y="0"/>
                </a:moveTo>
                <a:lnTo>
                  <a:pt x="1480813" y="0"/>
                </a:lnTo>
                <a:lnTo>
                  <a:pt x="1480813" y="2123030"/>
                </a:lnTo>
                <a:lnTo>
                  <a:pt x="0" y="21230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4955707" y="2879051"/>
            <a:ext cx="8376587" cy="5499753"/>
          </a:xfrm>
          <a:prstGeom prst="rect">
            <a:avLst/>
          </a:prstGeom>
        </p:spPr>
        <p:txBody>
          <a:bodyPr anchor="t" rtlCol="false" tIns="0" lIns="0" bIns="0" rIns="0">
            <a:spAutoFit/>
          </a:bodyPr>
          <a:lstStyle/>
          <a:p>
            <a:pPr algn="ctr">
              <a:lnSpc>
                <a:spcPts val="21650"/>
              </a:lnSpc>
            </a:pPr>
            <a:r>
              <a:rPr lang="en-US" sz="18504" spc="407">
                <a:solidFill>
                  <a:srgbClr val="000000"/>
                </a:solidFill>
                <a:latin typeface="Pompiere"/>
                <a:ea typeface="Pompiere"/>
                <a:cs typeface="Pompiere"/>
                <a:sym typeface="Pompiere"/>
              </a:rPr>
              <a:t>THANK</a:t>
            </a:r>
          </a:p>
          <a:p>
            <a:pPr algn="ctr">
              <a:lnSpc>
                <a:spcPts val="21650"/>
              </a:lnSpc>
            </a:pPr>
            <a:r>
              <a:rPr lang="en-US" sz="18504" spc="407">
                <a:solidFill>
                  <a:srgbClr val="000000"/>
                </a:solidFill>
                <a:latin typeface="Pompiere"/>
                <a:ea typeface="Pompiere"/>
                <a:cs typeface="Pompiere"/>
                <a:sym typeface="Pompiere"/>
              </a:rPr>
              <a:t>YOU!</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7670131" y="8661831"/>
            <a:ext cx="12159733" cy="1680254"/>
          </a:xfrm>
          <a:custGeom>
            <a:avLst/>
            <a:gdLst/>
            <a:ahLst/>
            <a:cxnLst/>
            <a:rect r="r" b="b" t="t" l="l"/>
            <a:pathLst>
              <a:path h="1680254" w="12159733">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972581" y="-143918"/>
            <a:ext cx="13032502" cy="1800855"/>
          </a:xfrm>
          <a:custGeom>
            <a:avLst/>
            <a:gdLst/>
            <a:ahLst/>
            <a:cxnLst/>
            <a:rect r="r" b="b" t="t" l="l"/>
            <a:pathLst>
              <a:path h="1800855" w="13032502">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074390" y="1314543"/>
            <a:ext cx="12148746" cy="7912169"/>
            <a:chOff x="0" y="0"/>
            <a:chExt cx="16549709" cy="10778404"/>
          </a:xfrm>
        </p:grpSpPr>
        <p:sp>
          <p:nvSpPr>
            <p:cNvPr name="Freeform 5" id="5"/>
            <p:cNvSpPr/>
            <p:nvPr/>
          </p:nvSpPr>
          <p:spPr>
            <a:xfrm flipH="false" flipV="false" rot="0">
              <a:off x="31750" y="31750"/>
              <a:ext cx="16486209" cy="10714903"/>
            </a:xfrm>
            <a:custGeom>
              <a:avLst/>
              <a:gdLst/>
              <a:ahLst/>
              <a:cxnLst/>
              <a:rect r="r" b="b" t="t" l="l"/>
              <a:pathLst>
                <a:path h="10714903" w="16486209">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name="Freeform 6" id="6"/>
            <p:cNvSpPr/>
            <p:nvPr/>
          </p:nvSpPr>
          <p:spPr>
            <a:xfrm flipH="false" flipV="false" rot="0">
              <a:off x="0" y="0"/>
              <a:ext cx="16549709" cy="10778404"/>
            </a:xfrm>
            <a:custGeom>
              <a:avLst/>
              <a:gdLst/>
              <a:ahLst/>
              <a:cxnLst/>
              <a:rect r="r" b="b" t="t" l="l"/>
              <a:pathLst>
                <a:path h="10778404" w="16549709">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name="Freeform 7" id="7"/>
          <p:cNvSpPr/>
          <p:nvPr/>
        </p:nvSpPr>
        <p:spPr>
          <a:xfrm flipH="true" flipV="false" rot="-232289">
            <a:off x="11596108" y="528183"/>
            <a:ext cx="5940956" cy="4828377"/>
          </a:xfrm>
          <a:custGeom>
            <a:avLst/>
            <a:gdLst/>
            <a:ahLst/>
            <a:cxnLst/>
            <a:rect r="r" b="b" t="t" l="l"/>
            <a:pathLst>
              <a:path h="4828377" w="5940956">
                <a:moveTo>
                  <a:pt x="5940956" y="0"/>
                </a:moveTo>
                <a:lnTo>
                  <a:pt x="0" y="0"/>
                </a:lnTo>
                <a:lnTo>
                  <a:pt x="0" y="4828377"/>
                </a:lnTo>
                <a:lnTo>
                  <a:pt x="5940956" y="4828377"/>
                </a:lnTo>
                <a:lnTo>
                  <a:pt x="594095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1508112">
            <a:off x="514679" y="1463528"/>
            <a:ext cx="2513769" cy="4114800"/>
          </a:xfrm>
          <a:custGeom>
            <a:avLst/>
            <a:gdLst/>
            <a:ahLst/>
            <a:cxnLst/>
            <a:rect r="r" b="b" t="t" l="l"/>
            <a:pathLst>
              <a:path h="4114800" w="2513769">
                <a:moveTo>
                  <a:pt x="0" y="0"/>
                </a:moveTo>
                <a:lnTo>
                  <a:pt x="2513769" y="0"/>
                </a:lnTo>
                <a:lnTo>
                  <a:pt x="25137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4226640" y="4455241"/>
            <a:ext cx="8994393" cy="2165986"/>
          </a:xfrm>
          <a:prstGeom prst="rect">
            <a:avLst/>
          </a:prstGeom>
        </p:spPr>
        <p:txBody>
          <a:bodyPr anchor="t" rtlCol="false" tIns="0" lIns="0" bIns="0" rIns="0">
            <a:spAutoFit/>
          </a:bodyPr>
          <a:lstStyle/>
          <a:p>
            <a:pPr algn="ctr">
              <a:lnSpc>
                <a:spcPts val="4319"/>
              </a:lnSpc>
            </a:pPr>
            <a:r>
              <a:rPr lang="en-US" sz="3374" spc="-30">
                <a:solidFill>
                  <a:srgbClr val="000000"/>
                </a:solidFill>
                <a:latin typeface="TAN Headline"/>
                <a:ea typeface="TAN Headline"/>
                <a:cs typeface="TAN Headline"/>
                <a:sym typeface="TAN Headline"/>
              </a:rPr>
              <a:t>PRINCIPLES OF SOLID STATE CONTROL (THYRISTOR CONTROLLED)</a:t>
            </a:r>
          </a:p>
          <a:p>
            <a:pPr algn="ctr">
              <a:lnSpc>
                <a:spcPts val="4319"/>
              </a:lnSpc>
            </a:pPr>
          </a:p>
        </p:txBody>
      </p:sp>
      <p:sp>
        <p:nvSpPr>
          <p:cNvPr name="Freeform 10" id="10"/>
          <p:cNvSpPr/>
          <p:nvPr/>
        </p:nvSpPr>
        <p:spPr>
          <a:xfrm flipH="false" flipV="false" rot="-4087408">
            <a:off x="1193680" y="7229350"/>
            <a:ext cx="1514128" cy="1379233"/>
          </a:xfrm>
          <a:custGeom>
            <a:avLst/>
            <a:gdLst/>
            <a:ahLst/>
            <a:cxnLst/>
            <a:rect r="r" b="b" t="t" l="l"/>
            <a:pathLst>
              <a:path h="1379233" w="1514128">
                <a:moveTo>
                  <a:pt x="0" y="0"/>
                </a:moveTo>
                <a:lnTo>
                  <a:pt x="1514129" y="0"/>
                </a:lnTo>
                <a:lnTo>
                  <a:pt x="1514129" y="1379233"/>
                </a:lnTo>
                <a:lnTo>
                  <a:pt x="0" y="13792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7670131" y="8661831"/>
            <a:ext cx="12159733" cy="1680254"/>
          </a:xfrm>
          <a:custGeom>
            <a:avLst/>
            <a:gdLst/>
            <a:ahLst/>
            <a:cxnLst/>
            <a:rect r="r" b="b" t="t" l="l"/>
            <a:pathLst>
              <a:path h="1680254" w="12159733">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972581" y="-143918"/>
            <a:ext cx="13032502" cy="1800855"/>
          </a:xfrm>
          <a:custGeom>
            <a:avLst/>
            <a:gdLst/>
            <a:ahLst/>
            <a:cxnLst/>
            <a:rect r="r" b="b" t="t" l="l"/>
            <a:pathLst>
              <a:path h="1800855" w="13032502">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074390" y="1314543"/>
            <a:ext cx="12148746" cy="7912169"/>
            <a:chOff x="0" y="0"/>
            <a:chExt cx="16549709" cy="10778404"/>
          </a:xfrm>
        </p:grpSpPr>
        <p:sp>
          <p:nvSpPr>
            <p:cNvPr name="Freeform 5" id="5"/>
            <p:cNvSpPr/>
            <p:nvPr/>
          </p:nvSpPr>
          <p:spPr>
            <a:xfrm flipH="false" flipV="false" rot="0">
              <a:off x="31750" y="31750"/>
              <a:ext cx="16486209" cy="10714903"/>
            </a:xfrm>
            <a:custGeom>
              <a:avLst/>
              <a:gdLst/>
              <a:ahLst/>
              <a:cxnLst/>
              <a:rect r="r" b="b" t="t" l="l"/>
              <a:pathLst>
                <a:path h="10714903" w="16486209">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name="Freeform 6" id="6"/>
            <p:cNvSpPr/>
            <p:nvPr/>
          </p:nvSpPr>
          <p:spPr>
            <a:xfrm flipH="false" flipV="false" rot="0">
              <a:off x="0" y="0"/>
              <a:ext cx="16549709" cy="10778404"/>
            </a:xfrm>
            <a:custGeom>
              <a:avLst/>
              <a:gdLst/>
              <a:ahLst/>
              <a:cxnLst/>
              <a:rect r="r" b="b" t="t" l="l"/>
              <a:pathLst>
                <a:path h="10778404" w="16549709">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name="AutoShape 7" id="7"/>
          <p:cNvSpPr/>
          <p:nvPr/>
        </p:nvSpPr>
        <p:spPr>
          <a:xfrm flipH="true">
            <a:off x="3064865" y="4207368"/>
            <a:ext cx="12148746" cy="0"/>
          </a:xfrm>
          <a:prstGeom prst="line">
            <a:avLst/>
          </a:prstGeom>
          <a:ln cap="flat" w="38100">
            <a:solidFill>
              <a:srgbClr val="000000"/>
            </a:solidFill>
            <a:prstDash val="solid"/>
            <a:headEnd type="none" len="sm" w="sm"/>
            <a:tailEnd type="none" len="sm" w="sm"/>
          </a:ln>
        </p:spPr>
      </p:sp>
      <p:sp>
        <p:nvSpPr>
          <p:cNvPr name="Freeform 8" id="8"/>
          <p:cNvSpPr/>
          <p:nvPr/>
        </p:nvSpPr>
        <p:spPr>
          <a:xfrm flipH="true" flipV="false" rot="-232289">
            <a:off x="11596108" y="528183"/>
            <a:ext cx="5940956" cy="4828377"/>
          </a:xfrm>
          <a:custGeom>
            <a:avLst/>
            <a:gdLst/>
            <a:ahLst/>
            <a:cxnLst/>
            <a:rect r="r" b="b" t="t" l="l"/>
            <a:pathLst>
              <a:path h="4828377" w="5940956">
                <a:moveTo>
                  <a:pt x="5940956" y="0"/>
                </a:moveTo>
                <a:lnTo>
                  <a:pt x="0" y="0"/>
                </a:lnTo>
                <a:lnTo>
                  <a:pt x="0" y="4828377"/>
                </a:lnTo>
                <a:lnTo>
                  <a:pt x="5940956" y="4828377"/>
                </a:lnTo>
                <a:lnTo>
                  <a:pt x="594095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1508112">
            <a:off x="514679" y="1463528"/>
            <a:ext cx="2513769" cy="4114800"/>
          </a:xfrm>
          <a:custGeom>
            <a:avLst/>
            <a:gdLst/>
            <a:ahLst/>
            <a:cxnLst/>
            <a:rect r="r" b="b" t="t" l="l"/>
            <a:pathLst>
              <a:path h="4114800" w="2513769">
                <a:moveTo>
                  <a:pt x="0" y="0"/>
                </a:moveTo>
                <a:lnTo>
                  <a:pt x="2513769" y="0"/>
                </a:lnTo>
                <a:lnTo>
                  <a:pt x="25137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6064658" y="4870647"/>
            <a:ext cx="2543881" cy="2543881"/>
          </a:xfrm>
          <a:custGeom>
            <a:avLst/>
            <a:gdLst/>
            <a:ahLst/>
            <a:cxnLst/>
            <a:rect r="r" b="b" t="t" l="l"/>
            <a:pathLst>
              <a:path h="2543881" w="2543881">
                <a:moveTo>
                  <a:pt x="0" y="0"/>
                </a:moveTo>
                <a:lnTo>
                  <a:pt x="2543881" y="0"/>
                </a:lnTo>
                <a:lnTo>
                  <a:pt x="2543881" y="2543881"/>
                </a:lnTo>
                <a:lnTo>
                  <a:pt x="0" y="25438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3714376" y="2859552"/>
            <a:ext cx="7600935" cy="1458595"/>
          </a:xfrm>
          <a:prstGeom prst="rect">
            <a:avLst/>
          </a:prstGeom>
        </p:spPr>
        <p:txBody>
          <a:bodyPr anchor="t" rtlCol="false" tIns="0" lIns="0" bIns="0" rIns="0">
            <a:spAutoFit/>
          </a:bodyPr>
          <a:lstStyle/>
          <a:p>
            <a:pPr algn="l" marL="647695" indent="-323848" lvl="1">
              <a:lnSpc>
                <a:spcPts val="4079"/>
              </a:lnSpc>
              <a:buFont typeface="Arial"/>
              <a:buChar char="•"/>
            </a:pPr>
            <a:r>
              <a:rPr lang="en-US" sz="2999">
                <a:solidFill>
                  <a:srgbClr val="000000"/>
                </a:solidFill>
                <a:latin typeface="Handy Casual"/>
                <a:ea typeface="Handy Casual"/>
                <a:cs typeface="Handy Casual"/>
                <a:sym typeface="Handy Casual"/>
              </a:rPr>
              <a:t>we will analyzed the DC separately excited motor w</a:t>
            </a:r>
            <a:r>
              <a:rPr lang="en-US" sz="2999">
                <a:solidFill>
                  <a:srgbClr val="000000"/>
                </a:solidFill>
                <a:latin typeface="Handy Casual"/>
                <a:ea typeface="Handy Casual"/>
                <a:cs typeface="Handy Casual"/>
                <a:sym typeface="Handy Casual"/>
              </a:rPr>
              <a:t>hen energized by: </a:t>
            </a:r>
          </a:p>
          <a:p>
            <a:pPr algn="l">
              <a:lnSpc>
                <a:spcPts val="3399"/>
              </a:lnSpc>
            </a:pPr>
          </a:p>
        </p:txBody>
      </p:sp>
      <p:sp>
        <p:nvSpPr>
          <p:cNvPr name="TextBox 12" id="12"/>
          <p:cNvSpPr txBox="true"/>
          <p:nvPr/>
        </p:nvSpPr>
        <p:spPr>
          <a:xfrm rot="0">
            <a:off x="4097649" y="1932934"/>
            <a:ext cx="7109231" cy="1053973"/>
          </a:xfrm>
          <a:prstGeom prst="rect">
            <a:avLst/>
          </a:prstGeom>
        </p:spPr>
        <p:txBody>
          <a:bodyPr anchor="t" rtlCol="false" tIns="0" lIns="0" bIns="0" rIns="0">
            <a:spAutoFit/>
          </a:bodyPr>
          <a:lstStyle/>
          <a:p>
            <a:pPr algn="just">
              <a:lnSpc>
                <a:spcPts val="2815"/>
              </a:lnSpc>
            </a:pPr>
            <a:r>
              <a:rPr lang="en-US" sz="2199" spc="-19">
                <a:solidFill>
                  <a:srgbClr val="000000"/>
                </a:solidFill>
                <a:latin typeface="TAN Headline"/>
                <a:ea typeface="TAN Headline"/>
                <a:cs typeface="TAN Headline"/>
                <a:sym typeface="TAN Headline"/>
              </a:rPr>
              <a:t>PRINCIPLES OF SOLID STATE CONTROL (THYRISTOR CONTROLLED)</a:t>
            </a:r>
          </a:p>
          <a:p>
            <a:pPr algn="just">
              <a:lnSpc>
                <a:spcPts val="2815"/>
              </a:lnSpc>
            </a:pPr>
          </a:p>
        </p:txBody>
      </p:sp>
      <p:sp>
        <p:nvSpPr>
          <p:cNvPr name="TextBox 13" id="13"/>
          <p:cNvSpPr txBox="true"/>
          <p:nvPr/>
        </p:nvSpPr>
        <p:spPr>
          <a:xfrm rot="0">
            <a:off x="6357840" y="5256677"/>
            <a:ext cx="1876899" cy="1487805"/>
          </a:xfrm>
          <a:prstGeom prst="rect">
            <a:avLst/>
          </a:prstGeom>
        </p:spPr>
        <p:txBody>
          <a:bodyPr anchor="t" rtlCol="false" tIns="0" lIns="0" bIns="0" rIns="0">
            <a:spAutoFit/>
          </a:bodyPr>
          <a:lstStyle/>
          <a:p>
            <a:pPr algn="l">
              <a:lnSpc>
                <a:spcPts val="3959"/>
              </a:lnSpc>
            </a:pPr>
            <a:r>
              <a:rPr lang="en-US" sz="2999">
                <a:solidFill>
                  <a:srgbClr val="231F20"/>
                </a:solidFill>
                <a:latin typeface="Handy Casual"/>
                <a:ea typeface="Handy Casual"/>
                <a:cs typeface="Handy Casual"/>
                <a:sym typeface="Handy Casual"/>
              </a:rPr>
              <a:t>SINGLE-PHASE, HALF-WAVE DRIVES</a:t>
            </a:r>
          </a:p>
        </p:txBody>
      </p:sp>
      <p:sp>
        <p:nvSpPr>
          <p:cNvPr name="Freeform 14" id="14"/>
          <p:cNvSpPr/>
          <p:nvPr/>
        </p:nvSpPr>
        <p:spPr>
          <a:xfrm flipH="false" flipV="false" rot="0">
            <a:off x="10325539" y="4870647"/>
            <a:ext cx="2543881" cy="2543881"/>
          </a:xfrm>
          <a:custGeom>
            <a:avLst/>
            <a:gdLst/>
            <a:ahLst/>
            <a:cxnLst/>
            <a:rect r="r" b="b" t="t" l="l"/>
            <a:pathLst>
              <a:path h="2543881" w="2543881">
                <a:moveTo>
                  <a:pt x="0" y="0"/>
                </a:moveTo>
                <a:lnTo>
                  <a:pt x="2543881" y="0"/>
                </a:lnTo>
                <a:lnTo>
                  <a:pt x="2543881" y="2543881"/>
                </a:lnTo>
                <a:lnTo>
                  <a:pt x="0" y="25438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10573481" y="5302702"/>
            <a:ext cx="1902881" cy="1487805"/>
          </a:xfrm>
          <a:prstGeom prst="rect">
            <a:avLst/>
          </a:prstGeom>
        </p:spPr>
        <p:txBody>
          <a:bodyPr anchor="t" rtlCol="false" tIns="0" lIns="0" bIns="0" rIns="0">
            <a:spAutoFit/>
          </a:bodyPr>
          <a:lstStyle/>
          <a:p>
            <a:pPr algn="l">
              <a:lnSpc>
                <a:spcPts val="3959"/>
              </a:lnSpc>
            </a:pPr>
            <a:r>
              <a:rPr lang="en-US" sz="2999">
                <a:solidFill>
                  <a:srgbClr val="231F20"/>
                </a:solidFill>
                <a:latin typeface="Handy Casual"/>
                <a:ea typeface="Handy Casual"/>
                <a:cs typeface="Handy Casual"/>
                <a:sym typeface="Handy Casual"/>
              </a:rPr>
              <a:t>SINGLE-PHASE, FULL-WAVE DRIVES</a:t>
            </a:r>
          </a:p>
        </p:txBody>
      </p:sp>
      <p:sp>
        <p:nvSpPr>
          <p:cNvPr name="Freeform 16" id="16"/>
          <p:cNvSpPr/>
          <p:nvPr/>
        </p:nvSpPr>
        <p:spPr>
          <a:xfrm flipH="false" flipV="false" rot="-4087408">
            <a:off x="1193680" y="7229350"/>
            <a:ext cx="1514128" cy="1379233"/>
          </a:xfrm>
          <a:custGeom>
            <a:avLst/>
            <a:gdLst/>
            <a:ahLst/>
            <a:cxnLst/>
            <a:rect r="r" b="b" t="t" l="l"/>
            <a:pathLst>
              <a:path h="1379233" w="1514128">
                <a:moveTo>
                  <a:pt x="0" y="0"/>
                </a:moveTo>
                <a:lnTo>
                  <a:pt x="1514129" y="0"/>
                </a:lnTo>
                <a:lnTo>
                  <a:pt x="1514129" y="1379233"/>
                </a:lnTo>
                <a:lnTo>
                  <a:pt x="0" y="137923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140927" y="1028700"/>
            <a:ext cx="11905477" cy="8357414"/>
            <a:chOff x="0" y="0"/>
            <a:chExt cx="15228478" cy="10690097"/>
          </a:xfrm>
        </p:grpSpPr>
        <p:sp>
          <p:nvSpPr>
            <p:cNvPr name="Freeform 5" id="5"/>
            <p:cNvSpPr/>
            <p:nvPr/>
          </p:nvSpPr>
          <p:spPr>
            <a:xfrm flipH="false" flipV="false" rot="0">
              <a:off x="31750" y="31750"/>
              <a:ext cx="15164978" cy="10626596"/>
            </a:xfrm>
            <a:custGeom>
              <a:avLst/>
              <a:gdLst/>
              <a:ahLst/>
              <a:cxnLst/>
              <a:rect r="r" b="b" t="t" l="l"/>
              <a:pathLst>
                <a:path h="10626596" w="15164978">
                  <a:moveTo>
                    <a:pt x="15072269" y="10626596"/>
                  </a:moveTo>
                  <a:lnTo>
                    <a:pt x="92710" y="10626596"/>
                  </a:lnTo>
                  <a:cubicBezTo>
                    <a:pt x="41910" y="10626596"/>
                    <a:pt x="0" y="10584686"/>
                    <a:pt x="0" y="10533886"/>
                  </a:cubicBezTo>
                  <a:lnTo>
                    <a:pt x="0" y="92710"/>
                  </a:lnTo>
                  <a:cubicBezTo>
                    <a:pt x="0" y="41910"/>
                    <a:pt x="41910" y="0"/>
                    <a:pt x="92710" y="0"/>
                  </a:cubicBezTo>
                  <a:lnTo>
                    <a:pt x="15070998" y="0"/>
                  </a:lnTo>
                  <a:cubicBezTo>
                    <a:pt x="15121798" y="0"/>
                    <a:pt x="15163709" y="41910"/>
                    <a:pt x="15163709" y="92710"/>
                  </a:cubicBezTo>
                  <a:lnTo>
                    <a:pt x="15163709" y="10532617"/>
                  </a:lnTo>
                  <a:cubicBezTo>
                    <a:pt x="15164978" y="10584686"/>
                    <a:pt x="15123069" y="10626596"/>
                    <a:pt x="15072269" y="10626596"/>
                  </a:cubicBezTo>
                  <a:close/>
                </a:path>
              </a:pathLst>
            </a:custGeom>
            <a:solidFill>
              <a:srgbClr val="FFFEF7"/>
            </a:solidFill>
          </p:spPr>
        </p:sp>
        <p:sp>
          <p:nvSpPr>
            <p:cNvPr name="Freeform 6" id="6"/>
            <p:cNvSpPr/>
            <p:nvPr/>
          </p:nvSpPr>
          <p:spPr>
            <a:xfrm flipH="false" flipV="false" rot="0">
              <a:off x="0" y="0"/>
              <a:ext cx="15228478" cy="10690096"/>
            </a:xfrm>
            <a:custGeom>
              <a:avLst/>
              <a:gdLst/>
              <a:ahLst/>
              <a:cxnLst/>
              <a:rect r="r" b="b" t="t" l="l"/>
              <a:pathLst>
                <a:path h="10690096" w="15228478">
                  <a:moveTo>
                    <a:pt x="15104019" y="59690"/>
                  </a:moveTo>
                  <a:cubicBezTo>
                    <a:pt x="15139578" y="59690"/>
                    <a:pt x="15168789" y="88900"/>
                    <a:pt x="15168789" y="124460"/>
                  </a:cubicBezTo>
                  <a:lnTo>
                    <a:pt x="15168789" y="10565636"/>
                  </a:lnTo>
                  <a:cubicBezTo>
                    <a:pt x="15168789" y="10601196"/>
                    <a:pt x="15139578" y="10630406"/>
                    <a:pt x="15104019" y="10630406"/>
                  </a:cubicBezTo>
                  <a:lnTo>
                    <a:pt x="124460" y="10630406"/>
                  </a:lnTo>
                  <a:cubicBezTo>
                    <a:pt x="88900" y="10630406"/>
                    <a:pt x="59690" y="10601196"/>
                    <a:pt x="59690" y="10565636"/>
                  </a:cubicBezTo>
                  <a:lnTo>
                    <a:pt x="59690" y="124460"/>
                  </a:lnTo>
                  <a:cubicBezTo>
                    <a:pt x="59690" y="88900"/>
                    <a:pt x="88900" y="59690"/>
                    <a:pt x="124460" y="59690"/>
                  </a:cubicBezTo>
                  <a:lnTo>
                    <a:pt x="15104019" y="59690"/>
                  </a:lnTo>
                  <a:moveTo>
                    <a:pt x="15104019" y="0"/>
                  </a:moveTo>
                  <a:lnTo>
                    <a:pt x="124460" y="0"/>
                  </a:lnTo>
                  <a:cubicBezTo>
                    <a:pt x="55880" y="0"/>
                    <a:pt x="0" y="55880"/>
                    <a:pt x="0" y="124460"/>
                  </a:cubicBezTo>
                  <a:lnTo>
                    <a:pt x="0" y="10565636"/>
                  </a:lnTo>
                  <a:cubicBezTo>
                    <a:pt x="0" y="10634217"/>
                    <a:pt x="55880" y="10690096"/>
                    <a:pt x="124460" y="10690096"/>
                  </a:cubicBezTo>
                  <a:lnTo>
                    <a:pt x="15104019" y="10690096"/>
                  </a:lnTo>
                  <a:cubicBezTo>
                    <a:pt x="15172598" y="10690096"/>
                    <a:pt x="15228478" y="10634217"/>
                    <a:pt x="15228478" y="10565636"/>
                  </a:cubicBezTo>
                  <a:lnTo>
                    <a:pt x="15228478" y="124460"/>
                  </a:lnTo>
                  <a:cubicBezTo>
                    <a:pt x="15228478" y="55880"/>
                    <a:pt x="15172598" y="0"/>
                    <a:pt x="15104019" y="0"/>
                  </a:cubicBezTo>
                  <a:close/>
                </a:path>
              </a:pathLst>
            </a:custGeom>
            <a:solidFill>
              <a:srgbClr val="191919"/>
            </a:solidFill>
          </p:spPr>
        </p:sp>
      </p:grpSp>
      <p:sp>
        <p:nvSpPr>
          <p:cNvPr name="Freeform 7" id="7"/>
          <p:cNvSpPr/>
          <p:nvPr/>
        </p:nvSpPr>
        <p:spPr>
          <a:xfrm flipH="false" flipV="false" rot="0">
            <a:off x="5950808" y="2511070"/>
            <a:ext cx="6747230" cy="6747230"/>
          </a:xfrm>
          <a:custGeom>
            <a:avLst/>
            <a:gdLst/>
            <a:ahLst/>
            <a:cxnLst/>
            <a:rect r="r" b="b" t="t" l="l"/>
            <a:pathLst>
              <a:path h="6747230" w="6747230">
                <a:moveTo>
                  <a:pt x="0" y="0"/>
                </a:moveTo>
                <a:lnTo>
                  <a:pt x="6747229" y="0"/>
                </a:lnTo>
                <a:lnTo>
                  <a:pt x="6747229" y="6747230"/>
                </a:lnTo>
                <a:lnTo>
                  <a:pt x="0" y="67472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8" id="8"/>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9" id="9"/>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7135039" y="3329112"/>
            <a:ext cx="4824117" cy="5628136"/>
          </a:xfrm>
          <a:custGeom>
            <a:avLst/>
            <a:gdLst/>
            <a:ahLst/>
            <a:cxnLst/>
            <a:rect r="r" b="b" t="t" l="l"/>
            <a:pathLst>
              <a:path h="5628136" w="4824117">
                <a:moveTo>
                  <a:pt x="0" y="0"/>
                </a:moveTo>
                <a:lnTo>
                  <a:pt x="4824116" y="0"/>
                </a:lnTo>
                <a:lnTo>
                  <a:pt x="4824116" y="5628136"/>
                </a:lnTo>
                <a:lnTo>
                  <a:pt x="0" y="5628136"/>
                </a:lnTo>
                <a:lnTo>
                  <a:pt x="0" y="0"/>
                </a:lnTo>
                <a:close/>
              </a:path>
            </a:pathLst>
          </a:custGeom>
          <a:blipFill>
            <a:blip r:embed="rId8"/>
            <a:stretch>
              <a:fillRect l="0" t="0" r="0" b="0"/>
            </a:stretch>
          </a:blipFill>
        </p:spPr>
      </p:sp>
      <p:sp>
        <p:nvSpPr>
          <p:cNvPr name="TextBox 11" id="11"/>
          <p:cNvSpPr txBox="true"/>
          <p:nvPr/>
        </p:nvSpPr>
        <p:spPr>
          <a:xfrm rot="0">
            <a:off x="3441660" y="1421521"/>
            <a:ext cx="8696963" cy="481330"/>
          </a:xfrm>
          <a:prstGeom prst="rect">
            <a:avLst/>
          </a:prstGeom>
        </p:spPr>
        <p:txBody>
          <a:bodyPr anchor="t" rtlCol="false" tIns="0" lIns="0" bIns="0" rIns="0">
            <a:spAutoFit/>
          </a:bodyPr>
          <a:lstStyle/>
          <a:p>
            <a:pPr algn="l">
              <a:lnSpc>
                <a:spcPts val="3920"/>
              </a:lnSpc>
              <a:spcBef>
                <a:spcPct val="0"/>
              </a:spcBef>
            </a:pPr>
            <a:r>
              <a:rPr lang="en-US" sz="2800">
                <a:solidFill>
                  <a:srgbClr val="000000"/>
                </a:solidFill>
                <a:latin typeface="TAN Headline"/>
                <a:ea typeface="TAN Headline"/>
                <a:cs typeface="TAN Headline"/>
                <a:sym typeface="TAN Headline"/>
              </a:rPr>
              <a:t>SINGLE-PHASE, HALF-WAVE DRIVES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140927" y="1028700"/>
            <a:ext cx="11905477" cy="8357414"/>
            <a:chOff x="0" y="0"/>
            <a:chExt cx="15228478" cy="10690097"/>
          </a:xfrm>
        </p:grpSpPr>
        <p:sp>
          <p:nvSpPr>
            <p:cNvPr name="Freeform 5" id="5"/>
            <p:cNvSpPr/>
            <p:nvPr/>
          </p:nvSpPr>
          <p:spPr>
            <a:xfrm flipH="false" flipV="false" rot="0">
              <a:off x="31750" y="31750"/>
              <a:ext cx="15164978" cy="10626596"/>
            </a:xfrm>
            <a:custGeom>
              <a:avLst/>
              <a:gdLst/>
              <a:ahLst/>
              <a:cxnLst/>
              <a:rect r="r" b="b" t="t" l="l"/>
              <a:pathLst>
                <a:path h="10626596" w="15164978">
                  <a:moveTo>
                    <a:pt x="15072269" y="10626596"/>
                  </a:moveTo>
                  <a:lnTo>
                    <a:pt x="92710" y="10626596"/>
                  </a:lnTo>
                  <a:cubicBezTo>
                    <a:pt x="41910" y="10626596"/>
                    <a:pt x="0" y="10584686"/>
                    <a:pt x="0" y="10533886"/>
                  </a:cubicBezTo>
                  <a:lnTo>
                    <a:pt x="0" y="92710"/>
                  </a:lnTo>
                  <a:cubicBezTo>
                    <a:pt x="0" y="41910"/>
                    <a:pt x="41910" y="0"/>
                    <a:pt x="92710" y="0"/>
                  </a:cubicBezTo>
                  <a:lnTo>
                    <a:pt x="15070998" y="0"/>
                  </a:lnTo>
                  <a:cubicBezTo>
                    <a:pt x="15121798" y="0"/>
                    <a:pt x="15163709" y="41910"/>
                    <a:pt x="15163709" y="92710"/>
                  </a:cubicBezTo>
                  <a:lnTo>
                    <a:pt x="15163709" y="10532617"/>
                  </a:lnTo>
                  <a:cubicBezTo>
                    <a:pt x="15164978" y="10584686"/>
                    <a:pt x="15123069" y="10626596"/>
                    <a:pt x="15072269" y="10626596"/>
                  </a:cubicBezTo>
                  <a:close/>
                </a:path>
              </a:pathLst>
            </a:custGeom>
            <a:solidFill>
              <a:srgbClr val="FFFEF7"/>
            </a:solidFill>
          </p:spPr>
        </p:sp>
        <p:sp>
          <p:nvSpPr>
            <p:cNvPr name="Freeform 6" id="6"/>
            <p:cNvSpPr/>
            <p:nvPr/>
          </p:nvSpPr>
          <p:spPr>
            <a:xfrm flipH="false" flipV="false" rot="0">
              <a:off x="0" y="0"/>
              <a:ext cx="15228478" cy="10690096"/>
            </a:xfrm>
            <a:custGeom>
              <a:avLst/>
              <a:gdLst/>
              <a:ahLst/>
              <a:cxnLst/>
              <a:rect r="r" b="b" t="t" l="l"/>
              <a:pathLst>
                <a:path h="10690096" w="15228478">
                  <a:moveTo>
                    <a:pt x="15104019" y="59690"/>
                  </a:moveTo>
                  <a:cubicBezTo>
                    <a:pt x="15139578" y="59690"/>
                    <a:pt x="15168789" y="88900"/>
                    <a:pt x="15168789" y="124460"/>
                  </a:cubicBezTo>
                  <a:lnTo>
                    <a:pt x="15168789" y="10565636"/>
                  </a:lnTo>
                  <a:cubicBezTo>
                    <a:pt x="15168789" y="10601196"/>
                    <a:pt x="15139578" y="10630406"/>
                    <a:pt x="15104019" y="10630406"/>
                  </a:cubicBezTo>
                  <a:lnTo>
                    <a:pt x="124460" y="10630406"/>
                  </a:lnTo>
                  <a:cubicBezTo>
                    <a:pt x="88900" y="10630406"/>
                    <a:pt x="59690" y="10601196"/>
                    <a:pt x="59690" y="10565636"/>
                  </a:cubicBezTo>
                  <a:lnTo>
                    <a:pt x="59690" y="124460"/>
                  </a:lnTo>
                  <a:cubicBezTo>
                    <a:pt x="59690" y="88900"/>
                    <a:pt x="88900" y="59690"/>
                    <a:pt x="124460" y="59690"/>
                  </a:cubicBezTo>
                  <a:lnTo>
                    <a:pt x="15104019" y="59690"/>
                  </a:lnTo>
                  <a:moveTo>
                    <a:pt x="15104019" y="0"/>
                  </a:moveTo>
                  <a:lnTo>
                    <a:pt x="124460" y="0"/>
                  </a:lnTo>
                  <a:cubicBezTo>
                    <a:pt x="55880" y="0"/>
                    <a:pt x="0" y="55880"/>
                    <a:pt x="0" y="124460"/>
                  </a:cubicBezTo>
                  <a:lnTo>
                    <a:pt x="0" y="10565636"/>
                  </a:lnTo>
                  <a:cubicBezTo>
                    <a:pt x="0" y="10634217"/>
                    <a:pt x="55880" y="10690096"/>
                    <a:pt x="124460" y="10690096"/>
                  </a:cubicBezTo>
                  <a:lnTo>
                    <a:pt x="15104019" y="10690096"/>
                  </a:lnTo>
                  <a:cubicBezTo>
                    <a:pt x="15172598" y="10690096"/>
                    <a:pt x="15228478" y="10634217"/>
                    <a:pt x="15228478" y="10565636"/>
                  </a:cubicBezTo>
                  <a:lnTo>
                    <a:pt x="15228478" y="124460"/>
                  </a:lnTo>
                  <a:cubicBezTo>
                    <a:pt x="15228478" y="55880"/>
                    <a:pt x="15172598" y="0"/>
                    <a:pt x="15104019" y="0"/>
                  </a:cubicBezTo>
                  <a:close/>
                </a:path>
              </a:pathLst>
            </a:custGeom>
            <a:solidFill>
              <a:srgbClr val="191919"/>
            </a:solidFill>
          </p:spPr>
        </p:sp>
      </p:grpSp>
      <p:sp>
        <p:nvSpPr>
          <p:cNvPr name="Freeform 7" id="7"/>
          <p:cNvSpPr/>
          <p:nvPr/>
        </p:nvSpPr>
        <p:spPr>
          <a:xfrm flipH="false" flipV="false" rot="0">
            <a:off x="3329130" y="2317584"/>
            <a:ext cx="6940716" cy="6940716"/>
          </a:xfrm>
          <a:custGeom>
            <a:avLst/>
            <a:gdLst/>
            <a:ahLst/>
            <a:cxnLst/>
            <a:rect r="r" b="b" t="t" l="l"/>
            <a:pathLst>
              <a:path h="6940716" w="6940716">
                <a:moveTo>
                  <a:pt x="0" y="0"/>
                </a:moveTo>
                <a:lnTo>
                  <a:pt x="6940716" y="0"/>
                </a:lnTo>
                <a:lnTo>
                  <a:pt x="6940716" y="6940716"/>
                </a:lnTo>
                <a:lnTo>
                  <a:pt x="0" y="69407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8" id="8"/>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9" id="9"/>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1241170" y="2511070"/>
            <a:ext cx="3184270" cy="3139103"/>
          </a:xfrm>
          <a:custGeom>
            <a:avLst/>
            <a:gdLst/>
            <a:ahLst/>
            <a:cxnLst/>
            <a:rect r="r" b="b" t="t" l="l"/>
            <a:pathLst>
              <a:path h="3139103" w="3184270">
                <a:moveTo>
                  <a:pt x="0" y="0"/>
                </a:moveTo>
                <a:lnTo>
                  <a:pt x="3184270" y="0"/>
                </a:lnTo>
                <a:lnTo>
                  <a:pt x="3184270" y="3139103"/>
                </a:lnTo>
                <a:lnTo>
                  <a:pt x="0" y="3139103"/>
                </a:lnTo>
                <a:lnTo>
                  <a:pt x="0" y="0"/>
                </a:lnTo>
                <a:close/>
              </a:path>
            </a:pathLst>
          </a:custGeom>
          <a:blipFill>
            <a:blip r:embed="rId8"/>
            <a:stretch>
              <a:fillRect l="0" t="0" r="0" b="0"/>
            </a:stretch>
          </a:blipFill>
        </p:spPr>
      </p:sp>
      <p:sp>
        <p:nvSpPr>
          <p:cNvPr name="TextBox 11" id="11"/>
          <p:cNvSpPr txBox="true"/>
          <p:nvPr/>
        </p:nvSpPr>
        <p:spPr>
          <a:xfrm rot="0">
            <a:off x="3441660" y="1421521"/>
            <a:ext cx="8696963" cy="481330"/>
          </a:xfrm>
          <a:prstGeom prst="rect">
            <a:avLst/>
          </a:prstGeom>
        </p:spPr>
        <p:txBody>
          <a:bodyPr anchor="t" rtlCol="false" tIns="0" lIns="0" bIns="0" rIns="0">
            <a:spAutoFit/>
          </a:bodyPr>
          <a:lstStyle/>
          <a:p>
            <a:pPr algn="l">
              <a:lnSpc>
                <a:spcPts val="3920"/>
              </a:lnSpc>
              <a:spcBef>
                <a:spcPct val="0"/>
              </a:spcBef>
            </a:pPr>
            <a:r>
              <a:rPr lang="en-US" sz="2800">
                <a:solidFill>
                  <a:srgbClr val="000000"/>
                </a:solidFill>
                <a:latin typeface="TAN Headline"/>
                <a:ea typeface="TAN Headline"/>
                <a:cs typeface="TAN Headline"/>
                <a:sym typeface="TAN Headline"/>
              </a:rPr>
              <a:t>SINGLE-PHASE, HALF-WAVE DRIVES</a:t>
            </a:r>
          </a:p>
        </p:txBody>
      </p:sp>
      <p:sp>
        <p:nvSpPr>
          <p:cNvPr name="TextBox 12" id="12"/>
          <p:cNvSpPr txBox="true"/>
          <p:nvPr/>
        </p:nvSpPr>
        <p:spPr>
          <a:xfrm rot="0">
            <a:off x="3537328" y="3495662"/>
            <a:ext cx="6524321" cy="2858262"/>
          </a:xfrm>
          <a:prstGeom prst="rect">
            <a:avLst/>
          </a:prstGeom>
        </p:spPr>
        <p:txBody>
          <a:bodyPr anchor="t" rtlCol="false" tIns="0" lIns="0" bIns="0" rIns="0">
            <a:spAutoFit/>
          </a:bodyPr>
          <a:lstStyle/>
          <a:p>
            <a:pPr algn="just">
              <a:lnSpc>
                <a:spcPts val="2304"/>
              </a:lnSpc>
              <a:spcBef>
                <a:spcPct val="0"/>
              </a:spcBef>
            </a:pPr>
            <a:r>
              <a:rPr lang="en-US" sz="1800" spc="75">
                <a:solidFill>
                  <a:srgbClr val="000000"/>
                </a:solidFill>
                <a:latin typeface="TAN Headline"/>
                <a:ea typeface="TAN Headline"/>
                <a:cs typeface="TAN Headline"/>
                <a:sym typeface="TAN Headline"/>
              </a:rPr>
              <a:t>The armature circuit of the motor is connected to the converter, which is fed from an ac source. The field circuit of the motor is excited from the ac source through a full wave rectifier circuit, which may contain filters.</a:t>
            </a:r>
          </a:p>
          <a:p>
            <a:pPr algn="just">
              <a:lnSpc>
                <a:spcPts val="2304"/>
              </a:lnSpc>
              <a:spcBef>
                <a:spcPct val="0"/>
              </a:spcBef>
            </a:pPr>
          </a:p>
          <a:p>
            <a:pPr algn="just">
              <a:lnSpc>
                <a:spcPts val="2304"/>
              </a:lnSpc>
              <a:spcBef>
                <a:spcPct val="0"/>
              </a:spcBef>
            </a:pPr>
            <a:r>
              <a:rPr lang="en-US" sz="1800" spc="75">
                <a:solidFill>
                  <a:srgbClr val="000000"/>
                </a:solidFill>
                <a:latin typeface="TAN Headline"/>
                <a:ea typeface="TAN Headline"/>
                <a:cs typeface="TAN Headline"/>
                <a:sym typeface="TAN Headline"/>
              </a:rPr>
              <a:t>The converter in this case is a simple SCR triggered by a control circuit not shown in the figure. </a:t>
            </a:r>
          </a:p>
          <a:p>
            <a:pPr algn="just">
              <a:lnSpc>
                <a:spcPts val="2304"/>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1202849" y="1028700"/>
            <a:ext cx="6879654" cy="8678462"/>
          </a:xfrm>
          <a:custGeom>
            <a:avLst/>
            <a:gdLst/>
            <a:ahLst/>
            <a:cxnLst/>
            <a:rect r="r" b="b" t="t" l="l"/>
            <a:pathLst>
              <a:path h="8678462" w="6879654">
                <a:moveTo>
                  <a:pt x="0" y="0"/>
                </a:moveTo>
                <a:lnTo>
                  <a:pt x="6879654" y="0"/>
                </a:lnTo>
                <a:lnTo>
                  <a:pt x="6879654" y="8678462"/>
                </a:lnTo>
                <a:lnTo>
                  <a:pt x="0" y="86784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794564" y="3742504"/>
            <a:ext cx="554854" cy="55485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5" id="5"/>
            <p:cNvSpPr txBox="true"/>
            <p:nvPr/>
          </p:nvSpPr>
          <p:spPr>
            <a:xfrm>
              <a:off x="76200" y="0"/>
              <a:ext cx="660400" cy="736600"/>
            </a:xfrm>
            <a:prstGeom prst="rect">
              <a:avLst/>
            </a:prstGeom>
          </p:spPr>
          <p:txBody>
            <a:bodyPr anchor="ctr" rtlCol="false" tIns="0" lIns="0" bIns="0" rIns="0"/>
            <a:lstStyle/>
            <a:p>
              <a:pPr algn="ctr">
                <a:lnSpc>
                  <a:spcPts val="4339"/>
                </a:lnSpc>
              </a:pPr>
            </a:p>
          </p:txBody>
        </p:sp>
      </p:grpSp>
      <p:grpSp>
        <p:nvGrpSpPr>
          <p:cNvPr name="Group 6" id="6"/>
          <p:cNvGrpSpPr/>
          <p:nvPr/>
        </p:nvGrpSpPr>
        <p:grpSpPr>
          <a:xfrm rot="0">
            <a:off x="1794564" y="5790326"/>
            <a:ext cx="554854" cy="554854"/>
            <a:chOff x="0" y="0"/>
            <a:chExt cx="739806" cy="739806"/>
          </a:xfrm>
        </p:grpSpPr>
        <p:grpSp>
          <p:nvGrpSpPr>
            <p:cNvPr name="Group 7" id="7"/>
            <p:cNvGrpSpPr/>
            <p:nvPr/>
          </p:nvGrpSpPr>
          <p:grpSpPr>
            <a:xfrm rot="0">
              <a:off x="0" y="0"/>
              <a:ext cx="739806" cy="73980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sp>
          <p:sp>
            <p:nvSpPr>
              <p:cNvPr name="TextBox 9" id="9"/>
              <p:cNvSpPr txBox="true"/>
              <p:nvPr/>
            </p:nvSpPr>
            <p:spPr>
              <a:xfrm>
                <a:off x="76200" y="0"/>
                <a:ext cx="660400" cy="736600"/>
              </a:xfrm>
              <a:prstGeom prst="rect">
                <a:avLst/>
              </a:prstGeom>
            </p:spPr>
            <p:txBody>
              <a:bodyPr anchor="ctr" rtlCol="false" tIns="0" lIns="0" bIns="0" rIns="0"/>
              <a:lstStyle/>
              <a:p>
                <a:pPr algn="ctr">
                  <a:lnSpc>
                    <a:spcPts val="4339"/>
                  </a:lnSpc>
                </a:pPr>
              </a:p>
            </p:txBody>
          </p:sp>
        </p:grpSp>
        <p:sp>
          <p:nvSpPr>
            <p:cNvPr name="TextBox 10" id="10"/>
            <p:cNvSpPr txBox="true"/>
            <p:nvPr/>
          </p:nvSpPr>
          <p:spPr>
            <a:xfrm rot="0">
              <a:off x="113329" y="-10795"/>
              <a:ext cx="513149" cy="702788"/>
            </a:xfrm>
            <a:prstGeom prst="rect">
              <a:avLst/>
            </a:prstGeom>
          </p:spPr>
          <p:txBody>
            <a:bodyPr anchor="t" rtlCol="false" tIns="0" lIns="0" bIns="0" rIns="0">
              <a:spAutoFit/>
            </a:bodyPr>
            <a:lstStyle/>
            <a:p>
              <a:pPr algn="ctr">
                <a:lnSpc>
                  <a:spcPts val="4446"/>
                </a:lnSpc>
                <a:spcBef>
                  <a:spcPct val="0"/>
                </a:spcBef>
              </a:pPr>
              <a:r>
                <a:rPr lang="en-US" sz="3176" spc="63">
                  <a:solidFill>
                    <a:srgbClr val="231F20"/>
                  </a:solidFill>
                  <a:latin typeface="TAN Headline"/>
                  <a:ea typeface="TAN Headline"/>
                  <a:cs typeface="TAN Headline"/>
                  <a:sym typeface="TAN Headline"/>
                </a:rPr>
                <a:t>2</a:t>
              </a:r>
            </a:p>
          </p:txBody>
        </p:sp>
      </p:grpSp>
      <p:grpSp>
        <p:nvGrpSpPr>
          <p:cNvPr name="Group 11" id="11"/>
          <p:cNvGrpSpPr/>
          <p:nvPr/>
        </p:nvGrpSpPr>
        <p:grpSpPr>
          <a:xfrm rot="0">
            <a:off x="8749253" y="1028700"/>
            <a:ext cx="8518349" cy="8678462"/>
            <a:chOff x="0" y="0"/>
            <a:chExt cx="10971839" cy="11178069"/>
          </a:xfrm>
        </p:grpSpPr>
        <p:sp>
          <p:nvSpPr>
            <p:cNvPr name="Freeform 12" id="12"/>
            <p:cNvSpPr/>
            <p:nvPr/>
          </p:nvSpPr>
          <p:spPr>
            <a:xfrm flipH="false" flipV="false" rot="0">
              <a:off x="31750" y="31750"/>
              <a:ext cx="10908339" cy="11114569"/>
            </a:xfrm>
            <a:custGeom>
              <a:avLst/>
              <a:gdLst/>
              <a:ahLst/>
              <a:cxnLst/>
              <a:rect r="r" b="b" t="t" l="l"/>
              <a:pathLst>
                <a:path h="11114569" w="10908339">
                  <a:moveTo>
                    <a:pt x="10815629" y="11114569"/>
                  </a:moveTo>
                  <a:lnTo>
                    <a:pt x="92710" y="11114569"/>
                  </a:lnTo>
                  <a:cubicBezTo>
                    <a:pt x="41910" y="11114569"/>
                    <a:pt x="0" y="11072658"/>
                    <a:pt x="0" y="11021858"/>
                  </a:cubicBezTo>
                  <a:lnTo>
                    <a:pt x="0" y="92710"/>
                  </a:lnTo>
                  <a:cubicBezTo>
                    <a:pt x="0" y="41910"/>
                    <a:pt x="41910" y="0"/>
                    <a:pt x="92710" y="0"/>
                  </a:cubicBezTo>
                  <a:lnTo>
                    <a:pt x="10814359" y="0"/>
                  </a:lnTo>
                  <a:cubicBezTo>
                    <a:pt x="10865159" y="0"/>
                    <a:pt x="10907069" y="41910"/>
                    <a:pt x="10907069" y="92710"/>
                  </a:cubicBezTo>
                  <a:lnTo>
                    <a:pt x="10907069" y="11020589"/>
                  </a:lnTo>
                  <a:cubicBezTo>
                    <a:pt x="10908339" y="11072658"/>
                    <a:pt x="10866429" y="11114569"/>
                    <a:pt x="10815629" y="11114569"/>
                  </a:cubicBezTo>
                  <a:close/>
                </a:path>
              </a:pathLst>
            </a:custGeom>
            <a:solidFill>
              <a:srgbClr val="FFFEF7"/>
            </a:solidFill>
          </p:spPr>
        </p:sp>
        <p:sp>
          <p:nvSpPr>
            <p:cNvPr name="Freeform 13" id="13"/>
            <p:cNvSpPr/>
            <p:nvPr/>
          </p:nvSpPr>
          <p:spPr>
            <a:xfrm flipH="false" flipV="false" rot="0">
              <a:off x="0" y="0"/>
              <a:ext cx="10971839" cy="11178069"/>
            </a:xfrm>
            <a:custGeom>
              <a:avLst/>
              <a:gdLst/>
              <a:ahLst/>
              <a:cxnLst/>
              <a:rect r="r" b="b" t="t" l="l"/>
              <a:pathLst>
                <a:path h="11178069" w="10971839">
                  <a:moveTo>
                    <a:pt x="10847379" y="59690"/>
                  </a:moveTo>
                  <a:cubicBezTo>
                    <a:pt x="10882939" y="59690"/>
                    <a:pt x="10912149" y="88900"/>
                    <a:pt x="10912149" y="124460"/>
                  </a:cubicBezTo>
                  <a:lnTo>
                    <a:pt x="10912149" y="11053609"/>
                  </a:lnTo>
                  <a:cubicBezTo>
                    <a:pt x="10912149" y="11089169"/>
                    <a:pt x="10882939" y="11118379"/>
                    <a:pt x="10847379" y="11118379"/>
                  </a:cubicBezTo>
                  <a:lnTo>
                    <a:pt x="124460" y="11118379"/>
                  </a:lnTo>
                  <a:cubicBezTo>
                    <a:pt x="88900" y="11118379"/>
                    <a:pt x="59690" y="11089169"/>
                    <a:pt x="59690" y="11053609"/>
                  </a:cubicBezTo>
                  <a:lnTo>
                    <a:pt x="59690" y="124460"/>
                  </a:lnTo>
                  <a:cubicBezTo>
                    <a:pt x="59690" y="88900"/>
                    <a:pt x="88900" y="59690"/>
                    <a:pt x="124460" y="59690"/>
                  </a:cubicBezTo>
                  <a:lnTo>
                    <a:pt x="10847379" y="59690"/>
                  </a:lnTo>
                  <a:moveTo>
                    <a:pt x="10847379" y="0"/>
                  </a:moveTo>
                  <a:lnTo>
                    <a:pt x="124460" y="0"/>
                  </a:lnTo>
                  <a:cubicBezTo>
                    <a:pt x="55880" y="0"/>
                    <a:pt x="0" y="55880"/>
                    <a:pt x="0" y="124460"/>
                  </a:cubicBezTo>
                  <a:lnTo>
                    <a:pt x="0" y="11053609"/>
                  </a:lnTo>
                  <a:cubicBezTo>
                    <a:pt x="0" y="11122189"/>
                    <a:pt x="55880" y="11178069"/>
                    <a:pt x="124460" y="11178069"/>
                  </a:cubicBezTo>
                  <a:lnTo>
                    <a:pt x="10847379" y="11178069"/>
                  </a:lnTo>
                  <a:cubicBezTo>
                    <a:pt x="10915959" y="11178069"/>
                    <a:pt x="10971839" y="11122189"/>
                    <a:pt x="10971839" y="11053609"/>
                  </a:cubicBezTo>
                  <a:lnTo>
                    <a:pt x="10971839" y="124460"/>
                  </a:lnTo>
                  <a:cubicBezTo>
                    <a:pt x="10971839" y="55880"/>
                    <a:pt x="10915959" y="0"/>
                    <a:pt x="10847379" y="0"/>
                  </a:cubicBezTo>
                  <a:close/>
                </a:path>
              </a:pathLst>
            </a:custGeom>
            <a:solidFill>
              <a:srgbClr val="191919"/>
            </a:solidFill>
          </p:spPr>
        </p:sp>
      </p:grpSp>
      <p:sp>
        <p:nvSpPr>
          <p:cNvPr name="Freeform 14" id="14"/>
          <p:cNvSpPr/>
          <p:nvPr/>
        </p:nvSpPr>
        <p:spPr>
          <a:xfrm flipH="false" flipV="false" rot="-1568932">
            <a:off x="-30836" y="8050291"/>
            <a:ext cx="1443297" cy="2069242"/>
          </a:xfrm>
          <a:custGeom>
            <a:avLst/>
            <a:gdLst/>
            <a:ahLst/>
            <a:cxnLst/>
            <a:rect r="r" b="b" t="t" l="l"/>
            <a:pathLst>
              <a:path h="2069242" w="1443297">
                <a:moveTo>
                  <a:pt x="0" y="0"/>
                </a:moveTo>
                <a:lnTo>
                  <a:pt x="1443297" y="0"/>
                </a:lnTo>
                <a:lnTo>
                  <a:pt x="1443297" y="2069242"/>
                </a:lnTo>
                <a:lnTo>
                  <a:pt x="0" y="20692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027046">
            <a:off x="16502236" y="496365"/>
            <a:ext cx="1514128" cy="1379233"/>
          </a:xfrm>
          <a:custGeom>
            <a:avLst/>
            <a:gdLst/>
            <a:ahLst/>
            <a:cxnLst/>
            <a:rect r="r" b="b" t="t" l="l"/>
            <a:pathLst>
              <a:path h="1379233" w="1514128">
                <a:moveTo>
                  <a:pt x="0" y="0"/>
                </a:moveTo>
                <a:lnTo>
                  <a:pt x="1514128" y="0"/>
                </a:lnTo>
                <a:lnTo>
                  <a:pt x="1514128" y="1379233"/>
                </a:lnTo>
                <a:lnTo>
                  <a:pt x="0" y="13792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true" rot="-8878474">
            <a:off x="14462783" y="8607260"/>
            <a:ext cx="4427299" cy="1110849"/>
          </a:xfrm>
          <a:custGeom>
            <a:avLst/>
            <a:gdLst/>
            <a:ahLst/>
            <a:cxnLst/>
            <a:rect r="r" b="b" t="t" l="l"/>
            <a:pathLst>
              <a:path h="1110849" w="4427299">
                <a:moveTo>
                  <a:pt x="0" y="1110850"/>
                </a:moveTo>
                <a:lnTo>
                  <a:pt x="4427299" y="1110850"/>
                </a:lnTo>
                <a:lnTo>
                  <a:pt x="4427299" y="0"/>
                </a:lnTo>
                <a:lnTo>
                  <a:pt x="0" y="0"/>
                </a:lnTo>
                <a:lnTo>
                  <a:pt x="0" y="111085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1794564" y="3742504"/>
            <a:ext cx="554854" cy="554854"/>
            <a:chOff x="0" y="0"/>
            <a:chExt cx="739806" cy="739806"/>
          </a:xfrm>
        </p:grpSpPr>
        <p:grpSp>
          <p:nvGrpSpPr>
            <p:cNvPr name="Group 18" id="18"/>
            <p:cNvGrpSpPr/>
            <p:nvPr/>
          </p:nvGrpSpPr>
          <p:grpSpPr>
            <a:xfrm rot="0">
              <a:off x="0" y="0"/>
              <a:ext cx="739806" cy="73980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sp>
          <p:sp>
            <p:nvSpPr>
              <p:cNvPr name="TextBox 20" id="20"/>
              <p:cNvSpPr txBox="true"/>
              <p:nvPr/>
            </p:nvSpPr>
            <p:spPr>
              <a:xfrm>
                <a:off x="76200" y="0"/>
                <a:ext cx="660400" cy="736600"/>
              </a:xfrm>
              <a:prstGeom prst="rect">
                <a:avLst/>
              </a:prstGeom>
            </p:spPr>
            <p:txBody>
              <a:bodyPr anchor="ctr" rtlCol="false" tIns="0" lIns="0" bIns="0" rIns="0"/>
              <a:lstStyle/>
              <a:p>
                <a:pPr algn="ctr">
                  <a:lnSpc>
                    <a:spcPts val="4339"/>
                  </a:lnSpc>
                </a:pPr>
              </a:p>
            </p:txBody>
          </p:sp>
        </p:grpSp>
        <p:sp>
          <p:nvSpPr>
            <p:cNvPr name="TextBox 21" id="21"/>
            <p:cNvSpPr txBox="true"/>
            <p:nvPr/>
          </p:nvSpPr>
          <p:spPr>
            <a:xfrm rot="0">
              <a:off x="113329" y="-10795"/>
              <a:ext cx="513149" cy="702788"/>
            </a:xfrm>
            <a:prstGeom prst="rect">
              <a:avLst/>
            </a:prstGeom>
          </p:spPr>
          <p:txBody>
            <a:bodyPr anchor="t" rtlCol="false" tIns="0" lIns="0" bIns="0" rIns="0">
              <a:spAutoFit/>
            </a:bodyPr>
            <a:lstStyle/>
            <a:p>
              <a:pPr algn="ctr">
                <a:lnSpc>
                  <a:spcPts val="4446"/>
                </a:lnSpc>
                <a:spcBef>
                  <a:spcPct val="0"/>
                </a:spcBef>
              </a:pPr>
              <a:r>
                <a:rPr lang="en-US" sz="3176" spc="63">
                  <a:solidFill>
                    <a:srgbClr val="231F20"/>
                  </a:solidFill>
                  <a:latin typeface="TAN Headline"/>
                  <a:ea typeface="TAN Headline"/>
                  <a:cs typeface="TAN Headline"/>
                  <a:sym typeface="TAN Headline"/>
                </a:rPr>
                <a:t>1</a:t>
              </a:r>
            </a:p>
          </p:txBody>
        </p:sp>
      </p:grpSp>
      <p:sp>
        <p:nvSpPr>
          <p:cNvPr name="Freeform 22" id="22"/>
          <p:cNvSpPr/>
          <p:nvPr/>
        </p:nvSpPr>
        <p:spPr>
          <a:xfrm flipH="false" flipV="false" rot="0">
            <a:off x="2464355" y="3426852"/>
            <a:ext cx="4962333" cy="1716648"/>
          </a:xfrm>
          <a:custGeom>
            <a:avLst/>
            <a:gdLst/>
            <a:ahLst/>
            <a:cxnLst/>
            <a:rect r="r" b="b" t="t" l="l"/>
            <a:pathLst>
              <a:path h="1716648" w="4962333">
                <a:moveTo>
                  <a:pt x="0" y="0"/>
                </a:moveTo>
                <a:lnTo>
                  <a:pt x="4962333" y="0"/>
                </a:lnTo>
                <a:lnTo>
                  <a:pt x="4962333" y="1716648"/>
                </a:lnTo>
                <a:lnTo>
                  <a:pt x="0" y="1716648"/>
                </a:lnTo>
                <a:lnTo>
                  <a:pt x="0" y="0"/>
                </a:lnTo>
                <a:close/>
              </a:path>
            </a:pathLst>
          </a:custGeom>
          <a:blipFill>
            <a:blip r:embed="rId10"/>
            <a:stretch>
              <a:fillRect l="0" t="0" r="0" b="0"/>
            </a:stretch>
          </a:blipFill>
        </p:spPr>
      </p:sp>
      <p:sp>
        <p:nvSpPr>
          <p:cNvPr name="Freeform 23" id="23"/>
          <p:cNvSpPr/>
          <p:nvPr/>
        </p:nvSpPr>
        <p:spPr>
          <a:xfrm flipH="false" flipV="false" rot="0">
            <a:off x="2464355" y="5367931"/>
            <a:ext cx="4960263" cy="3860205"/>
          </a:xfrm>
          <a:custGeom>
            <a:avLst/>
            <a:gdLst/>
            <a:ahLst/>
            <a:cxnLst/>
            <a:rect r="r" b="b" t="t" l="l"/>
            <a:pathLst>
              <a:path h="3860205" w="4960263">
                <a:moveTo>
                  <a:pt x="0" y="0"/>
                </a:moveTo>
                <a:lnTo>
                  <a:pt x="4960263" y="0"/>
                </a:lnTo>
                <a:lnTo>
                  <a:pt x="4960263" y="3860205"/>
                </a:lnTo>
                <a:lnTo>
                  <a:pt x="0" y="3860205"/>
                </a:lnTo>
                <a:lnTo>
                  <a:pt x="0" y="0"/>
                </a:lnTo>
                <a:close/>
              </a:path>
            </a:pathLst>
          </a:custGeom>
          <a:blipFill>
            <a:blip r:embed="rId11"/>
            <a:stretch>
              <a:fillRect l="0" t="0" r="0" b="0"/>
            </a:stretch>
          </a:blipFill>
        </p:spPr>
      </p:sp>
      <p:sp>
        <p:nvSpPr>
          <p:cNvPr name="Freeform 24" id="24"/>
          <p:cNvSpPr/>
          <p:nvPr/>
        </p:nvSpPr>
        <p:spPr>
          <a:xfrm flipH="false" flipV="false" rot="0">
            <a:off x="9144000" y="1132362"/>
            <a:ext cx="8036727" cy="5220284"/>
          </a:xfrm>
          <a:custGeom>
            <a:avLst/>
            <a:gdLst/>
            <a:ahLst/>
            <a:cxnLst/>
            <a:rect r="r" b="b" t="t" l="l"/>
            <a:pathLst>
              <a:path h="5220284" w="8036727">
                <a:moveTo>
                  <a:pt x="0" y="0"/>
                </a:moveTo>
                <a:lnTo>
                  <a:pt x="8036727" y="0"/>
                </a:lnTo>
                <a:lnTo>
                  <a:pt x="8036727" y="5220284"/>
                </a:lnTo>
                <a:lnTo>
                  <a:pt x="0" y="5220284"/>
                </a:lnTo>
                <a:lnTo>
                  <a:pt x="0" y="0"/>
                </a:lnTo>
                <a:close/>
              </a:path>
            </a:pathLst>
          </a:custGeom>
          <a:blipFill>
            <a:blip r:embed="rId12"/>
            <a:stretch>
              <a:fillRect l="0" t="0" r="0" b="0"/>
            </a:stretch>
          </a:blipFill>
          <a:ln w="38100" cap="sq">
            <a:solidFill>
              <a:srgbClr val="000000"/>
            </a:solidFill>
            <a:prstDash val="solid"/>
            <a:miter/>
          </a:ln>
        </p:spPr>
      </p:sp>
      <p:sp>
        <p:nvSpPr>
          <p:cNvPr name="Freeform 25" id="25"/>
          <p:cNvSpPr/>
          <p:nvPr/>
        </p:nvSpPr>
        <p:spPr>
          <a:xfrm flipH="false" flipV="false" rot="0">
            <a:off x="11232719" y="6488313"/>
            <a:ext cx="3098800" cy="3054845"/>
          </a:xfrm>
          <a:custGeom>
            <a:avLst/>
            <a:gdLst/>
            <a:ahLst/>
            <a:cxnLst/>
            <a:rect r="r" b="b" t="t" l="l"/>
            <a:pathLst>
              <a:path h="3054845" w="3098800">
                <a:moveTo>
                  <a:pt x="0" y="0"/>
                </a:moveTo>
                <a:lnTo>
                  <a:pt x="3098800" y="0"/>
                </a:lnTo>
                <a:lnTo>
                  <a:pt x="3098800" y="3054845"/>
                </a:lnTo>
                <a:lnTo>
                  <a:pt x="0" y="3054845"/>
                </a:lnTo>
                <a:lnTo>
                  <a:pt x="0" y="0"/>
                </a:lnTo>
                <a:close/>
              </a:path>
            </a:pathLst>
          </a:custGeom>
          <a:blipFill>
            <a:blip r:embed="rId13"/>
            <a:stretch>
              <a:fillRect l="0" t="0" r="0" b="0"/>
            </a:stretch>
          </a:blipFill>
          <a:ln w="38100" cap="sq">
            <a:solidFill>
              <a:srgbClr val="000000"/>
            </a:solidFill>
            <a:prstDash val="solid"/>
            <a:miter/>
          </a:ln>
        </p:spPr>
      </p:sp>
      <p:sp>
        <p:nvSpPr>
          <p:cNvPr name="TextBox 26" id="26"/>
          <p:cNvSpPr txBox="true"/>
          <p:nvPr/>
        </p:nvSpPr>
        <p:spPr>
          <a:xfrm rot="0">
            <a:off x="1794564" y="1946588"/>
            <a:ext cx="5337658" cy="1144905"/>
          </a:xfrm>
          <a:prstGeom prst="rect">
            <a:avLst/>
          </a:prstGeom>
        </p:spPr>
        <p:txBody>
          <a:bodyPr anchor="t" rtlCol="false" tIns="0" lIns="0" bIns="0" rIns="0">
            <a:spAutoFit/>
          </a:bodyPr>
          <a:lstStyle/>
          <a:p>
            <a:pPr algn="l">
              <a:lnSpc>
                <a:spcPts val="4620"/>
              </a:lnSpc>
              <a:spcBef>
                <a:spcPct val="0"/>
              </a:spcBef>
            </a:pPr>
            <a:r>
              <a:rPr lang="en-US" sz="3300">
                <a:solidFill>
                  <a:srgbClr val="000000"/>
                </a:solidFill>
                <a:latin typeface="TAN Headline"/>
                <a:ea typeface="TAN Headline"/>
                <a:cs typeface="TAN Headline"/>
                <a:sym typeface="TAN Headline"/>
              </a:rPr>
              <a:t>SINGLE-PHASE, HALF-WAVE DRIVES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43200" y="1028700"/>
            <a:ext cx="15360521" cy="8357414"/>
            <a:chOff x="0" y="0"/>
            <a:chExt cx="19647878" cy="10690097"/>
          </a:xfrm>
        </p:grpSpPr>
        <p:sp>
          <p:nvSpPr>
            <p:cNvPr name="Freeform 5" id="5"/>
            <p:cNvSpPr/>
            <p:nvPr/>
          </p:nvSpPr>
          <p:spPr>
            <a:xfrm flipH="false" flipV="false" rot="0">
              <a:off x="31750" y="31750"/>
              <a:ext cx="19584378" cy="10626596"/>
            </a:xfrm>
            <a:custGeom>
              <a:avLst/>
              <a:gdLst/>
              <a:ahLst/>
              <a:cxnLst/>
              <a:rect r="r" b="b" t="t" l="l"/>
              <a:pathLst>
                <a:path h="10626596" w="19584378">
                  <a:moveTo>
                    <a:pt x="19491669" y="10626596"/>
                  </a:moveTo>
                  <a:lnTo>
                    <a:pt x="92710" y="10626596"/>
                  </a:lnTo>
                  <a:cubicBezTo>
                    <a:pt x="41910" y="10626596"/>
                    <a:pt x="0" y="10584686"/>
                    <a:pt x="0" y="10533886"/>
                  </a:cubicBezTo>
                  <a:lnTo>
                    <a:pt x="0" y="92710"/>
                  </a:lnTo>
                  <a:cubicBezTo>
                    <a:pt x="0" y="41910"/>
                    <a:pt x="41910" y="0"/>
                    <a:pt x="92710" y="0"/>
                  </a:cubicBezTo>
                  <a:lnTo>
                    <a:pt x="19490398" y="0"/>
                  </a:lnTo>
                  <a:cubicBezTo>
                    <a:pt x="19541198" y="0"/>
                    <a:pt x="19583109" y="41910"/>
                    <a:pt x="19583109" y="92710"/>
                  </a:cubicBezTo>
                  <a:lnTo>
                    <a:pt x="19583109" y="10532617"/>
                  </a:lnTo>
                  <a:cubicBezTo>
                    <a:pt x="19584378" y="10584686"/>
                    <a:pt x="19542469" y="10626596"/>
                    <a:pt x="19491669" y="10626596"/>
                  </a:cubicBezTo>
                  <a:close/>
                </a:path>
              </a:pathLst>
            </a:custGeom>
            <a:solidFill>
              <a:srgbClr val="FFFEF7"/>
            </a:solidFill>
          </p:spPr>
        </p:sp>
        <p:sp>
          <p:nvSpPr>
            <p:cNvPr name="Freeform 6" id="6"/>
            <p:cNvSpPr/>
            <p:nvPr/>
          </p:nvSpPr>
          <p:spPr>
            <a:xfrm flipH="false" flipV="false" rot="0">
              <a:off x="0" y="0"/>
              <a:ext cx="19647878" cy="10690096"/>
            </a:xfrm>
            <a:custGeom>
              <a:avLst/>
              <a:gdLst/>
              <a:ahLst/>
              <a:cxnLst/>
              <a:rect r="r" b="b" t="t" l="l"/>
              <a:pathLst>
                <a:path h="10690096" w="19647878">
                  <a:moveTo>
                    <a:pt x="19523419" y="59690"/>
                  </a:moveTo>
                  <a:cubicBezTo>
                    <a:pt x="19558978" y="59690"/>
                    <a:pt x="19588189" y="88900"/>
                    <a:pt x="19588189" y="124460"/>
                  </a:cubicBezTo>
                  <a:lnTo>
                    <a:pt x="19588189" y="10565636"/>
                  </a:lnTo>
                  <a:cubicBezTo>
                    <a:pt x="19588189" y="10601196"/>
                    <a:pt x="19558978" y="10630406"/>
                    <a:pt x="19523419" y="10630406"/>
                  </a:cubicBezTo>
                  <a:lnTo>
                    <a:pt x="124460" y="10630406"/>
                  </a:lnTo>
                  <a:cubicBezTo>
                    <a:pt x="88900" y="10630406"/>
                    <a:pt x="59690" y="10601196"/>
                    <a:pt x="59690" y="10565636"/>
                  </a:cubicBezTo>
                  <a:lnTo>
                    <a:pt x="59690" y="124460"/>
                  </a:lnTo>
                  <a:cubicBezTo>
                    <a:pt x="59690" y="88900"/>
                    <a:pt x="88900" y="59690"/>
                    <a:pt x="124460" y="59690"/>
                  </a:cubicBezTo>
                  <a:lnTo>
                    <a:pt x="19523419" y="59690"/>
                  </a:lnTo>
                  <a:moveTo>
                    <a:pt x="19523419" y="0"/>
                  </a:moveTo>
                  <a:lnTo>
                    <a:pt x="124460" y="0"/>
                  </a:lnTo>
                  <a:cubicBezTo>
                    <a:pt x="55880" y="0"/>
                    <a:pt x="0" y="55880"/>
                    <a:pt x="0" y="124460"/>
                  </a:cubicBezTo>
                  <a:lnTo>
                    <a:pt x="0" y="10565636"/>
                  </a:lnTo>
                  <a:cubicBezTo>
                    <a:pt x="0" y="10634217"/>
                    <a:pt x="55880" y="10690096"/>
                    <a:pt x="124460" y="10690096"/>
                  </a:cubicBezTo>
                  <a:lnTo>
                    <a:pt x="19523419" y="10690096"/>
                  </a:lnTo>
                  <a:cubicBezTo>
                    <a:pt x="19591998" y="10690096"/>
                    <a:pt x="19647878" y="10634217"/>
                    <a:pt x="19647878" y="10565636"/>
                  </a:cubicBezTo>
                  <a:lnTo>
                    <a:pt x="19647878" y="124460"/>
                  </a:lnTo>
                  <a:cubicBezTo>
                    <a:pt x="19647878" y="55880"/>
                    <a:pt x="19591998" y="0"/>
                    <a:pt x="19523419" y="0"/>
                  </a:cubicBezTo>
                  <a:close/>
                </a:path>
              </a:pathLst>
            </a:custGeom>
            <a:solidFill>
              <a:srgbClr val="191919"/>
            </a:solidFill>
          </p:spPr>
        </p:sp>
      </p:grpSp>
      <p:sp>
        <p:nvSpPr>
          <p:cNvPr name="AutoShape 7" id="7"/>
          <p:cNvSpPr/>
          <p:nvPr/>
        </p:nvSpPr>
        <p:spPr>
          <a:xfrm>
            <a:off x="3140927" y="2206270"/>
            <a:ext cx="11178862"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68520" y="2511070"/>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44000" y="2352925"/>
            <a:ext cx="6470887" cy="6470887"/>
          </a:xfrm>
          <a:custGeom>
            <a:avLst/>
            <a:gdLst/>
            <a:ahLst/>
            <a:cxnLst/>
            <a:rect r="r" b="b" t="t" l="l"/>
            <a:pathLst>
              <a:path h="6470887" w="6470887">
                <a:moveTo>
                  <a:pt x="0" y="0"/>
                </a:moveTo>
                <a:lnTo>
                  <a:pt x="6470887" y="0"/>
                </a:lnTo>
                <a:lnTo>
                  <a:pt x="6470887" y="6470887"/>
                </a:lnTo>
                <a:lnTo>
                  <a:pt x="0" y="6470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329130" y="3581443"/>
            <a:ext cx="4547203" cy="5242369"/>
          </a:xfrm>
          <a:custGeom>
            <a:avLst/>
            <a:gdLst/>
            <a:ahLst/>
            <a:cxnLst/>
            <a:rect r="r" b="b" t="t" l="l"/>
            <a:pathLst>
              <a:path h="5242369" w="4547203">
                <a:moveTo>
                  <a:pt x="0" y="0"/>
                </a:moveTo>
                <a:lnTo>
                  <a:pt x="4547203" y="0"/>
                </a:lnTo>
                <a:lnTo>
                  <a:pt x="4547203" y="5242369"/>
                </a:lnTo>
                <a:lnTo>
                  <a:pt x="0" y="5242369"/>
                </a:lnTo>
                <a:lnTo>
                  <a:pt x="0" y="0"/>
                </a:lnTo>
                <a:close/>
              </a:path>
            </a:pathLst>
          </a:custGeom>
          <a:blipFill>
            <a:blip r:embed="rId8"/>
            <a:stretch>
              <a:fillRect l="0" t="0" r="0" b="0"/>
            </a:stretch>
          </a:blipFill>
        </p:spPr>
      </p:sp>
      <p:sp>
        <p:nvSpPr>
          <p:cNvPr name="Freeform 12" id="12"/>
          <p:cNvSpPr/>
          <p:nvPr/>
        </p:nvSpPr>
        <p:spPr>
          <a:xfrm flipH="false" flipV="false" rot="0">
            <a:off x="9408228" y="3581443"/>
            <a:ext cx="5942431" cy="4699212"/>
          </a:xfrm>
          <a:custGeom>
            <a:avLst/>
            <a:gdLst/>
            <a:ahLst/>
            <a:cxnLst/>
            <a:rect r="r" b="b" t="t" l="l"/>
            <a:pathLst>
              <a:path h="4699212" w="5942431">
                <a:moveTo>
                  <a:pt x="0" y="0"/>
                </a:moveTo>
                <a:lnTo>
                  <a:pt x="5942431" y="0"/>
                </a:lnTo>
                <a:lnTo>
                  <a:pt x="5942431" y="4699212"/>
                </a:lnTo>
                <a:lnTo>
                  <a:pt x="0" y="4699212"/>
                </a:lnTo>
                <a:lnTo>
                  <a:pt x="0" y="0"/>
                </a:lnTo>
                <a:close/>
              </a:path>
            </a:pathLst>
          </a:custGeom>
          <a:blipFill>
            <a:blip r:embed="rId9"/>
            <a:stretch>
              <a:fillRect l="0" t="0" r="0" b="0"/>
            </a:stretch>
          </a:blipFill>
        </p:spPr>
      </p:sp>
      <p:sp>
        <p:nvSpPr>
          <p:cNvPr name="TextBox 13" id="13"/>
          <p:cNvSpPr txBox="true"/>
          <p:nvPr/>
        </p:nvSpPr>
        <p:spPr>
          <a:xfrm rot="0">
            <a:off x="3441660" y="1421521"/>
            <a:ext cx="8696963" cy="481330"/>
          </a:xfrm>
          <a:prstGeom prst="rect">
            <a:avLst/>
          </a:prstGeom>
        </p:spPr>
        <p:txBody>
          <a:bodyPr anchor="t" rtlCol="false" tIns="0" lIns="0" bIns="0" rIns="0">
            <a:spAutoFit/>
          </a:bodyPr>
          <a:lstStyle/>
          <a:p>
            <a:pPr algn="l">
              <a:lnSpc>
                <a:spcPts val="3920"/>
              </a:lnSpc>
              <a:spcBef>
                <a:spcPct val="0"/>
              </a:spcBef>
            </a:pPr>
            <a:r>
              <a:rPr lang="en-US" sz="2800">
                <a:solidFill>
                  <a:srgbClr val="000000"/>
                </a:solidFill>
                <a:latin typeface="TAN Headline"/>
                <a:ea typeface="TAN Headline"/>
                <a:cs typeface="TAN Headline"/>
                <a:sym typeface="TAN Headline"/>
              </a:rPr>
              <a:t>SINGLE-PHASE, FULL-WAVE DRIVES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DAGr_-pPWmg</dc:identifier>
  <dcterms:modified xsi:type="dcterms:W3CDTF">2011-08-01T06:04:30Z</dcterms:modified>
  <cp:revision>1</cp:revision>
  <dc:title>Blue and Yellow Playful Doodle Digital Brainstorm Presentation</dc:title>
</cp:coreProperties>
</file>