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9" r:id="rId1"/>
  </p:sldMasterIdLst>
  <p:sldIdLst>
    <p:sldId id="256" r:id="rId2"/>
    <p:sldId id="264" r:id="rId3"/>
    <p:sldId id="271" r:id="rId4"/>
    <p:sldId id="257" r:id="rId5"/>
    <p:sldId id="258" r:id="rId6"/>
    <p:sldId id="263" r:id="rId7"/>
    <p:sldId id="259" r:id="rId8"/>
    <p:sldId id="261" r:id="rId9"/>
    <p:sldId id="260" r:id="rId10"/>
    <p:sldId id="262" r:id="rId11"/>
    <p:sldId id="265" r:id="rId12"/>
    <p:sldId id="266" r:id="rId13"/>
    <p:sldId id="267" r:id="rId14"/>
    <p:sldId id="268" r:id="rId15"/>
    <p:sldId id="270" r:id="rId16"/>
    <p:sldId id="273" r:id="rId17"/>
    <p:sldId id="274" r:id="rId18"/>
    <p:sldId id="276" r:id="rId19"/>
    <p:sldId id="277" r:id="rId20"/>
    <p:sldId id="279" r:id="rId21"/>
    <p:sldId id="280" r:id="rId22"/>
    <p:sldId id="281" r:id="rId23"/>
    <p:sldId id="283" r:id="rId24"/>
    <p:sldId id="284" r:id="rId25"/>
    <p:sldId id="285"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91224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06907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478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88965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44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316781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139536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108461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194297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71BEB-65F0-4184-9331-EF10CDC61734}"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21610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971BEB-65F0-4184-9331-EF10CDC61734}"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52978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971BEB-65F0-4184-9331-EF10CDC61734}"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56115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971BEB-65F0-4184-9331-EF10CDC61734}"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22063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71BEB-65F0-4184-9331-EF10CDC61734}"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184418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971BEB-65F0-4184-9331-EF10CDC61734}"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8D17B-8627-411C-84CC-F1DD8F53520A}" type="slidenum">
              <a:rPr lang="en-US" smtClean="0"/>
              <a:t>‹#›</a:t>
            </a:fld>
            <a:endParaRPr lang="en-US"/>
          </a:p>
        </p:txBody>
      </p:sp>
    </p:spTree>
    <p:extLst>
      <p:ext uri="{BB962C8B-B14F-4D97-AF65-F5344CB8AC3E}">
        <p14:creationId xmlns:p14="http://schemas.microsoft.com/office/powerpoint/2010/main" val="221729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8D17B-8627-411C-84CC-F1DD8F53520A}" type="slidenum">
              <a:rPr lang="en-US" smtClean="0"/>
              <a:t>‹#›</a:t>
            </a:fld>
            <a:endParaRPr lang="en-US"/>
          </a:p>
        </p:txBody>
      </p:sp>
      <p:sp>
        <p:nvSpPr>
          <p:cNvPr id="5" name="Date Placeholder 4"/>
          <p:cNvSpPr>
            <a:spLocks noGrp="1"/>
          </p:cNvSpPr>
          <p:nvPr>
            <p:ph type="dt" sz="half" idx="10"/>
          </p:nvPr>
        </p:nvSpPr>
        <p:spPr/>
        <p:txBody>
          <a:bodyPr/>
          <a:lstStyle/>
          <a:p>
            <a:fld id="{B9971BEB-65F0-4184-9331-EF10CDC61734}" type="datetimeFigureOut">
              <a:rPr lang="en-US" smtClean="0"/>
              <a:t>10/6/2025</a:t>
            </a:fld>
            <a:endParaRPr lang="en-US"/>
          </a:p>
        </p:txBody>
      </p:sp>
    </p:spTree>
    <p:extLst>
      <p:ext uri="{BB962C8B-B14F-4D97-AF65-F5344CB8AC3E}">
        <p14:creationId xmlns:p14="http://schemas.microsoft.com/office/powerpoint/2010/main" val="47275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971BEB-65F0-4184-9331-EF10CDC61734}" type="datetimeFigureOut">
              <a:rPr lang="en-US" smtClean="0"/>
              <a:t>10/6/2025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18D17B-8627-411C-84CC-F1DD8F53520A}" type="slidenum">
              <a:rPr lang="en-US" smtClean="0"/>
              <a:t>‹#›</a:t>
            </a:fld>
            <a:endParaRPr lang="en-US"/>
          </a:p>
        </p:txBody>
      </p:sp>
    </p:spTree>
    <p:extLst>
      <p:ext uri="{BB962C8B-B14F-4D97-AF65-F5344CB8AC3E}">
        <p14:creationId xmlns:p14="http://schemas.microsoft.com/office/powerpoint/2010/main" val="10562526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5781"/>
            <a:ext cx="9144000" cy="2387600"/>
          </a:xfrm>
        </p:spPr>
        <p:txBody>
          <a:bodyPr/>
          <a:lstStyle/>
          <a:p>
            <a:r>
              <a:rPr lang="en-US" dirty="0">
                <a:solidFill>
                  <a:srgbClr val="7030A0"/>
                </a:solidFill>
                <a:latin typeface="Algerian" panose="04020705040A02060702" pitchFamily="82" charset="0"/>
              </a:rPr>
              <a:t>TOPIC 1 </a:t>
            </a:r>
          </a:p>
        </p:txBody>
      </p:sp>
      <p:sp>
        <p:nvSpPr>
          <p:cNvPr id="3" name="Subtitle 2"/>
          <p:cNvSpPr>
            <a:spLocks noGrp="1"/>
          </p:cNvSpPr>
          <p:nvPr>
            <p:ph type="subTitle" idx="1"/>
          </p:nvPr>
        </p:nvSpPr>
        <p:spPr>
          <a:xfrm>
            <a:off x="1524000" y="3011835"/>
            <a:ext cx="9144000" cy="1655762"/>
          </a:xfrm>
        </p:spPr>
        <p:txBody>
          <a:bodyPr>
            <a:normAutofit/>
          </a:bodyPr>
          <a:lstStyle/>
          <a:p>
            <a:r>
              <a:rPr lang="en-US" sz="4000" dirty="0"/>
              <a:t>FACILITIES MANAGEMENT OVERVIEW</a:t>
            </a:r>
          </a:p>
        </p:txBody>
      </p:sp>
      <p:sp>
        <p:nvSpPr>
          <p:cNvPr id="5" name="TextBox 4"/>
          <p:cNvSpPr txBox="1"/>
          <p:nvPr/>
        </p:nvSpPr>
        <p:spPr>
          <a:xfrm>
            <a:off x="3325091" y="4239491"/>
            <a:ext cx="5095702" cy="398780"/>
          </a:xfrm>
          <a:prstGeom prst="rect">
            <a:avLst/>
          </a:prstGeom>
          <a:noFill/>
        </p:spPr>
        <p:txBody>
          <a:bodyPr wrap="square" rtlCol="0">
            <a:spAutoFit/>
          </a:bodyPr>
          <a:lstStyle/>
          <a:p>
            <a:pPr algn="ctr"/>
            <a:r>
              <a:rPr lang="en-US" sz="2000" dirty="0"/>
              <a:t>BY :</a:t>
            </a:r>
            <a:r>
              <a:rPr lang="en-MY" altLang="en-US" sz="2000" dirty="0"/>
              <a:t> </a:t>
            </a:r>
            <a:r>
              <a:rPr lang="en-US" altLang="en-US" sz="2000" dirty="0" err="1"/>
              <a:t>En</a:t>
            </a:r>
            <a:r>
              <a:rPr lang="en-US" altLang="en-US" sz="2000" dirty="0"/>
              <a:t> Muhamad Zakwan Bin Zakariah</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6770" y="1611728"/>
            <a:ext cx="8803178" cy="4795858"/>
          </a:xfrm>
          <a:prstGeom prst="rect">
            <a:avLst/>
          </a:prstGeom>
        </p:spPr>
      </p:pic>
      <p:sp>
        <p:nvSpPr>
          <p:cNvPr id="6" name="TextBox 5"/>
          <p:cNvSpPr txBox="1"/>
          <p:nvPr/>
        </p:nvSpPr>
        <p:spPr>
          <a:xfrm>
            <a:off x="867905" y="327996"/>
            <a:ext cx="9980909" cy="769441"/>
          </a:xfrm>
          <a:prstGeom prst="rect">
            <a:avLst/>
          </a:prstGeom>
          <a:noFill/>
        </p:spPr>
        <p:txBody>
          <a:bodyPr wrap="square" rtlCol="0">
            <a:spAutoFit/>
          </a:bodyPr>
          <a:lstStyle/>
          <a:p>
            <a:pPr algn="ctr"/>
            <a:r>
              <a:rPr lang="en-US" sz="4400" b="1" dirty="0">
                <a:latin typeface="+mj-lt"/>
              </a:rPr>
              <a:t>The development of facilities management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98624"/>
            <a:ext cx="10515600" cy="881784"/>
          </a:xfrm>
        </p:spPr>
        <p:txBody>
          <a:bodyPr>
            <a:normAutofit/>
          </a:bodyPr>
          <a:lstStyle/>
          <a:p>
            <a:r>
              <a:rPr lang="en-US" b="1" dirty="0"/>
              <a:t>Service covered in Facilities Management</a:t>
            </a:r>
          </a:p>
        </p:txBody>
      </p:sp>
      <p:sp>
        <p:nvSpPr>
          <p:cNvPr id="4" name="Rectangle 3"/>
          <p:cNvSpPr/>
          <p:nvPr/>
        </p:nvSpPr>
        <p:spPr>
          <a:xfrm>
            <a:off x="838198" y="1180408"/>
            <a:ext cx="10515601" cy="5816977"/>
          </a:xfrm>
          <a:prstGeom prst="rect">
            <a:avLst/>
          </a:prstGeom>
        </p:spPr>
        <p:txBody>
          <a:bodyPr wrap="square">
            <a:spAutoFit/>
          </a:bodyPr>
          <a:lstStyle/>
          <a:p>
            <a:r>
              <a:rPr lang="en-US" sz="1600" b="1" dirty="0"/>
              <a:t>(a) Single Service Provision</a:t>
            </a:r>
          </a:p>
          <a:p>
            <a:endParaRPr lang="en-US" sz="1600" dirty="0"/>
          </a:p>
          <a:p>
            <a:r>
              <a:rPr lang="en-US" sz="1600" dirty="0"/>
              <a:t>The single service provision route describes delivering a single FM service type such as catering, security, maintenance, etc. through a specialist provider.</a:t>
            </a:r>
          </a:p>
          <a:p>
            <a:endParaRPr lang="en-US" sz="1600" dirty="0"/>
          </a:p>
          <a:p>
            <a:r>
              <a:rPr lang="en-US" sz="1600" b="1" dirty="0"/>
              <a:t>(b) Multiple or Packaged Service Provision</a:t>
            </a:r>
          </a:p>
          <a:p>
            <a:endParaRPr lang="en-US" sz="1600" dirty="0"/>
          </a:p>
          <a:p>
            <a:r>
              <a:rPr lang="en-US" sz="1600" dirty="0"/>
              <a:t>The multiple FM services delivery route is when two or more FM services or functions are outsourced to a service provider. For instance, a security company could provide burglar alarm systems, manned guards, electronic entry systems as a single package.</a:t>
            </a:r>
          </a:p>
          <a:p>
            <a:endParaRPr lang="en-US" sz="1600" dirty="0"/>
          </a:p>
          <a:p>
            <a:r>
              <a:rPr lang="en-US" sz="1600" b="1" dirty="0"/>
              <a:t>(c) Management Contracting</a:t>
            </a:r>
          </a:p>
          <a:p>
            <a:endParaRPr lang="en-US" sz="1600" dirty="0"/>
          </a:p>
          <a:p>
            <a:r>
              <a:rPr lang="en-US" sz="1600" dirty="0"/>
              <a:t>This is a combination of management and delivery services where client </a:t>
            </a:r>
            <a:r>
              <a:rPr lang="en-US" sz="1600" dirty="0" err="1"/>
              <a:t>organisations</a:t>
            </a:r>
            <a:r>
              <a:rPr lang="en-US" sz="1600" dirty="0"/>
              <a:t> could employ management contractors, and later allowing the client company overall management control.</a:t>
            </a:r>
          </a:p>
          <a:p>
            <a:endParaRPr lang="en-US" sz="1600" dirty="0"/>
          </a:p>
          <a:p>
            <a:r>
              <a:rPr lang="en-US" sz="1600" b="1" dirty="0"/>
              <a:t>(d) Integrated Facilities Management (IFM)</a:t>
            </a:r>
          </a:p>
          <a:p>
            <a:endParaRPr lang="en-US" sz="1600" dirty="0"/>
          </a:p>
          <a:p>
            <a:r>
              <a:rPr lang="en-US" sz="1600" dirty="0"/>
              <a:t>Integrated facilities management is the bringing together of several support services into a single management structure. The client company relieves itself completely of the total support provision by delegating its entire facility requirements FM service providers. Such wide range of services could be delivered directly or through sub-contractors</a:t>
            </a: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471"/>
          </a:xfrm>
        </p:spPr>
        <p:txBody>
          <a:bodyPr/>
          <a:lstStyle/>
          <a:p>
            <a:r>
              <a:rPr lang="en-US" dirty="0" err="1"/>
              <a:t>Con’t</a:t>
            </a:r>
            <a:endParaRPr lang="en-US" dirty="0"/>
          </a:p>
        </p:txBody>
      </p:sp>
      <p:sp>
        <p:nvSpPr>
          <p:cNvPr id="4" name="Rectangle 3"/>
          <p:cNvSpPr/>
          <p:nvPr/>
        </p:nvSpPr>
        <p:spPr>
          <a:xfrm>
            <a:off x="838200" y="1238596"/>
            <a:ext cx="10439400" cy="5355312"/>
          </a:xfrm>
          <a:prstGeom prst="rect">
            <a:avLst/>
          </a:prstGeom>
        </p:spPr>
        <p:txBody>
          <a:bodyPr wrap="square">
            <a:spAutoFit/>
          </a:bodyPr>
          <a:lstStyle/>
          <a:p>
            <a:endParaRPr lang="en-US" dirty="0"/>
          </a:p>
          <a:p>
            <a:r>
              <a:rPr lang="en-US" b="1" dirty="0"/>
              <a:t>(e) Infrastructure Management</a:t>
            </a:r>
          </a:p>
          <a:p>
            <a:endParaRPr lang="en-US" dirty="0"/>
          </a:p>
          <a:p>
            <a:r>
              <a:rPr lang="en-US" dirty="0"/>
              <a:t>Involves the maintenance and management of bridges, railways, roads and utilities (gas, water and electricity).</a:t>
            </a:r>
          </a:p>
          <a:p>
            <a:endParaRPr lang="en-US" dirty="0"/>
          </a:p>
          <a:p>
            <a:r>
              <a:rPr lang="en-US" b="1" dirty="0"/>
              <a:t>(f) Building Operations and Maintenance</a:t>
            </a:r>
          </a:p>
          <a:p>
            <a:endParaRPr lang="en-US" dirty="0"/>
          </a:p>
          <a:p>
            <a:r>
              <a:rPr lang="en-US" dirty="0"/>
              <a:t>Involves buildings and content management, maintenance, plant and systems management, including maintenance and management of M&amp;E services.</a:t>
            </a:r>
          </a:p>
          <a:p>
            <a:endParaRPr lang="en-US" dirty="0"/>
          </a:p>
          <a:p>
            <a:r>
              <a:rPr lang="en-US" b="1" dirty="0"/>
              <a:t>(g) Business Support Services</a:t>
            </a:r>
          </a:p>
          <a:p>
            <a:endParaRPr lang="en-US" dirty="0"/>
          </a:p>
          <a:p>
            <a:r>
              <a:rPr lang="en-US" dirty="0"/>
              <a:t>Providing administrative, finance, human resources management, procurement and risk management.</a:t>
            </a:r>
          </a:p>
          <a:p>
            <a:endParaRPr lang="en-US" dirty="0"/>
          </a:p>
          <a:p>
            <a:r>
              <a:rPr lang="en-US" b="1" dirty="0"/>
              <a:t>(h) Property Management</a:t>
            </a:r>
          </a:p>
          <a:p>
            <a:endParaRPr lang="en-US" dirty="0"/>
          </a:p>
          <a:p>
            <a:r>
              <a:rPr lang="en-US" dirty="0"/>
              <a:t>Entails asset management, acquisitions/disposal planning, space planning, project management and relocation management.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736" y="135687"/>
            <a:ext cx="8724900" cy="66198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04775"/>
            <a:ext cx="8915400" cy="6648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12" y="128587"/>
            <a:ext cx="8791575" cy="6600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62" y="200025"/>
            <a:ext cx="8753475" cy="64579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71437"/>
            <a:ext cx="8972550" cy="6715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62" y="95250"/>
            <a:ext cx="8905875" cy="6667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637" y="85725"/>
            <a:ext cx="8848725" cy="6686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Facility Managers make things happen. They do it by planning, organizing , budgeting and controlling. To be successful in this profession facility manager have to be good leaders and managers.</a:t>
            </a:r>
          </a:p>
          <a:p>
            <a:r>
              <a:rPr lang="en-US" dirty="0"/>
              <a:t>Up-to-date information in facility management is a necessity, not a luxury. </a:t>
            </a:r>
          </a:p>
          <a:p>
            <a:r>
              <a:rPr lang="en-US" dirty="0"/>
              <a:t>Facility manager have to be open-minded and armed with current best practices, procedure, technology and information</a:t>
            </a:r>
          </a:p>
          <a:p>
            <a:r>
              <a:rPr lang="en-US" dirty="0"/>
              <a:t>Good FM is based on good leadership of a proper organization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174" y="266007"/>
            <a:ext cx="8316847" cy="61347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5" y="157162"/>
            <a:ext cx="8858250" cy="65436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2" y="100012"/>
            <a:ext cx="8829675" cy="66579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112" y="90487"/>
            <a:ext cx="8867775" cy="66770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537" y="114300"/>
            <a:ext cx="8924925" cy="6629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637" y="114300"/>
            <a:ext cx="8848725" cy="6629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62" y="276225"/>
            <a:ext cx="8601075" cy="6305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04775"/>
            <a:ext cx="8915400" cy="6648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9484" y="675841"/>
            <a:ext cx="5185256" cy="4924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Facilities Management</a:t>
            </a:r>
          </a:p>
        </p:txBody>
      </p:sp>
      <p:sp>
        <p:nvSpPr>
          <p:cNvPr id="4" name="Content Placeholder 3"/>
          <p:cNvSpPr txBox="1">
            <a:spLocks noGrp="1"/>
          </p:cNvSpPr>
          <p:nvPr>
            <p:ph idx="1"/>
          </p:nvPr>
        </p:nvSpPr>
        <p:spPr>
          <a:xfrm>
            <a:off x="838200" y="1567931"/>
            <a:ext cx="10515600" cy="5714578"/>
          </a:xfrm>
          <a:prstGeom prst="rect">
            <a:avLst/>
          </a:prstGeom>
          <a:noFill/>
        </p:spPr>
        <p:txBody>
          <a:bodyPr wrap="square" rtlCol="0">
            <a:spAutoFit/>
          </a:bodyPr>
          <a:lstStyle/>
          <a:p>
            <a:r>
              <a:rPr lang="en-US" sz="2400" i="0" dirty="0"/>
              <a:t>Facility management (FM) is a profession that encompasses multiple disciplines to ensure functionality, comfort, safety and efficiency of the built environment by integrating people, place, process and technology.</a:t>
            </a:r>
          </a:p>
          <a:p>
            <a:endParaRPr lang="en-US" sz="2400" dirty="0">
              <a:solidFill>
                <a:srgbClr val="444444"/>
              </a:solidFill>
            </a:endParaRPr>
          </a:p>
          <a:p>
            <a:pPr marL="11430" marR="1778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These services could either be performed in-house or outsourced to contractors.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marL="11430" marR="177800" algn="just">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11430" marR="177800" algn="just">
              <a:lnSpc>
                <a:spcPct val="107000"/>
              </a:lnSpc>
              <a:spcBef>
                <a:spcPts val="0"/>
              </a:spcBef>
            </a:pPr>
            <a:r>
              <a:rPr lang="en-US" sz="2400" dirty="0"/>
              <a:t>Facilities management could therefore be seen as the integration of people, process, place and technology to ensure functionality, improved services and effectiveness of an </a:t>
            </a:r>
            <a:r>
              <a:rPr lang="en-US" sz="2400" dirty="0" err="1"/>
              <a:t>organisationes</a:t>
            </a:r>
            <a:r>
              <a:rPr lang="en-US" sz="2400" dirty="0"/>
              <a:t> primary objectives. Facilities management is responsible for all the support services that ensure the effective operation of the core objectives of any </a:t>
            </a:r>
            <a:r>
              <a:rPr lang="en-US" sz="2400" dirty="0" err="1"/>
              <a:t>organisation</a:t>
            </a:r>
            <a:r>
              <a:rPr lang="en-US" sz="2400" dirty="0"/>
              <a:t> or business.</a:t>
            </a:r>
          </a:p>
          <a:p>
            <a:pPr marL="11430" marR="177800" algn="just">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a:lnSpc>
                <a:spcPts val="1000"/>
              </a:lnSpc>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b="0" i="0" dirty="0">
              <a:solidFill>
                <a:srgbClr val="444444"/>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Concepts of Facilities Managemen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9897" y="931453"/>
            <a:ext cx="5574775" cy="4663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867" y="6201295"/>
            <a:ext cx="3102837" cy="369332"/>
          </a:xfrm>
          <a:prstGeom prst="rect">
            <a:avLst/>
          </a:prstGeom>
          <a:noFill/>
        </p:spPr>
        <p:txBody>
          <a:bodyPr wrap="none" rtlCol="0">
            <a:spAutoFit/>
          </a:bodyPr>
          <a:lstStyle/>
          <a:p>
            <a:r>
              <a:rPr lang="en-US" dirty="0"/>
              <a:t>FACILITIES MANAGEMENT - FM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51130" marR="304800">
              <a:lnSpc>
                <a:spcPct val="109000"/>
              </a:lnSpc>
              <a:spcBef>
                <a:spcPts val="0"/>
              </a:spcBef>
              <a:spcAft>
                <a:spcPts val="0"/>
              </a:spcAft>
            </a:pPr>
            <a:r>
              <a:rPr lang="en-US" dirty="0"/>
              <a:t>Definition of FM  - </a:t>
            </a:r>
            <a:r>
              <a:rPr lang="en-US" dirty="0" err="1"/>
              <a:t>Drion</a:t>
            </a:r>
            <a:r>
              <a:rPr lang="en-US" dirty="0"/>
              <a:t> and Kelly </a:t>
            </a:r>
          </a:p>
        </p:txBody>
      </p:sp>
      <p:sp>
        <p:nvSpPr>
          <p:cNvPr id="5" name="Rectangle 4"/>
          <p:cNvSpPr/>
          <p:nvPr/>
        </p:nvSpPr>
        <p:spPr>
          <a:xfrm>
            <a:off x="1089306" y="1690688"/>
            <a:ext cx="9135688" cy="2415799"/>
          </a:xfrm>
          <a:prstGeom prst="rect">
            <a:avLst/>
          </a:prstGeom>
          <a:solidFill>
            <a:srgbClr val="9739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highlight>
                  <a:srgbClr val="FFFF00"/>
                </a:highlight>
              </a:rPr>
              <a:t>A more or less coherent management function focusing on how to develop, maintain and improve the physical assets needed to support and add value to an </a:t>
            </a:r>
            <a:r>
              <a:rPr lang="en-US" dirty="0" err="1">
                <a:solidFill>
                  <a:schemeClr val="tx1"/>
                </a:solidFill>
                <a:highlight>
                  <a:srgbClr val="FFFF00"/>
                </a:highlight>
              </a:rPr>
              <a:t>organisationÊs</a:t>
            </a:r>
            <a:r>
              <a:rPr lang="en-US" dirty="0">
                <a:solidFill>
                  <a:schemeClr val="tx1"/>
                </a:solidFill>
                <a:highlight>
                  <a:srgbClr val="FFFF00"/>
                </a:highlight>
              </a:rPr>
              <a:t> business processes and create and maintain a physical workplace that provides optimal support to the people and work of the </a:t>
            </a:r>
            <a:r>
              <a:rPr lang="en-US" dirty="0" err="1">
                <a:solidFill>
                  <a:schemeClr val="tx1"/>
                </a:solidFill>
                <a:highlight>
                  <a:srgbClr val="FFFF00"/>
                </a:highlight>
              </a:rPr>
              <a:t>organisation</a:t>
            </a:r>
            <a:r>
              <a:rPr lang="en-US" dirty="0">
                <a:solidFill>
                  <a:schemeClr val="tx1"/>
                </a:solidFill>
                <a:highlight>
                  <a:srgbClr val="FFFF00"/>
                </a:highlight>
              </a:rPr>
              <a:t>.</a:t>
            </a:r>
          </a:p>
          <a:p>
            <a:r>
              <a:rPr lang="en-US" dirty="0">
                <a:solidFill>
                  <a:schemeClr val="tx1"/>
                </a:solidFill>
                <a:highlight>
                  <a:srgbClr val="FFFF00"/>
                </a:highlight>
              </a:rPr>
              <a:t> </a:t>
            </a:r>
          </a:p>
          <a:p>
            <a:pPr algn="r"/>
            <a:r>
              <a:rPr lang="en-US" dirty="0">
                <a:solidFill>
                  <a:schemeClr val="tx1"/>
                </a:solidFill>
                <a:highlight>
                  <a:srgbClr val="FFFF00"/>
                </a:highlight>
              </a:rPr>
              <a:t>(</a:t>
            </a:r>
            <a:r>
              <a:rPr lang="en-US" dirty="0" err="1">
                <a:solidFill>
                  <a:schemeClr val="tx1"/>
                </a:solidFill>
                <a:highlight>
                  <a:srgbClr val="FFFF00"/>
                </a:highlight>
              </a:rPr>
              <a:t>Drion</a:t>
            </a:r>
            <a:r>
              <a:rPr lang="en-US" dirty="0">
                <a:solidFill>
                  <a:schemeClr val="tx1"/>
                </a:solidFill>
                <a:highlight>
                  <a:srgbClr val="FFFF00"/>
                </a:highlight>
              </a:rPr>
              <a:t> et al., 2012)</a:t>
            </a:r>
          </a:p>
        </p:txBody>
      </p:sp>
      <p:sp>
        <p:nvSpPr>
          <p:cNvPr id="6" name="Rectangle 5"/>
          <p:cNvSpPr/>
          <p:nvPr/>
        </p:nvSpPr>
        <p:spPr>
          <a:xfrm>
            <a:off x="1089306" y="4239491"/>
            <a:ext cx="9093785" cy="1414860"/>
          </a:xfrm>
          <a:prstGeom prst="rect">
            <a:avLst/>
          </a:prstGeom>
          <a:solidFill>
            <a:srgbClr val="9739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130" marR="304800" lvl="0">
              <a:lnSpc>
                <a:spcPct val="109000"/>
              </a:lnSpc>
            </a:pPr>
            <a:endParaRPr lang="en-US" dirty="0">
              <a:solidFill>
                <a:prstClr val="black"/>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p>
            <a:pPr marL="151130" marR="304800" lvl="0">
              <a:lnSpc>
                <a:spcPct val="109000"/>
              </a:lnSpc>
            </a:pPr>
            <a:r>
              <a:rPr lang="en-US" b="1" dirty="0">
                <a:solidFill>
                  <a:prstClr val="black"/>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An integrated profession where the role of the facilities manager is to ensure that services are tailored to suit the core business they operate.</a:t>
            </a:r>
            <a:endParaRPr lang="en-US" sz="1400" b="1" dirty="0">
              <a:solidFill>
                <a:prstClr val="black"/>
              </a:solidFill>
              <a:highlight>
                <a:srgbClr val="FFFF00"/>
              </a:highlight>
              <a:latin typeface="Calibri" panose="020F0502020204030204" pitchFamily="34" charset="0"/>
              <a:ea typeface="Calibri" panose="020F0502020204030204" pitchFamily="34" charset="0"/>
              <a:cs typeface="Arial" panose="020B0604020202020204" pitchFamily="34" charset="0"/>
            </a:endParaRPr>
          </a:p>
          <a:p>
            <a:pPr lvl="0">
              <a:lnSpc>
                <a:spcPts val="865"/>
              </a:lnSpc>
            </a:pPr>
            <a:r>
              <a:rPr lang="en-US" sz="1400" b="1" dirty="0">
                <a:solidFill>
                  <a:prstClr val="black"/>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US" sz="1400" b="1" dirty="0">
              <a:solidFill>
                <a:prstClr val="black"/>
              </a:solidFill>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821430" lvl="0" algn="r"/>
            <a:r>
              <a:rPr lang="en-US" b="1" dirty="0">
                <a:solidFill>
                  <a:prstClr val="black"/>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(Kelly et al., 2005)</a:t>
            </a:r>
            <a:endParaRPr lang="en-US" sz="1400" b="1" dirty="0">
              <a:solidFill>
                <a:prstClr val="black"/>
              </a:solidFill>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qnote.com/wp-content/uploads/2018/02/facilities-management-secto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5301" y="548640"/>
            <a:ext cx="7813964" cy="5237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Facilities Management Framework</a:t>
            </a:r>
          </a:p>
        </p:txBody>
      </p:sp>
      <p:sp>
        <p:nvSpPr>
          <p:cNvPr id="3" name="Content Placeholder 2"/>
          <p:cNvSpPr>
            <a:spLocks noGrp="1"/>
          </p:cNvSpPr>
          <p:nvPr>
            <p:ph idx="1"/>
          </p:nvPr>
        </p:nvSpPr>
        <p:spPr/>
        <p:txBody>
          <a:bodyPr>
            <a:normAutofit/>
          </a:bodyPr>
          <a:lstStyle/>
          <a:p>
            <a:r>
              <a:rPr lang="en-US" sz="2400" dirty="0"/>
              <a:t>Sustainability is the main issue of facilities management. A key component of sustainability adoption in any organization involves change. </a:t>
            </a:r>
          </a:p>
          <a:p>
            <a:r>
              <a:rPr lang="en-US" sz="2400" dirty="0"/>
              <a:t>An understanding of providing essential insights that allow all staffs at all levels of the organization to grasp the need for and impact of the change is very important. </a:t>
            </a:r>
          </a:p>
          <a:p>
            <a:endParaRPr lang="en-US" sz="2400"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TotalTime>
  <Words>639</Words>
  <Application>Microsoft Office PowerPoint</Application>
  <PresentationFormat>Widescreen</PresentationFormat>
  <Paragraphs>62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Algerian</vt:lpstr>
      <vt:lpstr>Arial</vt:lpstr>
      <vt:lpstr>Calibri</vt:lpstr>
      <vt:lpstr>Times New Roman</vt:lpstr>
      <vt:lpstr>Trebuchet MS</vt:lpstr>
      <vt:lpstr>Wingdings 3</vt:lpstr>
      <vt:lpstr>Facet</vt:lpstr>
      <vt:lpstr>TOPIC 1 </vt:lpstr>
      <vt:lpstr>Introduction </vt:lpstr>
      <vt:lpstr>PowerPoint Presentation</vt:lpstr>
      <vt:lpstr>PowerPoint Presentation</vt:lpstr>
      <vt:lpstr>Definition of Facilities Management</vt:lpstr>
      <vt:lpstr>PowerPoint Presentation</vt:lpstr>
      <vt:lpstr>Definition of FM  - Drion and Kelly </vt:lpstr>
      <vt:lpstr>PowerPoint Presentation</vt:lpstr>
      <vt:lpstr>Facilities Management Framework</vt:lpstr>
      <vt:lpstr>PowerPoint Presentation</vt:lpstr>
      <vt:lpstr>Service covered in Facilities Management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dc:title>
  <dc:creator>Umavathy A/P. Arumugam</dc:creator>
  <cp:lastModifiedBy>MUHAMAD ZAKWAN BIN ZAKARIAH</cp:lastModifiedBy>
  <cp:revision>26</cp:revision>
  <dcterms:created xsi:type="dcterms:W3CDTF">2020-07-17T03:08:00Z</dcterms:created>
  <dcterms:modified xsi:type="dcterms:W3CDTF">2025-10-06T07:26:19Z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0x01010053603C861A289D4BB96F18BA409A4409</vt:lpwstr>
  </property>
  <property fmtid="{D5CDD505-2E9C-101B-9397-08002B2CF9AE}" pid="3" name="ICV">
    <vt:lpwstr>64FA57179AE04F179D30540DEFCDF33D</vt:lpwstr>
  </property>
  <property fmtid="{D5CDD505-2E9C-101B-9397-08002B2CF9AE}" pid="4" name="KSOProductBuildVer">
    <vt:lpwstr>1033-11.2.0.11417</vt:lpwstr>
  </property>
</Properties>
</file>