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298"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333" r:id="rId37"/>
    <p:sldId id="33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14" y="27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257CCC-B88A-452B-9BFE-A02C176E7B2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73ACCC56-748A-49D9-B952-6709E5F9064C}">
      <dgm:prSet phldrT="[Text]"/>
      <dgm:spPr>
        <a:solidFill>
          <a:srgbClr val="FF0000"/>
        </a:solidFill>
      </dgm:spPr>
      <dgm:t>
        <a:bodyPr/>
        <a:lstStyle/>
        <a:p>
          <a:r>
            <a:rPr lang="en-US" dirty="0"/>
            <a:t>AIRCRAFT ACCIDENT</a:t>
          </a:r>
        </a:p>
      </dgm:t>
    </dgm:pt>
    <dgm:pt modelId="{FD7ED76B-C875-4D58-BCB4-BEDE3F101967}" type="parTrans" cxnId="{0CFA32A6-68CB-41E0-84F0-61F0CF626B80}">
      <dgm:prSet/>
      <dgm:spPr/>
      <dgm:t>
        <a:bodyPr/>
        <a:lstStyle/>
        <a:p>
          <a:endParaRPr lang="en-US"/>
        </a:p>
      </dgm:t>
    </dgm:pt>
    <dgm:pt modelId="{A7930CE6-8308-45E1-87B1-944B9774F7E1}" type="sibTrans" cxnId="{0CFA32A6-68CB-41E0-84F0-61F0CF626B80}">
      <dgm:prSet/>
      <dgm:spPr/>
      <dgm:t>
        <a:bodyPr/>
        <a:lstStyle/>
        <a:p>
          <a:endParaRPr lang="en-US"/>
        </a:p>
      </dgm:t>
    </dgm:pt>
    <dgm:pt modelId="{3D672163-C74F-4FCF-A29C-076DF19488C4}">
      <dgm:prSet phldrT="[Text]"/>
      <dgm:spPr>
        <a:solidFill>
          <a:schemeClr val="accent6">
            <a:lumMod val="60000"/>
            <a:lumOff val="40000"/>
          </a:schemeClr>
        </a:solidFill>
      </dgm:spPr>
      <dgm:t>
        <a:bodyPr/>
        <a:lstStyle/>
        <a:p>
          <a:r>
            <a:rPr lang="en-US" dirty="0">
              <a:solidFill>
                <a:schemeClr val="bg1"/>
              </a:solidFill>
            </a:rPr>
            <a:t>Loss of Situational Awareness</a:t>
          </a:r>
        </a:p>
      </dgm:t>
    </dgm:pt>
    <dgm:pt modelId="{C69E9426-26E2-4529-B7D7-3690DF2B3890}" type="parTrans" cxnId="{4E49D804-3762-4A9A-93F7-E0A6D9D2A441}">
      <dgm:prSet/>
      <dgm:spPr/>
      <dgm:t>
        <a:bodyPr/>
        <a:lstStyle/>
        <a:p>
          <a:endParaRPr lang="en-US"/>
        </a:p>
      </dgm:t>
    </dgm:pt>
    <dgm:pt modelId="{B3078C3F-86B4-4266-BC1B-E6A6CFC1BDE9}" type="sibTrans" cxnId="{4E49D804-3762-4A9A-93F7-E0A6D9D2A441}">
      <dgm:prSet/>
      <dgm:spPr/>
      <dgm:t>
        <a:bodyPr/>
        <a:lstStyle/>
        <a:p>
          <a:endParaRPr lang="en-US"/>
        </a:p>
      </dgm:t>
    </dgm:pt>
    <dgm:pt modelId="{7B6317AD-179B-4849-A844-12557EB76092}">
      <dgm:prSet phldrT="[Text]"/>
      <dgm:spPr>
        <a:solidFill>
          <a:schemeClr val="accent6">
            <a:lumMod val="60000"/>
            <a:lumOff val="40000"/>
          </a:schemeClr>
        </a:solidFill>
      </dgm:spPr>
      <dgm:t>
        <a:bodyPr/>
        <a:lstStyle/>
        <a:p>
          <a:r>
            <a:rPr lang="en-US" dirty="0">
              <a:solidFill>
                <a:schemeClr val="bg1"/>
              </a:solidFill>
            </a:rPr>
            <a:t>Breakdown in Teamwork</a:t>
          </a:r>
        </a:p>
      </dgm:t>
    </dgm:pt>
    <dgm:pt modelId="{FFCA9564-0F2F-4CB0-9E9C-CD94529B8DAA}" type="parTrans" cxnId="{E6209BE2-979A-441C-A2AF-3E0B013C58A0}">
      <dgm:prSet/>
      <dgm:spPr/>
      <dgm:t>
        <a:bodyPr/>
        <a:lstStyle/>
        <a:p>
          <a:endParaRPr lang="en-US"/>
        </a:p>
      </dgm:t>
    </dgm:pt>
    <dgm:pt modelId="{B7BB6DAB-459D-422C-ACF9-A739A62EDA10}" type="sibTrans" cxnId="{E6209BE2-979A-441C-A2AF-3E0B013C58A0}">
      <dgm:prSet/>
      <dgm:spPr/>
      <dgm:t>
        <a:bodyPr/>
        <a:lstStyle/>
        <a:p>
          <a:endParaRPr lang="en-US"/>
        </a:p>
      </dgm:t>
    </dgm:pt>
    <dgm:pt modelId="{BDAB7407-5445-4F78-B41D-6361E7A5F2EB}">
      <dgm:prSet phldrT="[Text]"/>
      <dgm:spPr>
        <a:solidFill>
          <a:schemeClr val="accent6">
            <a:lumMod val="60000"/>
            <a:lumOff val="40000"/>
          </a:schemeClr>
        </a:solidFill>
      </dgm:spPr>
      <dgm:t>
        <a:bodyPr/>
        <a:lstStyle/>
        <a:p>
          <a:r>
            <a:rPr lang="en-US" dirty="0">
              <a:solidFill>
                <a:schemeClr val="bg1"/>
              </a:solidFill>
            </a:rPr>
            <a:t>Wrong Decision</a:t>
          </a:r>
        </a:p>
      </dgm:t>
    </dgm:pt>
    <dgm:pt modelId="{11913CB2-98AA-4682-9EAF-1FC10BDBFB4E}" type="parTrans" cxnId="{FD9B735A-0045-4783-8E84-9724B9B19CA1}">
      <dgm:prSet/>
      <dgm:spPr/>
      <dgm:t>
        <a:bodyPr/>
        <a:lstStyle/>
        <a:p>
          <a:endParaRPr lang="en-US"/>
        </a:p>
      </dgm:t>
    </dgm:pt>
    <dgm:pt modelId="{7EE2C27E-BD6A-4C38-BAB8-DF0CFDE01E65}" type="sibTrans" cxnId="{FD9B735A-0045-4783-8E84-9724B9B19CA1}">
      <dgm:prSet/>
      <dgm:spPr/>
      <dgm:t>
        <a:bodyPr/>
        <a:lstStyle/>
        <a:p>
          <a:endParaRPr lang="en-US"/>
        </a:p>
      </dgm:t>
    </dgm:pt>
    <dgm:pt modelId="{0EF50781-F918-4331-8BE6-49AE6575D453}" type="pres">
      <dgm:prSet presAssocID="{E6257CCC-B88A-452B-9BFE-A02C176E7B22}" presName="cycle" presStyleCnt="0">
        <dgm:presLayoutVars>
          <dgm:chMax val="1"/>
          <dgm:dir/>
          <dgm:animLvl val="ctr"/>
          <dgm:resizeHandles val="exact"/>
        </dgm:presLayoutVars>
      </dgm:prSet>
      <dgm:spPr/>
    </dgm:pt>
    <dgm:pt modelId="{FF383746-6DCC-4D32-A3BA-5782A35907A7}" type="pres">
      <dgm:prSet presAssocID="{73ACCC56-748A-49D9-B952-6709E5F9064C}" presName="centerShape" presStyleLbl="node0" presStyleIdx="0" presStyleCnt="1"/>
      <dgm:spPr/>
    </dgm:pt>
    <dgm:pt modelId="{C2A92103-FF99-4FC2-95E7-016C607055D3}" type="pres">
      <dgm:prSet presAssocID="{C69E9426-26E2-4529-B7D7-3690DF2B3890}" presName="parTrans" presStyleLbl="bgSibTrans2D1" presStyleIdx="0" presStyleCnt="3"/>
      <dgm:spPr/>
    </dgm:pt>
    <dgm:pt modelId="{310F49FE-50D5-444C-8A7B-846B3627EEC5}" type="pres">
      <dgm:prSet presAssocID="{3D672163-C74F-4FCF-A29C-076DF19488C4}" presName="node" presStyleLbl="node1" presStyleIdx="0" presStyleCnt="3">
        <dgm:presLayoutVars>
          <dgm:bulletEnabled val="1"/>
        </dgm:presLayoutVars>
      </dgm:prSet>
      <dgm:spPr/>
    </dgm:pt>
    <dgm:pt modelId="{7D6D2D17-9E2C-4437-977E-6679DE93ECB5}" type="pres">
      <dgm:prSet presAssocID="{FFCA9564-0F2F-4CB0-9E9C-CD94529B8DAA}" presName="parTrans" presStyleLbl="bgSibTrans2D1" presStyleIdx="1" presStyleCnt="3"/>
      <dgm:spPr/>
    </dgm:pt>
    <dgm:pt modelId="{132DCD3F-2E74-4334-B7BE-91F4BCA946D2}" type="pres">
      <dgm:prSet presAssocID="{7B6317AD-179B-4849-A844-12557EB76092}" presName="node" presStyleLbl="node1" presStyleIdx="1" presStyleCnt="3">
        <dgm:presLayoutVars>
          <dgm:bulletEnabled val="1"/>
        </dgm:presLayoutVars>
      </dgm:prSet>
      <dgm:spPr/>
    </dgm:pt>
    <dgm:pt modelId="{42958501-040A-4FF6-B1FE-D5B00F6EA1E1}" type="pres">
      <dgm:prSet presAssocID="{11913CB2-98AA-4682-9EAF-1FC10BDBFB4E}" presName="parTrans" presStyleLbl="bgSibTrans2D1" presStyleIdx="2" presStyleCnt="3"/>
      <dgm:spPr/>
    </dgm:pt>
    <dgm:pt modelId="{AEC40726-2D7F-40BD-9ADB-0D707E973722}" type="pres">
      <dgm:prSet presAssocID="{BDAB7407-5445-4F78-B41D-6361E7A5F2EB}" presName="node" presStyleLbl="node1" presStyleIdx="2" presStyleCnt="3">
        <dgm:presLayoutVars>
          <dgm:bulletEnabled val="1"/>
        </dgm:presLayoutVars>
      </dgm:prSet>
      <dgm:spPr/>
    </dgm:pt>
  </dgm:ptLst>
  <dgm:cxnLst>
    <dgm:cxn modelId="{4E49D804-3762-4A9A-93F7-E0A6D9D2A441}" srcId="{73ACCC56-748A-49D9-B952-6709E5F9064C}" destId="{3D672163-C74F-4FCF-A29C-076DF19488C4}" srcOrd="0" destOrd="0" parTransId="{C69E9426-26E2-4529-B7D7-3690DF2B3890}" sibTransId="{B3078C3F-86B4-4266-BC1B-E6A6CFC1BDE9}"/>
    <dgm:cxn modelId="{32F5C32F-8D9F-4A35-B645-C80CC3F4BEC6}" type="presOf" srcId="{FFCA9564-0F2F-4CB0-9E9C-CD94529B8DAA}" destId="{7D6D2D17-9E2C-4437-977E-6679DE93ECB5}" srcOrd="0" destOrd="0" presId="urn:microsoft.com/office/officeart/2005/8/layout/radial4"/>
    <dgm:cxn modelId="{A9F98C3F-E4C8-4BAC-9D0B-05D8A0A17015}" type="presOf" srcId="{7B6317AD-179B-4849-A844-12557EB76092}" destId="{132DCD3F-2E74-4334-B7BE-91F4BCA946D2}" srcOrd="0" destOrd="0" presId="urn:microsoft.com/office/officeart/2005/8/layout/radial4"/>
    <dgm:cxn modelId="{B014D26A-75FE-4015-96D1-62B057740EA8}" type="presOf" srcId="{BDAB7407-5445-4F78-B41D-6361E7A5F2EB}" destId="{AEC40726-2D7F-40BD-9ADB-0D707E973722}" srcOrd="0" destOrd="0" presId="urn:microsoft.com/office/officeart/2005/8/layout/radial4"/>
    <dgm:cxn modelId="{83E9EF4D-0E8D-4909-9C8E-2BACCD19C778}" type="presOf" srcId="{3D672163-C74F-4FCF-A29C-076DF19488C4}" destId="{310F49FE-50D5-444C-8A7B-846B3627EEC5}" srcOrd="0" destOrd="0" presId="urn:microsoft.com/office/officeart/2005/8/layout/radial4"/>
    <dgm:cxn modelId="{DE431756-634E-4999-8802-664ED5A3A076}" type="presOf" srcId="{E6257CCC-B88A-452B-9BFE-A02C176E7B22}" destId="{0EF50781-F918-4331-8BE6-49AE6575D453}" srcOrd="0" destOrd="0" presId="urn:microsoft.com/office/officeart/2005/8/layout/radial4"/>
    <dgm:cxn modelId="{FD9B735A-0045-4783-8E84-9724B9B19CA1}" srcId="{73ACCC56-748A-49D9-B952-6709E5F9064C}" destId="{BDAB7407-5445-4F78-B41D-6361E7A5F2EB}" srcOrd="2" destOrd="0" parTransId="{11913CB2-98AA-4682-9EAF-1FC10BDBFB4E}" sibTransId="{7EE2C27E-BD6A-4C38-BAB8-DF0CFDE01E65}"/>
    <dgm:cxn modelId="{EC70E880-6754-4813-9602-19CBA681FD44}" type="presOf" srcId="{73ACCC56-748A-49D9-B952-6709E5F9064C}" destId="{FF383746-6DCC-4D32-A3BA-5782A35907A7}" srcOrd="0" destOrd="0" presId="urn:microsoft.com/office/officeart/2005/8/layout/radial4"/>
    <dgm:cxn modelId="{FCB660A4-08E0-4275-8436-DCF3F8DD3489}" type="presOf" srcId="{C69E9426-26E2-4529-B7D7-3690DF2B3890}" destId="{C2A92103-FF99-4FC2-95E7-016C607055D3}" srcOrd="0" destOrd="0" presId="urn:microsoft.com/office/officeart/2005/8/layout/radial4"/>
    <dgm:cxn modelId="{0CFA32A6-68CB-41E0-84F0-61F0CF626B80}" srcId="{E6257CCC-B88A-452B-9BFE-A02C176E7B22}" destId="{73ACCC56-748A-49D9-B952-6709E5F9064C}" srcOrd="0" destOrd="0" parTransId="{FD7ED76B-C875-4D58-BCB4-BEDE3F101967}" sibTransId="{A7930CE6-8308-45E1-87B1-944B9774F7E1}"/>
    <dgm:cxn modelId="{442140B5-8600-4723-899F-C1F452B6A6D6}" type="presOf" srcId="{11913CB2-98AA-4682-9EAF-1FC10BDBFB4E}" destId="{42958501-040A-4FF6-B1FE-D5B00F6EA1E1}" srcOrd="0" destOrd="0" presId="urn:microsoft.com/office/officeart/2005/8/layout/radial4"/>
    <dgm:cxn modelId="{E6209BE2-979A-441C-A2AF-3E0B013C58A0}" srcId="{73ACCC56-748A-49D9-B952-6709E5F9064C}" destId="{7B6317AD-179B-4849-A844-12557EB76092}" srcOrd="1" destOrd="0" parTransId="{FFCA9564-0F2F-4CB0-9E9C-CD94529B8DAA}" sibTransId="{B7BB6DAB-459D-422C-ACF9-A739A62EDA10}"/>
    <dgm:cxn modelId="{14559A82-5AE5-45FE-B343-9A6A92D2EF0B}" type="presParOf" srcId="{0EF50781-F918-4331-8BE6-49AE6575D453}" destId="{FF383746-6DCC-4D32-A3BA-5782A35907A7}" srcOrd="0" destOrd="0" presId="urn:microsoft.com/office/officeart/2005/8/layout/radial4"/>
    <dgm:cxn modelId="{89800823-C81B-447D-8F74-C5653A5B2309}" type="presParOf" srcId="{0EF50781-F918-4331-8BE6-49AE6575D453}" destId="{C2A92103-FF99-4FC2-95E7-016C607055D3}" srcOrd="1" destOrd="0" presId="urn:microsoft.com/office/officeart/2005/8/layout/radial4"/>
    <dgm:cxn modelId="{CD7F65F3-9E0B-4D0B-A046-5F0D852F6E27}" type="presParOf" srcId="{0EF50781-F918-4331-8BE6-49AE6575D453}" destId="{310F49FE-50D5-444C-8A7B-846B3627EEC5}" srcOrd="2" destOrd="0" presId="urn:microsoft.com/office/officeart/2005/8/layout/radial4"/>
    <dgm:cxn modelId="{617F5A0D-06A3-48C0-A706-48A1CE75F155}" type="presParOf" srcId="{0EF50781-F918-4331-8BE6-49AE6575D453}" destId="{7D6D2D17-9E2C-4437-977E-6679DE93ECB5}" srcOrd="3" destOrd="0" presId="urn:microsoft.com/office/officeart/2005/8/layout/radial4"/>
    <dgm:cxn modelId="{FACB908E-6656-450A-9EF1-5EF64DF40AF3}" type="presParOf" srcId="{0EF50781-F918-4331-8BE6-49AE6575D453}" destId="{132DCD3F-2E74-4334-B7BE-91F4BCA946D2}" srcOrd="4" destOrd="0" presId="urn:microsoft.com/office/officeart/2005/8/layout/radial4"/>
    <dgm:cxn modelId="{6382471A-76DB-461C-8CF0-6E129EA5F9EB}" type="presParOf" srcId="{0EF50781-F918-4331-8BE6-49AE6575D453}" destId="{42958501-040A-4FF6-B1FE-D5B00F6EA1E1}" srcOrd="5" destOrd="0" presId="urn:microsoft.com/office/officeart/2005/8/layout/radial4"/>
    <dgm:cxn modelId="{47C2B1B4-3AF0-4814-8558-E29F25B0DA4C}" type="presParOf" srcId="{0EF50781-F918-4331-8BE6-49AE6575D453}" destId="{AEC40726-2D7F-40BD-9ADB-0D707E973722}"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0D3087-E308-49F7-AB89-C7B40A17099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812FBF8-F3DE-452E-A6D4-D24CBE40C568}">
      <dgm:prSet phldrT="[Text]"/>
      <dgm:spPr/>
      <dgm:t>
        <a:bodyPr/>
        <a:lstStyle/>
        <a:p>
          <a:r>
            <a:rPr lang="en-US" b="1" dirty="0"/>
            <a:t>1. </a:t>
          </a:r>
          <a:r>
            <a:rPr lang="en-US" b="1" dirty="0">
              <a:solidFill>
                <a:srgbClr val="FFFF00"/>
              </a:solidFill>
            </a:rPr>
            <a:t>Physical Barriers</a:t>
          </a:r>
        </a:p>
      </dgm:t>
    </dgm:pt>
    <dgm:pt modelId="{DA632384-5057-4274-9640-C1FFD4A9BD42}" type="parTrans" cxnId="{C8D3485B-A203-4ADC-89C9-2BFE7BBB6BE9}">
      <dgm:prSet/>
      <dgm:spPr/>
      <dgm:t>
        <a:bodyPr/>
        <a:lstStyle/>
        <a:p>
          <a:endParaRPr lang="en-US"/>
        </a:p>
      </dgm:t>
    </dgm:pt>
    <dgm:pt modelId="{0A34B3A4-C2A8-44D7-9391-973CC8EBC9EF}" type="sibTrans" cxnId="{C8D3485B-A203-4ADC-89C9-2BFE7BBB6BE9}">
      <dgm:prSet/>
      <dgm:spPr/>
      <dgm:t>
        <a:bodyPr/>
        <a:lstStyle/>
        <a:p>
          <a:endParaRPr lang="en-US"/>
        </a:p>
      </dgm:t>
    </dgm:pt>
    <dgm:pt modelId="{F8AF1356-0953-488A-B921-FB031FFDFDDE}">
      <dgm:prSet phldrT="[Text]"/>
      <dgm:spPr/>
      <dgm:t>
        <a:bodyPr/>
        <a:lstStyle/>
        <a:p>
          <a:r>
            <a:rPr lang="en-US" b="1" dirty="0"/>
            <a:t>2. </a:t>
          </a:r>
          <a:r>
            <a:rPr lang="en-US" b="1" dirty="0">
              <a:solidFill>
                <a:srgbClr val="FFFF00"/>
              </a:solidFill>
            </a:rPr>
            <a:t>Mental Barriers</a:t>
          </a:r>
        </a:p>
      </dgm:t>
    </dgm:pt>
    <dgm:pt modelId="{FF646380-E0A1-4287-A0E7-D2CC5477C69B}" type="parTrans" cxnId="{77770506-691B-486E-8D6E-BEA0908E323D}">
      <dgm:prSet/>
      <dgm:spPr/>
      <dgm:t>
        <a:bodyPr/>
        <a:lstStyle/>
        <a:p>
          <a:endParaRPr lang="en-US"/>
        </a:p>
      </dgm:t>
    </dgm:pt>
    <dgm:pt modelId="{3B5D85CE-4461-40EE-B603-CF3BA7F4EF64}" type="sibTrans" cxnId="{77770506-691B-486E-8D6E-BEA0908E323D}">
      <dgm:prSet/>
      <dgm:spPr/>
      <dgm:t>
        <a:bodyPr/>
        <a:lstStyle/>
        <a:p>
          <a:endParaRPr lang="en-US"/>
        </a:p>
      </dgm:t>
    </dgm:pt>
    <dgm:pt modelId="{DE0D4C5D-5358-46B7-8C8A-C838E1377600}">
      <dgm:prSet phldrT="[Text]"/>
      <dgm:spPr/>
      <dgm:t>
        <a:bodyPr/>
        <a:lstStyle/>
        <a:p>
          <a:r>
            <a:rPr lang="en-US" b="1" dirty="0"/>
            <a:t>3. </a:t>
          </a:r>
          <a:r>
            <a:rPr lang="en-US" b="1" dirty="0">
              <a:solidFill>
                <a:srgbClr val="FFFF00"/>
              </a:solidFill>
            </a:rPr>
            <a:t>Language Barriers</a:t>
          </a:r>
        </a:p>
      </dgm:t>
    </dgm:pt>
    <dgm:pt modelId="{4E9BEE2A-2747-4016-B0F5-4C23B575E721}" type="parTrans" cxnId="{ECF31A55-4C38-4C66-AB37-59E8915C387C}">
      <dgm:prSet/>
      <dgm:spPr/>
      <dgm:t>
        <a:bodyPr/>
        <a:lstStyle/>
        <a:p>
          <a:endParaRPr lang="en-US"/>
        </a:p>
      </dgm:t>
    </dgm:pt>
    <dgm:pt modelId="{749E95CE-080B-4135-8AE1-1979C0A0B98A}" type="sibTrans" cxnId="{ECF31A55-4C38-4C66-AB37-59E8915C387C}">
      <dgm:prSet/>
      <dgm:spPr/>
      <dgm:t>
        <a:bodyPr/>
        <a:lstStyle/>
        <a:p>
          <a:endParaRPr lang="en-US"/>
        </a:p>
      </dgm:t>
    </dgm:pt>
    <dgm:pt modelId="{E54500C2-243F-4F1D-AF67-4176530207DF}">
      <dgm:prSet phldrT="[Text]"/>
      <dgm:spPr/>
      <dgm:t>
        <a:bodyPr/>
        <a:lstStyle/>
        <a:p>
          <a:r>
            <a:rPr lang="en-US" b="0" dirty="0"/>
            <a:t>e.g. noise, hearing loss, confusion, fatigue, poor radio equipment. </a:t>
          </a:r>
        </a:p>
      </dgm:t>
    </dgm:pt>
    <dgm:pt modelId="{A1346B7E-1A8B-449D-94BC-5E74DE04106C}" type="parTrans" cxnId="{823B91E7-6430-49F8-8815-23CB6518D3A1}">
      <dgm:prSet/>
      <dgm:spPr/>
      <dgm:t>
        <a:bodyPr/>
        <a:lstStyle/>
        <a:p>
          <a:endParaRPr lang="en-US"/>
        </a:p>
      </dgm:t>
    </dgm:pt>
    <dgm:pt modelId="{B53D4F3C-C05D-4CF8-BEA3-900DB0F25136}" type="sibTrans" cxnId="{823B91E7-6430-49F8-8815-23CB6518D3A1}">
      <dgm:prSet/>
      <dgm:spPr/>
      <dgm:t>
        <a:bodyPr/>
        <a:lstStyle/>
        <a:p>
          <a:endParaRPr lang="en-US"/>
        </a:p>
      </dgm:t>
    </dgm:pt>
    <dgm:pt modelId="{E2C1CC33-93DE-4C89-883B-910FDE1DEFD1}">
      <dgm:prSet phldrT="[Text]"/>
      <dgm:spPr/>
      <dgm:t>
        <a:bodyPr/>
        <a:lstStyle/>
        <a:p>
          <a:r>
            <a:rPr lang="en-US" dirty="0"/>
            <a:t>e.g. strong negative feelings in the cockpit can lead to a total lack of communication.</a:t>
          </a:r>
        </a:p>
      </dgm:t>
    </dgm:pt>
    <dgm:pt modelId="{FF72EEC0-F29D-4211-81DE-85AF7A664C59}" type="parTrans" cxnId="{9F3B9B2C-5B8E-45C9-9E9E-5DEB742E15BA}">
      <dgm:prSet/>
      <dgm:spPr/>
      <dgm:t>
        <a:bodyPr/>
        <a:lstStyle/>
        <a:p>
          <a:endParaRPr lang="en-US"/>
        </a:p>
      </dgm:t>
    </dgm:pt>
    <dgm:pt modelId="{9DA88D11-5145-4B07-B7C5-208943426A4C}" type="sibTrans" cxnId="{9F3B9B2C-5B8E-45C9-9E9E-5DEB742E15BA}">
      <dgm:prSet/>
      <dgm:spPr/>
      <dgm:t>
        <a:bodyPr/>
        <a:lstStyle/>
        <a:p>
          <a:endParaRPr lang="en-US"/>
        </a:p>
      </dgm:t>
    </dgm:pt>
    <dgm:pt modelId="{59D1CA3D-C33A-47F6-BF70-7CF4341BD600}" type="pres">
      <dgm:prSet presAssocID="{B00D3087-E308-49F7-AB89-C7B40A170995}" presName="linear" presStyleCnt="0">
        <dgm:presLayoutVars>
          <dgm:dir/>
          <dgm:animLvl val="lvl"/>
          <dgm:resizeHandles val="exact"/>
        </dgm:presLayoutVars>
      </dgm:prSet>
      <dgm:spPr/>
    </dgm:pt>
    <dgm:pt modelId="{6B1C64E8-BE5C-4C56-9DB7-3490D0D423CE}" type="pres">
      <dgm:prSet presAssocID="{6812FBF8-F3DE-452E-A6D4-D24CBE40C568}" presName="parentLin" presStyleCnt="0"/>
      <dgm:spPr/>
    </dgm:pt>
    <dgm:pt modelId="{51B58044-AEF6-4838-AD3D-A8B2C86A919F}" type="pres">
      <dgm:prSet presAssocID="{6812FBF8-F3DE-452E-A6D4-D24CBE40C568}" presName="parentLeftMargin" presStyleLbl="node1" presStyleIdx="0" presStyleCnt="3"/>
      <dgm:spPr/>
    </dgm:pt>
    <dgm:pt modelId="{849EF138-1FF2-441B-8024-A53FFC62EB0A}" type="pres">
      <dgm:prSet presAssocID="{6812FBF8-F3DE-452E-A6D4-D24CBE40C568}" presName="parentText" presStyleLbl="node1" presStyleIdx="0" presStyleCnt="3">
        <dgm:presLayoutVars>
          <dgm:chMax val="0"/>
          <dgm:bulletEnabled val="1"/>
        </dgm:presLayoutVars>
      </dgm:prSet>
      <dgm:spPr/>
    </dgm:pt>
    <dgm:pt modelId="{59104BC4-FC67-4D91-AD04-8E164C24D86C}" type="pres">
      <dgm:prSet presAssocID="{6812FBF8-F3DE-452E-A6D4-D24CBE40C568}" presName="negativeSpace" presStyleCnt="0"/>
      <dgm:spPr/>
    </dgm:pt>
    <dgm:pt modelId="{20F6B474-AE82-47F9-AFDE-2AFB285BF53C}" type="pres">
      <dgm:prSet presAssocID="{6812FBF8-F3DE-452E-A6D4-D24CBE40C568}" presName="childText" presStyleLbl="conFgAcc1" presStyleIdx="0" presStyleCnt="3">
        <dgm:presLayoutVars>
          <dgm:bulletEnabled val="1"/>
        </dgm:presLayoutVars>
      </dgm:prSet>
      <dgm:spPr/>
    </dgm:pt>
    <dgm:pt modelId="{42829D5C-6C62-4160-B72F-23441AB9E6C5}" type="pres">
      <dgm:prSet presAssocID="{0A34B3A4-C2A8-44D7-9391-973CC8EBC9EF}" presName="spaceBetweenRectangles" presStyleCnt="0"/>
      <dgm:spPr/>
    </dgm:pt>
    <dgm:pt modelId="{8F4DB812-987B-4019-968C-5AE8B32EA8E7}" type="pres">
      <dgm:prSet presAssocID="{F8AF1356-0953-488A-B921-FB031FFDFDDE}" presName="parentLin" presStyleCnt="0"/>
      <dgm:spPr/>
    </dgm:pt>
    <dgm:pt modelId="{BD3F1984-C754-4D1C-A355-1A56B917FD3F}" type="pres">
      <dgm:prSet presAssocID="{F8AF1356-0953-488A-B921-FB031FFDFDDE}" presName="parentLeftMargin" presStyleLbl="node1" presStyleIdx="0" presStyleCnt="3"/>
      <dgm:spPr/>
    </dgm:pt>
    <dgm:pt modelId="{411070D7-B3DF-408C-A579-4B48B6E4DBA3}" type="pres">
      <dgm:prSet presAssocID="{F8AF1356-0953-488A-B921-FB031FFDFDDE}" presName="parentText" presStyleLbl="node1" presStyleIdx="1" presStyleCnt="3">
        <dgm:presLayoutVars>
          <dgm:chMax val="0"/>
          <dgm:bulletEnabled val="1"/>
        </dgm:presLayoutVars>
      </dgm:prSet>
      <dgm:spPr/>
    </dgm:pt>
    <dgm:pt modelId="{82C893BA-C92F-4ED4-8854-409C48BAA840}" type="pres">
      <dgm:prSet presAssocID="{F8AF1356-0953-488A-B921-FB031FFDFDDE}" presName="negativeSpace" presStyleCnt="0"/>
      <dgm:spPr/>
    </dgm:pt>
    <dgm:pt modelId="{C3AEC1F3-499B-450E-B2E7-E6C44008AC7A}" type="pres">
      <dgm:prSet presAssocID="{F8AF1356-0953-488A-B921-FB031FFDFDDE}" presName="childText" presStyleLbl="conFgAcc1" presStyleIdx="1" presStyleCnt="3">
        <dgm:presLayoutVars>
          <dgm:bulletEnabled val="1"/>
        </dgm:presLayoutVars>
      </dgm:prSet>
      <dgm:spPr/>
    </dgm:pt>
    <dgm:pt modelId="{746192E0-7F3E-435B-9E09-5F365D56581B}" type="pres">
      <dgm:prSet presAssocID="{3B5D85CE-4461-40EE-B603-CF3BA7F4EF64}" presName="spaceBetweenRectangles" presStyleCnt="0"/>
      <dgm:spPr/>
    </dgm:pt>
    <dgm:pt modelId="{A9BCBDF7-A65C-4ABF-AC04-8C79B8DB65CD}" type="pres">
      <dgm:prSet presAssocID="{DE0D4C5D-5358-46B7-8C8A-C838E1377600}" presName="parentLin" presStyleCnt="0"/>
      <dgm:spPr/>
    </dgm:pt>
    <dgm:pt modelId="{D2138D3F-36AA-4C28-A4F5-1AEB41A15B95}" type="pres">
      <dgm:prSet presAssocID="{DE0D4C5D-5358-46B7-8C8A-C838E1377600}" presName="parentLeftMargin" presStyleLbl="node1" presStyleIdx="1" presStyleCnt="3"/>
      <dgm:spPr/>
    </dgm:pt>
    <dgm:pt modelId="{912555B6-8947-4CF5-B831-D0A57DF2C5F8}" type="pres">
      <dgm:prSet presAssocID="{DE0D4C5D-5358-46B7-8C8A-C838E1377600}" presName="parentText" presStyleLbl="node1" presStyleIdx="2" presStyleCnt="3">
        <dgm:presLayoutVars>
          <dgm:chMax val="0"/>
          <dgm:bulletEnabled val="1"/>
        </dgm:presLayoutVars>
      </dgm:prSet>
      <dgm:spPr/>
    </dgm:pt>
    <dgm:pt modelId="{7C3711FD-1D7E-4BE4-B772-E4BD37708CB2}" type="pres">
      <dgm:prSet presAssocID="{DE0D4C5D-5358-46B7-8C8A-C838E1377600}" presName="negativeSpace" presStyleCnt="0"/>
      <dgm:spPr/>
    </dgm:pt>
    <dgm:pt modelId="{8E9AC01E-EEAF-44F8-90EE-7785434AAD9E}" type="pres">
      <dgm:prSet presAssocID="{DE0D4C5D-5358-46B7-8C8A-C838E1377600}" presName="childText" presStyleLbl="conFgAcc1" presStyleIdx="2" presStyleCnt="3">
        <dgm:presLayoutVars>
          <dgm:bulletEnabled val="1"/>
        </dgm:presLayoutVars>
      </dgm:prSet>
      <dgm:spPr/>
    </dgm:pt>
  </dgm:ptLst>
  <dgm:cxnLst>
    <dgm:cxn modelId="{77770506-691B-486E-8D6E-BEA0908E323D}" srcId="{B00D3087-E308-49F7-AB89-C7B40A170995}" destId="{F8AF1356-0953-488A-B921-FB031FFDFDDE}" srcOrd="1" destOrd="0" parTransId="{FF646380-E0A1-4287-A0E7-D2CC5477C69B}" sibTransId="{3B5D85CE-4461-40EE-B603-CF3BA7F4EF64}"/>
    <dgm:cxn modelId="{3872640C-0682-456B-A77F-EAA95B53E5CA}" type="presOf" srcId="{6812FBF8-F3DE-452E-A6D4-D24CBE40C568}" destId="{51B58044-AEF6-4838-AD3D-A8B2C86A919F}" srcOrd="0" destOrd="0" presId="urn:microsoft.com/office/officeart/2005/8/layout/list1"/>
    <dgm:cxn modelId="{92EB0914-4D46-415B-9446-8D6F6C72CF30}" type="presOf" srcId="{DE0D4C5D-5358-46B7-8C8A-C838E1377600}" destId="{D2138D3F-36AA-4C28-A4F5-1AEB41A15B95}" srcOrd="0" destOrd="0" presId="urn:microsoft.com/office/officeart/2005/8/layout/list1"/>
    <dgm:cxn modelId="{C93DC229-8002-46E0-968B-2DEBD65A2E88}" type="presOf" srcId="{DE0D4C5D-5358-46B7-8C8A-C838E1377600}" destId="{912555B6-8947-4CF5-B831-D0A57DF2C5F8}" srcOrd="1" destOrd="0" presId="urn:microsoft.com/office/officeart/2005/8/layout/list1"/>
    <dgm:cxn modelId="{9F3B9B2C-5B8E-45C9-9E9E-5DEB742E15BA}" srcId="{F8AF1356-0953-488A-B921-FB031FFDFDDE}" destId="{E2C1CC33-93DE-4C89-883B-910FDE1DEFD1}" srcOrd="0" destOrd="0" parTransId="{FF72EEC0-F29D-4211-81DE-85AF7A664C59}" sibTransId="{9DA88D11-5145-4B07-B7C5-208943426A4C}"/>
    <dgm:cxn modelId="{C8D3485B-A203-4ADC-89C9-2BFE7BBB6BE9}" srcId="{B00D3087-E308-49F7-AB89-C7B40A170995}" destId="{6812FBF8-F3DE-452E-A6D4-D24CBE40C568}" srcOrd="0" destOrd="0" parTransId="{DA632384-5057-4274-9640-C1FFD4A9BD42}" sibTransId="{0A34B3A4-C2A8-44D7-9391-973CC8EBC9EF}"/>
    <dgm:cxn modelId="{27BAB565-DF06-40E7-B1CE-E4B5E55A6459}" type="presOf" srcId="{B00D3087-E308-49F7-AB89-C7B40A170995}" destId="{59D1CA3D-C33A-47F6-BF70-7CF4341BD600}" srcOrd="0" destOrd="0" presId="urn:microsoft.com/office/officeart/2005/8/layout/list1"/>
    <dgm:cxn modelId="{6524C24C-67A9-4EE4-9A22-9B74E3CCD753}" type="presOf" srcId="{F8AF1356-0953-488A-B921-FB031FFDFDDE}" destId="{411070D7-B3DF-408C-A579-4B48B6E4DBA3}" srcOrd="1" destOrd="0" presId="urn:microsoft.com/office/officeart/2005/8/layout/list1"/>
    <dgm:cxn modelId="{ECF31A55-4C38-4C66-AB37-59E8915C387C}" srcId="{B00D3087-E308-49F7-AB89-C7B40A170995}" destId="{DE0D4C5D-5358-46B7-8C8A-C838E1377600}" srcOrd="2" destOrd="0" parTransId="{4E9BEE2A-2747-4016-B0F5-4C23B575E721}" sibTransId="{749E95CE-080B-4135-8AE1-1979C0A0B98A}"/>
    <dgm:cxn modelId="{7B266E97-7A8B-464F-B74C-EBF42E206D3B}" type="presOf" srcId="{E2C1CC33-93DE-4C89-883B-910FDE1DEFD1}" destId="{C3AEC1F3-499B-450E-B2E7-E6C44008AC7A}" srcOrd="0" destOrd="0" presId="urn:microsoft.com/office/officeart/2005/8/layout/list1"/>
    <dgm:cxn modelId="{32A0CCA7-229A-4048-A3E6-4DF63060AA30}" type="presOf" srcId="{F8AF1356-0953-488A-B921-FB031FFDFDDE}" destId="{BD3F1984-C754-4D1C-A355-1A56B917FD3F}" srcOrd="0" destOrd="0" presId="urn:microsoft.com/office/officeart/2005/8/layout/list1"/>
    <dgm:cxn modelId="{85F4F8DE-4468-4F73-86EB-A3B0EE89271A}" type="presOf" srcId="{6812FBF8-F3DE-452E-A6D4-D24CBE40C568}" destId="{849EF138-1FF2-441B-8024-A53FFC62EB0A}" srcOrd="1" destOrd="0" presId="urn:microsoft.com/office/officeart/2005/8/layout/list1"/>
    <dgm:cxn modelId="{ABEA33E1-5538-41BA-9562-E117FB32D098}" type="presOf" srcId="{E54500C2-243F-4F1D-AF67-4176530207DF}" destId="{20F6B474-AE82-47F9-AFDE-2AFB285BF53C}" srcOrd="0" destOrd="0" presId="urn:microsoft.com/office/officeart/2005/8/layout/list1"/>
    <dgm:cxn modelId="{823B91E7-6430-49F8-8815-23CB6518D3A1}" srcId="{6812FBF8-F3DE-452E-A6D4-D24CBE40C568}" destId="{E54500C2-243F-4F1D-AF67-4176530207DF}" srcOrd="0" destOrd="0" parTransId="{A1346B7E-1A8B-449D-94BC-5E74DE04106C}" sibTransId="{B53D4F3C-C05D-4CF8-BEA3-900DB0F25136}"/>
    <dgm:cxn modelId="{30182F25-641A-415F-87D2-228A474524CB}" type="presParOf" srcId="{59D1CA3D-C33A-47F6-BF70-7CF4341BD600}" destId="{6B1C64E8-BE5C-4C56-9DB7-3490D0D423CE}" srcOrd="0" destOrd="0" presId="urn:microsoft.com/office/officeart/2005/8/layout/list1"/>
    <dgm:cxn modelId="{67493D71-FF09-48D0-87D3-B7D0502B00B3}" type="presParOf" srcId="{6B1C64E8-BE5C-4C56-9DB7-3490D0D423CE}" destId="{51B58044-AEF6-4838-AD3D-A8B2C86A919F}" srcOrd="0" destOrd="0" presId="urn:microsoft.com/office/officeart/2005/8/layout/list1"/>
    <dgm:cxn modelId="{1AE86AED-B65D-46B4-9BCD-32D2E664EF73}" type="presParOf" srcId="{6B1C64E8-BE5C-4C56-9DB7-3490D0D423CE}" destId="{849EF138-1FF2-441B-8024-A53FFC62EB0A}" srcOrd="1" destOrd="0" presId="urn:microsoft.com/office/officeart/2005/8/layout/list1"/>
    <dgm:cxn modelId="{9CD4AA2C-F6C7-47FF-B134-C115258760C6}" type="presParOf" srcId="{59D1CA3D-C33A-47F6-BF70-7CF4341BD600}" destId="{59104BC4-FC67-4D91-AD04-8E164C24D86C}" srcOrd="1" destOrd="0" presId="urn:microsoft.com/office/officeart/2005/8/layout/list1"/>
    <dgm:cxn modelId="{E30C585F-85CD-487F-9860-733BD9085774}" type="presParOf" srcId="{59D1CA3D-C33A-47F6-BF70-7CF4341BD600}" destId="{20F6B474-AE82-47F9-AFDE-2AFB285BF53C}" srcOrd="2" destOrd="0" presId="urn:microsoft.com/office/officeart/2005/8/layout/list1"/>
    <dgm:cxn modelId="{F3820F91-BAB1-4AC3-A39C-A03FCAB0B881}" type="presParOf" srcId="{59D1CA3D-C33A-47F6-BF70-7CF4341BD600}" destId="{42829D5C-6C62-4160-B72F-23441AB9E6C5}" srcOrd="3" destOrd="0" presId="urn:microsoft.com/office/officeart/2005/8/layout/list1"/>
    <dgm:cxn modelId="{E77273FE-5E95-4503-9338-23A62C76BAC8}" type="presParOf" srcId="{59D1CA3D-C33A-47F6-BF70-7CF4341BD600}" destId="{8F4DB812-987B-4019-968C-5AE8B32EA8E7}" srcOrd="4" destOrd="0" presId="urn:microsoft.com/office/officeart/2005/8/layout/list1"/>
    <dgm:cxn modelId="{63B76CB7-9CDE-409A-BED3-78B8EBE38557}" type="presParOf" srcId="{8F4DB812-987B-4019-968C-5AE8B32EA8E7}" destId="{BD3F1984-C754-4D1C-A355-1A56B917FD3F}" srcOrd="0" destOrd="0" presId="urn:microsoft.com/office/officeart/2005/8/layout/list1"/>
    <dgm:cxn modelId="{FC435117-AF40-419A-A001-F88CFE3CF3E8}" type="presParOf" srcId="{8F4DB812-987B-4019-968C-5AE8B32EA8E7}" destId="{411070D7-B3DF-408C-A579-4B48B6E4DBA3}" srcOrd="1" destOrd="0" presId="urn:microsoft.com/office/officeart/2005/8/layout/list1"/>
    <dgm:cxn modelId="{C2C39E50-218C-493F-8B45-5F5BA01ABBC2}" type="presParOf" srcId="{59D1CA3D-C33A-47F6-BF70-7CF4341BD600}" destId="{82C893BA-C92F-4ED4-8854-409C48BAA840}" srcOrd="5" destOrd="0" presId="urn:microsoft.com/office/officeart/2005/8/layout/list1"/>
    <dgm:cxn modelId="{73FA5A01-12B4-4BAF-B3E0-1A42CE7BA7F4}" type="presParOf" srcId="{59D1CA3D-C33A-47F6-BF70-7CF4341BD600}" destId="{C3AEC1F3-499B-450E-B2E7-E6C44008AC7A}" srcOrd="6" destOrd="0" presId="urn:microsoft.com/office/officeart/2005/8/layout/list1"/>
    <dgm:cxn modelId="{DEE512AC-DC7E-45F8-8043-C361A977C9DC}" type="presParOf" srcId="{59D1CA3D-C33A-47F6-BF70-7CF4341BD600}" destId="{746192E0-7F3E-435B-9E09-5F365D56581B}" srcOrd="7" destOrd="0" presId="urn:microsoft.com/office/officeart/2005/8/layout/list1"/>
    <dgm:cxn modelId="{C93B6C5F-1A03-4F17-AFFD-FC415D9E962D}" type="presParOf" srcId="{59D1CA3D-C33A-47F6-BF70-7CF4341BD600}" destId="{A9BCBDF7-A65C-4ABF-AC04-8C79B8DB65CD}" srcOrd="8" destOrd="0" presId="urn:microsoft.com/office/officeart/2005/8/layout/list1"/>
    <dgm:cxn modelId="{B4178660-C68C-4B88-97F5-4CCE1A0082B7}" type="presParOf" srcId="{A9BCBDF7-A65C-4ABF-AC04-8C79B8DB65CD}" destId="{D2138D3F-36AA-4C28-A4F5-1AEB41A15B95}" srcOrd="0" destOrd="0" presId="urn:microsoft.com/office/officeart/2005/8/layout/list1"/>
    <dgm:cxn modelId="{D0AAA447-08EA-428B-B4EB-FC214BCF2AA2}" type="presParOf" srcId="{A9BCBDF7-A65C-4ABF-AC04-8C79B8DB65CD}" destId="{912555B6-8947-4CF5-B831-D0A57DF2C5F8}" srcOrd="1" destOrd="0" presId="urn:microsoft.com/office/officeart/2005/8/layout/list1"/>
    <dgm:cxn modelId="{27614D90-C3F6-42B3-AD80-464FE66FD743}" type="presParOf" srcId="{59D1CA3D-C33A-47F6-BF70-7CF4341BD600}" destId="{7C3711FD-1D7E-4BE4-B772-E4BD37708CB2}" srcOrd="9" destOrd="0" presId="urn:microsoft.com/office/officeart/2005/8/layout/list1"/>
    <dgm:cxn modelId="{2A1D50C4-2596-4B95-8D66-C87A4046A6CE}" type="presParOf" srcId="{59D1CA3D-C33A-47F6-BF70-7CF4341BD600}" destId="{8E9AC01E-EEAF-44F8-90EE-7785434AAD9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83746-6DCC-4D32-A3BA-5782A35907A7}">
      <dsp:nvSpPr>
        <dsp:cNvPr id="0" name=""/>
        <dsp:cNvSpPr/>
      </dsp:nvSpPr>
      <dsp:spPr>
        <a:xfrm>
          <a:off x="1401079" y="1480442"/>
          <a:ext cx="1160240" cy="1160240"/>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AIRCRAFT ACCIDENT</a:t>
          </a:r>
        </a:p>
      </dsp:txBody>
      <dsp:txXfrm>
        <a:off x="1570992" y="1650355"/>
        <a:ext cx="820414" cy="820414"/>
      </dsp:txXfrm>
    </dsp:sp>
    <dsp:sp modelId="{C2A92103-FF99-4FC2-95E7-016C607055D3}">
      <dsp:nvSpPr>
        <dsp:cNvPr id="0" name=""/>
        <dsp:cNvSpPr/>
      </dsp:nvSpPr>
      <dsp:spPr>
        <a:xfrm rot="12900000">
          <a:off x="566442" y="1248234"/>
          <a:ext cx="981508" cy="33066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0F49FE-50D5-444C-8A7B-846B3627EEC5}">
      <dsp:nvSpPr>
        <dsp:cNvPr id="0" name=""/>
        <dsp:cNvSpPr/>
      </dsp:nvSpPr>
      <dsp:spPr>
        <a:xfrm>
          <a:off x="104080" y="691192"/>
          <a:ext cx="1102228" cy="881782"/>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Loss of Situational Awareness</a:t>
          </a:r>
        </a:p>
      </dsp:txBody>
      <dsp:txXfrm>
        <a:off x="129907" y="717019"/>
        <a:ext cx="1050574" cy="830128"/>
      </dsp:txXfrm>
    </dsp:sp>
    <dsp:sp modelId="{7D6D2D17-9E2C-4437-977E-6679DE93ECB5}">
      <dsp:nvSpPr>
        <dsp:cNvPr id="0" name=""/>
        <dsp:cNvSpPr/>
      </dsp:nvSpPr>
      <dsp:spPr>
        <a:xfrm rot="16200000">
          <a:off x="1490445" y="767228"/>
          <a:ext cx="981508" cy="33066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2DCD3F-2E74-4334-B7BE-91F4BCA946D2}">
      <dsp:nvSpPr>
        <dsp:cNvPr id="0" name=""/>
        <dsp:cNvSpPr/>
      </dsp:nvSpPr>
      <dsp:spPr>
        <a:xfrm>
          <a:off x="1430085" y="917"/>
          <a:ext cx="1102228" cy="881782"/>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Breakdown in Teamwork</a:t>
          </a:r>
        </a:p>
      </dsp:txBody>
      <dsp:txXfrm>
        <a:off x="1455912" y="26744"/>
        <a:ext cx="1050574" cy="830128"/>
      </dsp:txXfrm>
    </dsp:sp>
    <dsp:sp modelId="{42958501-040A-4FF6-B1FE-D5B00F6EA1E1}">
      <dsp:nvSpPr>
        <dsp:cNvPr id="0" name=""/>
        <dsp:cNvSpPr/>
      </dsp:nvSpPr>
      <dsp:spPr>
        <a:xfrm rot="19500000">
          <a:off x="2414448" y="1248234"/>
          <a:ext cx="981508" cy="33066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C40726-2D7F-40BD-9ADB-0D707E973722}">
      <dsp:nvSpPr>
        <dsp:cNvPr id="0" name=""/>
        <dsp:cNvSpPr/>
      </dsp:nvSpPr>
      <dsp:spPr>
        <a:xfrm>
          <a:off x="2756091" y="691192"/>
          <a:ext cx="1102228" cy="881782"/>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Wrong Decision</a:t>
          </a:r>
        </a:p>
      </dsp:txBody>
      <dsp:txXfrm>
        <a:off x="2781918" y="717019"/>
        <a:ext cx="1050574" cy="830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6B474-AE82-47F9-AFDE-2AFB285BF53C}">
      <dsp:nvSpPr>
        <dsp:cNvPr id="0" name=""/>
        <dsp:cNvSpPr/>
      </dsp:nvSpPr>
      <dsp:spPr>
        <a:xfrm>
          <a:off x="0" y="416739"/>
          <a:ext cx="6096000" cy="1247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3117" tIns="458216" rIns="473117" bIns="156464" numCol="1" spcCol="1270" anchor="t" anchorCtr="0">
          <a:noAutofit/>
        </a:bodyPr>
        <a:lstStyle/>
        <a:p>
          <a:pPr marL="228600" lvl="1" indent="-228600" algn="l" defTabSz="977900">
            <a:lnSpc>
              <a:spcPct val="90000"/>
            </a:lnSpc>
            <a:spcBef>
              <a:spcPct val="0"/>
            </a:spcBef>
            <a:spcAft>
              <a:spcPct val="15000"/>
            </a:spcAft>
            <a:buChar char="•"/>
          </a:pPr>
          <a:r>
            <a:rPr lang="en-US" sz="2200" b="0" kern="1200" dirty="0"/>
            <a:t>e.g. noise, hearing loss, confusion, fatigue, poor radio equipment. </a:t>
          </a:r>
        </a:p>
      </dsp:txBody>
      <dsp:txXfrm>
        <a:off x="0" y="416739"/>
        <a:ext cx="6096000" cy="1247400"/>
      </dsp:txXfrm>
    </dsp:sp>
    <dsp:sp modelId="{849EF138-1FF2-441B-8024-A53FFC62EB0A}">
      <dsp:nvSpPr>
        <dsp:cNvPr id="0" name=""/>
        <dsp:cNvSpPr/>
      </dsp:nvSpPr>
      <dsp:spPr>
        <a:xfrm>
          <a:off x="304800" y="92019"/>
          <a:ext cx="426720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977900">
            <a:lnSpc>
              <a:spcPct val="90000"/>
            </a:lnSpc>
            <a:spcBef>
              <a:spcPct val="0"/>
            </a:spcBef>
            <a:spcAft>
              <a:spcPct val="35000"/>
            </a:spcAft>
            <a:buNone/>
          </a:pPr>
          <a:r>
            <a:rPr lang="en-US" sz="2200" b="1" kern="1200" dirty="0"/>
            <a:t>1. </a:t>
          </a:r>
          <a:r>
            <a:rPr lang="en-US" sz="2200" b="1" kern="1200" dirty="0">
              <a:solidFill>
                <a:srgbClr val="FFFF00"/>
              </a:solidFill>
            </a:rPr>
            <a:t>Physical Barriers</a:t>
          </a:r>
        </a:p>
      </dsp:txBody>
      <dsp:txXfrm>
        <a:off x="336503" y="123722"/>
        <a:ext cx="4203794" cy="586034"/>
      </dsp:txXfrm>
    </dsp:sp>
    <dsp:sp modelId="{C3AEC1F3-499B-450E-B2E7-E6C44008AC7A}">
      <dsp:nvSpPr>
        <dsp:cNvPr id="0" name=""/>
        <dsp:cNvSpPr/>
      </dsp:nvSpPr>
      <dsp:spPr>
        <a:xfrm>
          <a:off x="0" y="2107660"/>
          <a:ext cx="6096000" cy="1247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3117" tIns="458216" rIns="473117"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a:t>e.g. strong negative feelings in the cockpit can lead to a total lack of communication.</a:t>
          </a:r>
        </a:p>
      </dsp:txBody>
      <dsp:txXfrm>
        <a:off x="0" y="2107660"/>
        <a:ext cx="6096000" cy="1247400"/>
      </dsp:txXfrm>
    </dsp:sp>
    <dsp:sp modelId="{411070D7-B3DF-408C-A579-4B48B6E4DBA3}">
      <dsp:nvSpPr>
        <dsp:cNvPr id="0" name=""/>
        <dsp:cNvSpPr/>
      </dsp:nvSpPr>
      <dsp:spPr>
        <a:xfrm>
          <a:off x="304800" y="1782940"/>
          <a:ext cx="426720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977900">
            <a:lnSpc>
              <a:spcPct val="90000"/>
            </a:lnSpc>
            <a:spcBef>
              <a:spcPct val="0"/>
            </a:spcBef>
            <a:spcAft>
              <a:spcPct val="35000"/>
            </a:spcAft>
            <a:buNone/>
          </a:pPr>
          <a:r>
            <a:rPr lang="en-US" sz="2200" b="1" kern="1200" dirty="0"/>
            <a:t>2. </a:t>
          </a:r>
          <a:r>
            <a:rPr lang="en-US" sz="2200" b="1" kern="1200" dirty="0">
              <a:solidFill>
                <a:srgbClr val="FFFF00"/>
              </a:solidFill>
            </a:rPr>
            <a:t>Mental Barriers</a:t>
          </a:r>
        </a:p>
      </dsp:txBody>
      <dsp:txXfrm>
        <a:off x="336503" y="1814643"/>
        <a:ext cx="4203794" cy="586034"/>
      </dsp:txXfrm>
    </dsp:sp>
    <dsp:sp modelId="{8E9AC01E-EEAF-44F8-90EE-7785434AAD9E}">
      <dsp:nvSpPr>
        <dsp:cNvPr id="0" name=""/>
        <dsp:cNvSpPr/>
      </dsp:nvSpPr>
      <dsp:spPr>
        <a:xfrm>
          <a:off x="0" y="3798580"/>
          <a:ext cx="6096000" cy="55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2555B6-8947-4CF5-B831-D0A57DF2C5F8}">
      <dsp:nvSpPr>
        <dsp:cNvPr id="0" name=""/>
        <dsp:cNvSpPr/>
      </dsp:nvSpPr>
      <dsp:spPr>
        <a:xfrm>
          <a:off x="304800" y="3473860"/>
          <a:ext cx="426720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977900">
            <a:lnSpc>
              <a:spcPct val="90000"/>
            </a:lnSpc>
            <a:spcBef>
              <a:spcPct val="0"/>
            </a:spcBef>
            <a:spcAft>
              <a:spcPct val="35000"/>
            </a:spcAft>
            <a:buNone/>
          </a:pPr>
          <a:r>
            <a:rPr lang="en-US" sz="2200" b="1" kern="1200" dirty="0"/>
            <a:t>3. </a:t>
          </a:r>
          <a:r>
            <a:rPr lang="en-US" sz="2200" b="1" kern="1200" dirty="0">
              <a:solidFill>
                <a:srgbClr val="FFFF00"/>
              </a:solidFill>
            </a:rPr>
            <a:t>Language Barriers</a:t>
          </a:r>
        </a:p>
      </dsp:txBody>
      <dsp:txXfrm>
        <a:off x="336503" y="3505563"/>
        <a:ext cx="4203794"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CF15A-8517-41A9-BAD7-0D6C7841D7E0}" type="datetimeFigureOut">
              <a:rPr lang="en-GB" smtClean="0"/>
              <a:pPr/>
              <a:t>31/10/2023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6C4E06-C56F-4731-A770-E3E2ABF4C7E0}" type="slidenum">
              <a:rPr lang="en-GB" smtClean="0"/>
              <a:pPr/>
              <a:t>‹#›</a:t>
            </a:fld>
            <a:endParaRPr lang="en-GB"/>
          </a:p>
        </p:txBody>
      </p:sp>
    </p:spTree>
    <p:extLst>
      <p:ext uri="{BB962C8B-B14F-4D97-AF65-F5344CB8AC3E}">
        <p14:creationId xmlns:p14="http://schemas.microsoft.com/office/powerpoint/2010/main" val="3797923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FB47FE-5037-48E0-B254-7330183F9453}" type="slidenum">
              <a:rPr lang="en-US" smtClean="0"/>
              <a:pPr fontAlgn="base">
                <a:spcBef>
                  <a:spcPct val="0"/>
                </a:spcBef>
                <a:spcAft>
                  <a:spcPct val="0"/>
                </a:spcAft>
                <a:defRPr/>
              </a:pPr>
              <a:t>1</a:t>
            </a:fld>
            <a:endParaRPr lang="en-US"/>
          </a:p>
        </p:txBody>
      </p:sp>
    </p:spTree>
    <p:extLst>
      <p:ext uri="{BB962C8B-B14F-4D97-AF65-F5344CB8AC3E}">
        <p14:creationId xmlns:p14="http://schemas.microsoft.com/office/powerpoint/2010/main" val="21486380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A6AF400-148F-4169-8EF7-1FF258A711F2}" type="slidenum">
              <a:rPr lang="en-US" smtClean="0">
                <a:solidFill>
                  <a:srgbClr val="000000"/>
                </a:solidFill>
              </a:rPr>
              <a:pPr fontAlgn="base">
                <a:spcBef>
                  <a:spcPct val="0"/>
                </a:spcBef>
                <a:spcAft>
                  <a:spcPct val="0"/>
                </a:spcAft>
                <a:defRPr/>
              </a:pPr>
              <a:t>22</a:t>
            </a:fld>
            <a:endParaRPr lang="en-US">
              <a:solidFill>
                <a:srgbClr val="000000"/>
              </a:solidFill>
            </a:endParaRPr>
          </a:p>
        </p:txBody>
      </p:sp>
    </p:spTree>
    <p:extLst>
      <p:ext uri="{BB962C8B-B14F-4D97-AF65-F5344CB8AC3E}">
        <p14:creationId xmlns:p14="http://schemas.microsoft.com/office/powerpoint/2010/main" val="2652297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
        <p:nvSpPr>
          <p:cNvPr id="4" name="Slide Number Placeholder 3"/>
          <p:cNvSpPr>
            <a:spLocks noGrp="1"/>
          </p:cNvSpPr>
          <p:nvPr>
            <p:ph type="sldNum" sz="quarter" idx="5"/>
          </p:nvPr>
        </p:nvSpPr>
        <p:spPr/>
        <p:txBody>
          <a:bodyPr/>
          <a:lstStyle/>
          <a:p>
            <a:pPr>
              <a:defRPr/>
            </a:pPr>
            <a:fld id="{55F8A7E7-FFA0-482C-AA17-E4B45752393D}" type="slidenum">
              <a:rPr lang="en-US" smtClean="0"/>
              <a:pPr>
                <a:defRPr/>
              </a:pPr>
              <a:t>24</a:t>
            </a:fld>
            <a:endParaRPr lang="en-US"/>
          </a:p>
        </p:txBody>
      </p:sp>
    </p:spTree>
    <p:extLst>
      <p:ext uri="{BB962C8B-B14F-4D97-AF65-F5344CB8AC3E}">
        <p14:creationId xmlns:p14="http://schemas.microsoft.com/office/powerpoint/2010/main" val="3224430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349C08-4534-4AF3-A6D2-796B4084499B}" type="slidenum">
              <a:rPr lang="en-US" smtClean="0"/>
              <a:pPr fontAlgn="base">
                <a:spcBef>
                  <a:spcPct val="0"/>
                </a:spcBef>
                <a:spcAft>
                  <a:spcPct val="0"/>
                </a:spcAft>
                <a:defRPr/>
              </a:pPr>
              <a:t>25</a:t>
            </a:fld>
            <a:endParaRPr lang="en-US"/>
          </a:p>
        </p:txBody>
      </p:sp>
    </p:spTree>
    <p:extLst>
      <p:ext uri="{BB962C8B-B14F-4D97-AF65-F5344CB8AC3E}">
        <p14:creationId xmlns:p14="http://schemas.microsoft.com/office/powerpoint/2010/main" val="57204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546DFF-0F34-451B-BB8D-63C4BEA49DCD}" type="slidenum">
              <a:rPr lang="en-US" smtClean="0"/>
              <a:pPr fontAlgn="base">
                <a:spcBef>
                  <a:spcPct val="0"/>
                </a:spcBef>
                <a:spcAft>
                  <a:spcPct val="0"/>
                </a:spcAft>
                <a:defRPr/>
              </a:pPr>
              <a:t>28</a:t>
            </a:fld>
            <a:endParaRPr lang="en-US"/>
          </a:p>
        </p:txBody>
      </p:sp>
      <p:sp>
        <p:nvSpPr>
          <p:cNvPr id="69635" name="Rectangle 2"/>
          <p:cNvSpPr>
            <a:spLocks noGrp="1" noChangeArrowheads="1"/>
          </p:cNvSpPr>
          <p:nvPr>
            <p:ph type="body" idx="1"/>
          </p:nvPr>
        </p:nvSpPr>
        <p:spPr bwMode="auto">
          <a:xfrm>
            <a:off x="676275" y="2400300"/>
            <a:ext cx="5657850" cy="6286500"/>
          </a:xfrm>
          <a:noFill/>
        </p:spPr>
        <p:txBody>
          <a:bodyPr wrap="square" lIns="90488" tIns="44450" rIns="90488" bIns="44450" numCol="1" anchor="t" anchorCtr="0" compatLnSpc="1">
            <a:prstTxWarp prst="textNoShape">
              <a:avLst/>
            </a:prstTxWarp>
          </a:bodyPr>
          <a:lstStyle/>
          <a:p>
            <a:pPr eaLnBrk="1" hangingPunct="1">
              <a:spcBef>
                <a:spcPct val="0"/>
              </a:spcBef>
            </a:pPr>
            <a:r>
              <a:rPr lang="en-US"/>
              <a:t>3 LEVELS OF COMMUNICATIONS</a:t>
            </a:r>
          </a:p>
          <a:p>
            <a:pPr eaLnBrk="1" hangingPunct="1">
              <a:spcBef>
                <a:spcPct val="0"/>
              </a:spcBef>
            </a:pPr>
            <a:endParaRPr lang="en-US"/>
          </a:p>
          <a:p>
            <a:pPr lvl="1" eaLnBrk="1" hangingPunct="1">
              <a:spcBef>
                <a:spcPct val="0"/>
              </a:spcBef>
            </a:pPr>
            <a:r>
              <a:rPr lang="en-US"/>
              <a:t>POOR:  the message is not even received, resulting in confusion</a:t>
            </a:r>
          </a:p>
          <a:p>
            <a:pPr lvl="1" eaLnBrk="1" hangingPunct="1">
              <a:spcBef>
                <a:spcPct val="0"/>
              </a:spcBef>
            </a:pPr>
            <a:endParaRPr lang="en-US"/>
          </a:p>
          <a:p>
            <a:pPr lvl="1" eaLnBrk="1" hangingPunct="1">
              <a:spcBef>
                <a:spcPct val="0"/>
              </a:spcBef>
            </a:pPr>
            <a:r>
              <a:rPr lang="en-US"/>
              <a:t>GOOD:  You have gotten your message across, but the receiver has not responded with the desired action</a:t>
            </a:r>
          </a:p>
          <a:p>
            <a:pPr lvl="1" eaLnBrk="1" hangingPunct="1">
              <a:spcBef>
                <a:spcPct val="0"/>
              </a:spcBef>
            </a:pPr>
            <a:endParaRPr lang="en-US"/>
          </a:p>
          <a:p>
            <a:pPr lvl="1" eaLnBrk="1" hangingPunct="1">
              <a:spcBef>
                <a:spcPct val="0"/>
              </a:spcBef>
            </a:pPr>
            <a:r>
              <a:rPr lang="en-US"/>
              <a:t>EFFECTIVE:  The message is not only received, but it has resulted in the action you wanted.</a:t>
            </a:r>
          </a:p>
          <a:p>
            <a:pPr lvl="1" eaLnBrk="1" hangingPunct="1">
              <a:spcBef>
                <a:spcPct val="0"/>
              </a:spcBef>
            </a:pPr>
            <a:endParaRPr lang="en-US"/>
          </a:p>
          <a:p>
            <a:pPr eaLnBrk="1" hangingPunct="1">
              <a:spcBef>
                <a:spcPct val="0"/>
              </a:spcBef>
            </a:pPr>
            <a:r>
              <a:rPr lang="en-US"/>
              <a:t>TEST EFFECTIVENESS OF YOUR COMMUNICATIONS:</a:t>
            </a:r>
          </a:p>
          <a:p>
            <a:pPr eaLnBrk="1" hangingPunct="1">
              <a:spcBef>
                <a:spcPct val="0"/>
              </a:spcBef>
            </a:pPr>
            <a:r>
              <a:rPr lang="en-US"/>
              <a:t>GET FEEDBACK</a:t>
            </a:r>
          </a:p>
          <a:p>
            <a:pPr eaLnBrk="1" hangingPunct="1">
              <a:spcBef>
                <a:spcPct val="0"/>
              </a:spcBef>
            </a:pPr>
            <a:r>
              <a:rPr lang="en-US"/>
              <a:t>APPROACHES THAT </a:t>
            </a:r>
            <a:r>
              <a:rPr lang="en-US" u="sng"/>
              <a:t>WORK:</a:t>
            </a:r>
            <a:endParaRPr lang="en-US"/>
          </a:p>
          <a:p>
            <a:pPr lvl="1" eaLnBrk="1" hangingPunct="1">
              <a:spcBef>
                <a:spcPct val="0"/>
              </a:spcBef>
            </a:pPr>
            <a:r>
              <a:rPr lang="en-US"/>
              <a:t>Don’t get personal--deal with behavior</a:t>
            </a:r>
          </a:p>
          <a:p>
            <a:pPr lvl="1" eaLnBrk="1" hangingPunct="1">
              <a:spcBef>
                <a:spcPct val="0"/>
              </a:spcBef>
            </a:pPr>
            <a:r>
              <a:rPr lang="en-US"/>
              <a:t>Focus on objective ideas--advice will sound like personal opinion and is likely to be rejected</a:t>
            </a:r>
          </a:p>
          <a:p>
            <a:pPr lvl="1" eaLnBrk="1" hangingPunct="1">
              <a:spcBef>
                <a:spcPct val="0"/>
              </a:spcBef>
            </a:pPr>
            <a:r>
              <a:rPr lang="en-US"/>
              <a:t>Focus on WHAT is said, not why. “Why” starts to get personal, and causes rejection</a:t>
            </a:r>
          </a:p>
          <a:p>
            <a:pPr lvl="1" eaLnBrk="1" hangingPunct="1">
              <a:spcBef>
                <a:spcPct val="0"/>
              </a:spcBef>
            </a:pPr>
            <a:r>
              <a:rPr lang="en-US"/>
              <a:t>Limit your ideas to what can be used right now--stay off the lecturer’s soap box.</a:t>
            </a:r>
          </a:p>
          <a:p>
            <a:pPr lvl="1" eaLnBrk="1" hangingPunct="1">
              <a:spcBef>
                <a:spcPct val="0"/>
              </a:spcBef>
            </a:pPr>
            <a:endParaRPr lang="en-US"/>
          </a:p>
        </p:txBody>
      </p:sp>
      <p:sp>
        <p:nvSpPr>
          <p:cNvPr id="69636" name="Rectangle 3"/>
          <p:cNvSpPr>
            <a:spLocks noGrp="1" noRot="1" noChangeAspect="1" noChangeArrowheads="1" noTextEdit="1"/>
          </p:cNvSpPr>
          <p:nvPr>
            <p:ph type="sldImg"/>
          </p:nvPr>
        </p:nvSpPr>
        <p:spPr bwMode="auto">
          <a:xfrm>
            <a:off x="4065588" y="492125"/>
            <a:ext cx="2270125" cy="1701800"/>
          </a:xfrm>
          <a:noFill/>
          <a:ln cap="flat">
            <a:solidFill>
              <a:schemeClr val="tx1"/>
            </a:solidFill>
            <a:miter lim="800000"/>
            <a:headEnd/>
            <a:tailEnd/>
          </a:ln>
        </p:spPr>
      </p:sp>
      <p:sp>
        <p:nvSpPr>
          <p:cNvPr id="69637" name="Rectangle 4"/>
          <p:cNvSpPr>
            <a:spLocks noChangeArrowheads="1"/>
          </p:cNvSpPr>
          <p:nvPr/>
        </p:nvSpPr>
        <p:spPr bwMode="auto">
          <a:xfrm>
            <a:off x="955675" y="525463"/>
            <a:ext cx="2655888" cy="822325"/>
          </a:xfrm>
          <a:prstGeom prst="rect">
            <a:avLst/>
          </a:prstGeom>
          <a:noFill/>
          <a:ln w="12700">
            <a:noFill/>
            <a:miter lim="800000"/>
            <a:headEnd/>
            <a:tailEnd/>
          </a:ln>
        </p:spPr>
        <p:txBody>
          <a:bodyPr wrap="none" lIns="90488" tIns="44450" rIns="90488" bIns="44450">
            <a:spAutoFit/>
          </a:bodyPr>
          <a:lstStyle/>
          <a:p>
            <a:pPr eaLnBrk="0" hangingPunct="0"/>
            <a:r>
              <a:rPr lang="en-US" sz="2400" b="1" i="1">
                <a:solidFill>
                  <a:schemeClr val="tx2"/>
                </a:solidFill>
                <a:latin typeface="Calibri" pitchFamily="34" charset="0"/>
              </a:rPr>
              <a:t>Section 4:</a:t>
            </a:r>
          </a:p>
          <a:p>
            <a:pPr eaLnBrk="0" hangingPunct="0"/>
            <a:r>
              <a:rPr lang="en-US" sz="2400" b="1" i="1">
                <a:solidFill>
                  <a:schemeClr val="tx2"/>
                </a:solidFill>
                <a:latin typeface="Calibri" pitchFamily="34" charset="0"/>
              </a:rPr>
              <a:t>Communications</a:t>
            </a:r>
          </a:p>
        </p:txBody>
      </p:sp>
    </p:spTree>
    <p:extLst>
      <p:ext uri="{BB962C8B-B14F-4D97-AF65-F5344CB8AC3E}">
        <p14:creationId xmlns:p14="http://schemas.microsoft.com/office/powerpoint/2010/main" val="1844234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E80D2F-B0F3-4437-B274-E15A40E6A3ED}" type="slidenum">
              <a:rPr lang="en-US" smtClean="0"/>
              <a:pPr fontAlgn="base">
                <a:spcBef>
                  <a:spcPct val="0"/>
                </a:spcBef>
                <a:spcAft>
                  <a:spcPct val="0"/>
                </a:spcAft>
                <a:defRPr/>
              </a:pPr>
              <a:t>29</a:t>
            </a:fld>
            <a:endParaRPr lang="en-US"/>
          </a:p>
        </p:txBody>
      </p:sp>
      <p:sp>
        <p:nvSpPr>
          <p:cNvPr id="70659" name="Rectangle 2"/>
          <p:cNvSpPr>
            <a:spLocks noGrp="1" noChangeArrowheads="1"/>
          </p:cNvSpPr>
          <p:nvPr>
            <p:ph type="body" idx="1"/>
          </p:nvPr>
        </p:nvSpPr>
        <p:spPr bwMode="auto">
          <a:xfrm>
            <a:off x="676275" y="2400300"/>
            <a:ext cx="5657850" cy="5875338"/>
          </a:xfrm>
          <a:noFill/>
        </p:spPr>
        <p:txBody>
          <a:bodyPr wrap="square" lIns="90488" tIns="44450" rIns="90488" bIns="44450" numCol="1" anchor="t" anchorCtr="0" compatLnSpc="1">
            <a:prstTxWarp prst="textNoShape">
              <a:avLst/>
            </a:prstTxWarp>
          </a:bodyPr>
          <a:lstStyle/>
          <a:p>
            <a:pPr eaLnBrk="1" hangingPunct="1">
              <a:spcBef>
                <a:spcPct val="0"/>
              </a:spcBef>
            </a:pPr>
            <a:r>
              <a:rPr lang="en-US"/>
              <a:t>Barriers: anything that distorts, confines or interferes with communications</a:t>
            </a:r>
          </a:p>
          <a:p>
            <a:pPr eaLnBrk="1" hangingPunct="1">
              <a:spcBef>
                <a:spcPct val="0"/>
              </a:spcBef>
            </a:pPr>
            <a:r>
              <a:rPr lang="en-US"/>
              <a:t>Physical/mental barriers:</a:t>
            </a:r>
          </a:p>
          <a:p>
            <a:pPr lvl="2" eaLnBrk="1" hangingPunct="1">
              <a:spcBef>
                <a:spcPct val="0"/>
              </a:spcBef>
            </a:pPr>
            <a:r>
              <a:rPr lang="en-US"/>
              <a:t>Noise or static</a:t>
            </a:r>
          </a:p>
          <a:p>
            <a:pPr lvl="2" eaLnBrk="1" hangingPunct="1">
              <a:spcBef>
                <a:spcPct val="0"/>
              </a:spcBef>
            </a:pPr>
            <a:r>
              <a:rPr lang="en-US"/>
              <a:t>Multiple communications</a:t>
            </a:r>
          </a:p>
          <a:p>
            <a:pPr lvl="2" eaLnBrk="1" hangingPunct="1">
              <a:spcBef>
                <a:spcPct val="0"/>
              </a:spcBef>
            </a:pPr>
            <a:r>
              <a:rPr lang="en-US"/>
              <a:t>Fatigue or stress</a:t>
            </a:r>
          </a:p>
          <a:p>
            <a:pPr lvl="2" eaLnBrk="1" hangingPunct="1">
              <a:spcBef>
                <a:spcPct val="0"/>
              </a:spcBef>
            </a:pPr>
            <a:r>
              <a:rPr lang="en-US"/>
              <a:t>Distractions</a:t>
            </a:r>
          </a:p>
          <a:p>
            <a:pPr lvl="2" eaLnBrk="1" hangingPunct="1">
              <a:spcBef>
                <a:spcPct val="0"/>
              </a:spcBef>
            </a:pPr>
            <a:r>
              <a:rPr lang="en-US"/>
              <a:t>Incomplete message</a:t>
            </a:r>
          </a:p>
          <a:p>
            <a:pPr lvl="2" eaLnBrk="1" hangingPunct="1">
              <a:spcBef>
                <a:spcPct val="0"/>
              </a:spcBef>
            </a:pPr>
            <a:r>
              <a:rPr lang="en-US"/>
              <a:t>Ambiguous wording</a:t>
            </a:r>
          </a:p>
          <a:p>
            <a:pPr lvl="2" eaLnBrk="1" hangingPunct="1">
              <a:spcBef>
                <a:spcPct val="0"/>
              </a:spcBef>
            </a:pPr>
            <a:r>
              <a:rPr lang="en-US"/>
              <a:t>Technical words</a:t>
            </a:r>
          </a:p>
          <a:p>
            <a:pPr lvl="2" eaLnBrk="1" hangingPunct="1">
              <a:spcBef>
                <a:spcPct val="0"/>
              </a:spcBef>
            </a:pPr>
            <a:r>
              <a:rPr lang="en-US"/>
              <a:t>Non-standard phraseology</a:t>
            </a:r>
          </a:p>
          <a:p>
            <a:pPr lvl="2" eaLnBrk="1" hangingPunct="1">
              <a:spcBef>
                <a:spcPct val="0"/>
              </a:spcBef>
            </a:pPr>
            <a:r>
              <a:rPr lang="en-US"/>
              <a:t>Insufficient information</a:t>
            </a:r>
          </a:p>
          <a:p>
            <a:pPr lvl="2" eaLnBrk="1" hangingPunct="1">
              <a:spcBef>
                <a:spcPct val="0"/>
              </a:spcBef>
            </a:pPr>
            <a:r>
              <a:rPr lang="en-US"/>
              <a:t>Overly complex message</a:t>
            </a:r>
          </a:p>
          <a:p>
            <a:pPr lvl="2" eaLnBrk="1" hangingPunct="1">
              <a:spcBef>
                <a:spcPct val="0"/>
              </a:spcBef>
            </a:pPr>
            <a:r>
              <a:rPr lang="en-US"/>
              <a:t>Interpersonal</a:t>
            </a:r>
          </a:p>
        </p:txBody>
      </p:sp>
      <p:sp>
        <p:nvSpPr>
          <p:cNvPr id="70660" name="Rectangle 3"/>
          <p:cNvSpPr>
            <a:spLocks noGrp="1" noRot="1" noChangeAspect="1" noChangeArrowheads="1" noTextEdit="1"/>
          </p:cNvSpPr>
          <p:nvPr>
            <p:ph type="sldImg"/>
          </p:nvPr>
        </p:nvSpPr>
        <p:spPr bwMode="auto">
          <a:xfrm>
            <a:off x="4014788" y="515938"/>
            <a:ext cx="2243137" cy="1682750"/>
          </a:xfrm>
          <a:noFill/>
          <a:ln cap="flat">
            <a:solidFill>
              <a:schemeClr val="tx1"/>
            </a:solidFill>
            <a:miter lim="800000"/>
            <a:headEnd/>
            <a:tailEnd/>
          </a:ln>
        </p:spPr>
      </p:sp>
    </p:spTree>
    <p:extLst>
      <p:ext uri="{BB962C8B-B14F-4D97-AF65-F5344CB8AC3E}">
        <p14:creationId xmlns:p14="http://schemas.microsoft.com/office/powerpoint/2010/main" val="28062542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US" dirty="0"/>
              <a:t>There are many factors which block effective communication. They are organized into three distinct categories: </a:t>
            </a:r>
          </a:p>
          <a:p>
            <a:pPr eaLnBrk="1" fontAlgn="auto" hangingPunct="1">
              <a:spcBef>
                <a:spcPts val="0"/>
              </a:spcBef>
              <a:spcAft>
                <a:spcPts val="0"/>
              </a:spcAft>
              <a:defRPr/>
            </a:pPr>
            <a:r>
              <a:rPr lang="en-US" dirty="0"/>
              <a:t>1. Physical Barriers</a:t>
            </a:r>
          </a:p>
          <a:p>
            <a:pPr eaLnBrk="1" fontAlgn="auto" hangingPunct="1">
              <a:spcBef>
                <a:spcPts val="0"/>
              </a:spcBef>
              <a:spcAft>
                <a:spcPts val="0"/>
              </a:spcAft>
              <a:defRPr/>
            </a:pPr>
            <a:r>
              <a:rPr lang="en-US" dirty="0"/>
              <a:t>The physical barriers are normally barriers that prevents the communication from being received - items such as noise, hearing loss, confusion, fatigue, poor radio equipment. The pilot has some control over these barriers. </a:t>
            </a:r>
          </a:p>
          <a:p>
            <a:pPr eaLnBrk="1" fontAlgn="auto" hangingPunct="1">
              <a:spcBef>
                <a:spcPts val="0"/>
              </a:spcBef>
              <a:spcAft>
                <a:spcPts val="0"/>
              </a:spcAft>
              <a:defRPr/>
            </a:pPr>
            <a:r>
              <a:rPr lang="en-US" dirty="0"/>
              <a:t>2. Mental</a:t>
            </a:r>
          </a:p>
          <a:p>
            <a:pPr eaLnBrk="1" fontAlgn="auto" hangingPunct="1">
              <a:spcBef>
                <a:spcPts val="0"/>
              </a:spcBef>
              <a:spcAft>
                <a:spcPts val="0"/>
              </a:spcAft>
              <a:defRPr/>
            </a:pPr>
            <a:r>
              <a:rPr lang="en-US" dirty="0"/>
              <a:t>The mental barriers are much harder to detect and control; stemming from inside an individual, they encompass attitudes, feeling, bias and prejudice. For example, strong negative feelings in the cockpit can lead to a total lack of communication. Hostile environments create a safety hazard. Pilots must maintain a professional attitude to help to overcome the psycho-social barrier. </a:t>
            </a:r>
          </a:p>
          <a:p>
            <a:pPr eaLnBrk="1" fontAlgn="auto" hangingPunct="1">
              <a:spcBef>
                <a:spcPts val="0"/>
              </a:spcBef>
              <a:spcAft>
                <a:spcPts val="0"/>
              </a:spcAft>
              <a:defRPr/>
            </a:pPr>
            <a:r>
              <a:rPr lang="en-US" dirty="0"/>
              <a:t>3. Technique-related</a:t>
            </a:r>
          </a:p>
          <a:p>
            <a:pPr eaLnBrk="1" fontAlgn="auto" hangingPunct="1">
              <a:spcBef>
                <a:spcPts val="0"/>
              </a:spcBef>
              <a:spcAft>
                <a:spcPts val="0"/>
              </a:spcAft>
              <a:defRPr/>
            </a:pPr>
            <a:r>
              <a:rPr lang="en-US" dirty="0"/>
              <a:t>The technique employed to process information can be a barrier in itself. The professional who processes information does it the same way every time. The individual answers two questions before responding or acting on any information: </a:t>
            </a:r>
          </a:p>
          <a:p>
            <a:pPr eaLnBrk="1" fontAlgn="auto" hangingPunct="1">
              <a:spcBef>
                <a:spcPts val="0"/>
              </a:spcBef>
              <a:spcAft>
                <a:spcPts val="0"/>
              </a:spcAft>
              <a:defRPr/>
            </a:pPr>
            <a:r>
              <a:rPr lang="en-US" dirty="0"/>
              <a:t>What is the literal meaning? </a:t>
            </a:r>
          </a:p>
          <a:p>
            <a:pPr eaLnBrk="1" fontAlgn="auto" hangingPunct="1">
              <a:spcBef>
                <a:spcPts val="0"/>
              </a:spcBef>
              <a:spcAft>
                <a:spcPts val="0"/>
              </a:spcAft>
              <a:defRPr/>
            </a:pPr>
            <a:r>
              <a:rPr lang="en-US" dirty="0"/>
              <a:t>What is the contextual meaning? </a:t>
            </a:r>
          </a:p>
          <a:p>
            <a:pPr eaLnBrk="1" fontAlgn="auto" hangingPunct="1">
              <a:spcBef>
                <a:spcPts val="0"/>
              </a:spcBef>
              <a:spcAft>
                <a:spcPts val="0"/>
              </a:spcAft>
              <a:defRPr/>
            </a:pPr>
            <a:r>
              <a:rPr lang="en-US" dirty="0"/>
              <a:t>If these questions cannot be answered to the receiver's satisfaction, then clarification should be sought. After this, the next question should be: </a:t>
            </a:r>
          </a:p>
          <a:p>
            <a:pPr eaLnBrk="1" fontAlgn="auto" hangingPunct="1">
              <a:spcBef>
                <a:spcPts val="0"/>
              </a:spcBef>
              <a:spcAft>
                <a:spcPts val="0"/>
              </a:spcAft>
              <a:defRPr/>
            </a:pPr>
            <a:r>
              <a:rPr lang="en-US" dirty="0"/>
              <a:t>What action is appropriate in response to this communication? </a:t>
            </a:r>
          </a:p>
          <a:p>
            <a:pPr eaLnBrk="1" fontAlgn="auto" hangingPunct="1">
              <a:spcBef>
                <a:spcPts val="0"/>
              </a:spcBef>
              <a:spcAft>
                <a:spcPts val="0"/>
              </a:spcAft>
              <a:defRPr/>
            </a:pPr>
            <a:r>
              <a:rPr lang="en-US" dirty="0"/>
              <a:t>This type of controlled response creates a professional atmosphere and no matter what the feelings are between the crew members this professionalism cuts through much of the personality problems.</a:t>
            </a:r>
          </a:p>
          <a:p>
            <a:pPr eaLnBrk="1" fontAlgn="auto" hangingPunct="1">
              <a:spcBef>
                <a:spcPts val="0"/>
              </a:spcBef>
              <a:spcAft>
                <a:spcPts val="0"/>
              </a:spcAft>
              <a:defRPr/>
            </a:pPr>
            <a:endParaRPr lang="en-US" dirty="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BB8FDC-795E-4696-8803-65C4B97E6070}" type="slidenum">
              <a:rPr lang="en-US" smtClean="0"/>
              <a:pPr fontAlgn="base">
                <a:spcBef>
                  <a:spcPct val="0"/>
                </a:spcBef>
                <a:spcAft>
                  <a:spcPct val="0"/>
                </a:spcAft>
                <a:defRPr/>
              </a:pPr>
              <a:t>30</a:t>
            </a:fld>
            <a:endParaRPr lang="en-US"/>
          </a:p>
        </p:txBody>
      </p:sp>
    </p:spTree>
    <p:extLst>
      <p:ext uri="{BB962C8B-B14F-4D97-AF65-F5344CB8AC3E}">
        <p14:creationId xmlns:p14="http://schemas.microsoft.com/office/powerpoint/2010/main" val="34594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The active listener attends to the words and projects their mind into that of the speaker, so that they can align their thoughts and feelings more closely to those of the speaker. Active listening consists of the following two skills: </a:t>
            </a:r>
          </a:p>
          <a:p>
            <a:pPr eaLnBrk="1" hangingPunct="1">
              <a:spcBef>
                <a:spcPct val="0"/>
              </a:spcBef>
            </a:pPr>
            <a:endParaRPr lang="en-US"/>
          </a:p>
          <a:p>
            <a:pPr eaLnBrk="1" hangingPunct="1">
              <a:spcBef>
                <a:spcPct val="0"/>
              </a:spcBef>
            </a:pPr>
            <a:r>
              <a:rPr lang="en-US" b="1"/>
              <a:t>Non-Verbal </a:t>
            </a:r>
            <a:r>
              <a:rPr lang="en-US"/>
              <a:t>- Attending</a:t>
            </a:r>
          </a:p>
          <a:p>
            <a:pPr eaLnBrk="1" hangingPunct="1">
              <a:spcBef>
                <a:spcPct val="0"/>
              </a:spcBef>
            </a:pPr>
            <a:r>
              <a:rPr lang="en-US"/>
              <a:t>Face the speaker, smile, look relaxed </a:t>
            </a:r>
          </a:p>
          <a:p>
            <a:pPr eaLnBrk="1" hangingPunct="1">
              <a:spcBef>
                <a:spcPct val="0"/>
              </a:spcBef>
            </a:pPr>
            <a:r>
              <a:rPr lang="en-US"/>
              <a:t>Maintain eye contact </a:t>
            </a:r>
          </a:p>
          <a:p>
            <a:pPr eaLnBrk="1" hangingPunct="1">
              <a:spcBef>
                <a:spcPct val="0"/>
              </a:spcBef>
            </a:pPr>
            <a:r>
              <a:rPr lang="en-US"/>
              <a:t>Encourage the other to speak </a:t>
            </a:r>
          </a:p>
          <a:p>
            <a:pPr eaLnBrk="1" hangingPunct="1">
              <a:spcBef>
                <a:spcPct val="0"/>
              </a:spcBef>
            </a:pPr>
            <a:endParaRPr lang="en-US"/>
          </a:p>
          <a:p>
            <a:pPr eaLnBrk="1" hangingPunct="1">
              <a:spcBef>
                <a:spcPct val="0"/>
              </a:spcBef>
            </a:pPr>
            <a:r>
              <a:rPr lang="en-US" b="1"/>
              <a:t>Verbal – </a:t>
            </a:r>
            <a:r>
              <a:rPr lang="en-US"/>
              <a:t>Questions</a:t>
            </a:r>
          </a:p>
          <a:p>
            <a:pPr eaLnBrk="1" hangingPunct="1">
              <a:spcBef>
                <a:spcPct val="0"/>
              </a:spcBef>
            </a:pPr>
            <a:endParaRPr lang="en-US"/>
          </a:p>
          <a:p>
            <a:pPr eaLnBrk="1" hangingPunct="1">
              <a:spcBef>
                <a:spcPct val="0"/>
              </a:spcBef>
            </a:pPr>
            <a:r>
              <a:rPr lang="en-US"/>
              <a:t>Active listener not:</a:t>
            </a:r>
          </a:p>
          <a:p>
            <a:pPr eaLnBrk="1" hangingPunct="1">
              <a:spcBef>
                <a:spcPct val="0"/>
              </a:spcBef>
            </a:pPr>
            <a:r>
              <a:rPr lang="en-US"/>
              <a:t>Passive or token </a:t>
            </a:r>
          </a:p>
          <a:p>
            <a:pPr eaLnBrk="1" hangingPunct="1">
              <a:spcBef>
                <a:spcPct val="0"/>
              </a:spcBef>
            </a:pPr>
            <a:r>
              <a:rPr lang="en-US"/>
              <a:t>Advice given </a:t>
            </a:r>
          </a:p>
          <a:p>
            <a:pPr eaLnBrk="1" hangingPunct="1">
              <a:spcBef>
                <a:spcPct val="0"/>
              </a:spcBef>
            </a:pPr>
            <a:r>
              <a:rPr lang="en-US"/>
              <a:t>Agreement or disagreement </a:t>
            </a:r>
          </a:p>
          <a:p>
            <a:pPr eaLnBrk="1" hangingPunct="1">
              <a:spcBef>
                <a:spcPct val="0"/>
              </a:spcBef>
            </a:pPr>
            <a:r>
              <a:rPr lang="en-US"/>
              <a:t>Judgmental or critical </a:t>
            </a:r>
          </a:p>
          <a:p>
            <a:pPr eaLnBrk="1" hangingPunct="1">
              <a:spcBef>
                <a:spcPct val="0"/>
              </a:spcBef>
            </a:pPr>
            <a:r>
              <a:rPr lang="en-US"/>
              <a:t>Argumentative</a:t>
            </a:r>
          </a:p>
          <a:p>
            <a:pPr eaLnBrk="1" hangingPunct="1">
              <a:spcBef>
                <a:spcPct val="0"/>
              </a:spcBef>
            </a:pPr>
            <a:endParaRPr lang="en-US"/>
          </a:p>
          <a:p>
            <a:pPr eaLnBrk="1" hangingPunct="1">
              <a:spcBef>
                <a:spcPct val="0"/>
              </a:spcBef>
            </a:pPr>
            <a:r>
              <a:rPr lang="en-US"/>
              <a:t>Active Listening is:</a:t>
            </a:r>
          </a:p>
          <a:p>
            <a:pPr eaLnBrk="1" hangingPunct="1">
              <a:spcBef>
                <a:spcPct val="0"/>
              </a:spcBef>
            </a:pPr>
            <a:r>
              <a:rPr lang="en-US"/>
              <a:t>The genuine desire to understand another person's perception </a:t>
            </a:r>
          </a:p>
          <a:p>
            <a:pPr eaLnBrk="1" hangingPunct="1">
              <a:spcBef>
                <a:spcPct val="0"/>
              </a:spcBef>
            </a:pPr>
            <a:r>
              <a:rPr lang="en-US"/>
              <a:t>Listening and expressing - understanding of what another person has said </a:t>
            </a:r>
          </a:p>
          <a:p>
            <a:pPr eaLnBrk="1" hangingPunct="1">
              <a:spcBef>
                <a:spcPct val="0"/>
              </a:spcBef>
            </a:pPr>
            <a:r>
              <a:rPr lang="en-US"/>
              <a:t>Sensitivity to another's thoughts and feelings </a:t>
            </a:r>
          </a:p>
          <a:p>
            <a:pPr eaLnBrk="1" hangingPunct="1">
              <a:spcBef>
                <a:spcPct val="0"/>
              </a:spcBef>
            </a:pPr>
            <a:endParaRPr lang="en-US"/>
          </a:p>
          <a:p>
            <a:pPr eaLnBrk="1" hangingPunct="1">
              <a:spcBef>
                <a:spcPct val="0"/>
              </a:spcBef>
            </a:pPr>
            <a:endParaRPr lang="en-US"/>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F352FC-B9A9-48B7-AB19-69AF734F0C03}" type="slidenum">
              <a:rPr lang="en-US" smtClean="0"/>
              <a:pPr fontAlgn="base">
                <a:spcBef>
                  <a:spcPct val="0"/>
                </a:spcBef>
                <a:spcAft>
                  <a:spcPct val="0"/>
                </a:spcAft>
                <a:defRPr/>
              </a:pPr>
              <a:t>33</a:t>
            </a:fld>
            <a:endParaRPr lang="en-US"/>
          </a:p>
        </p:txBody>
      </p:sp>
    </p:spTree>
    <p:extLst>
      <p:ext uri="{BB962C8B-B14F-4D97-AF65-F5344CB8AC3E}">
        <p14:creationId xmlns:p14="http://schemas.microsoft.com/office/powerpoint/2010/main" val="12165929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460693-F7F9-4033-B11E-57F64018EC09}" type="slidenum">
              <a:rPr lang="en-US" smtClean="0"/>
              <a:pPr fontAlgn="base">
                <a:spcBef>
                  <a:spcPct val="0"/>
                </a:spcBef>
                <a:spcAft>
                  <a:spcPct val="0"/>
                </a:spcAft>
                <a:defRPr/>
              </a:pPr>
              <a:t>34</a:t>
            </a:fld>
            <a:endParaRPr lang="en-US"/>
          </a:p>
        </p:txBody>
      </p:sp>
    </p:spTree>
    <p:extLst>
      <p:ext uri="{BB962C8B-B14F-4D97-AF65-F5344CB8AC3E}">
        <p14:creationId xmlns:p14="http://schemas.microsoft.com/office/powerpoint/2010/main" val="4207297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algn="ctr" eaLnBrk="1" hangingPunct="1">
              <a:spcBef>
                <a:spcPct val="0"/>
              </a:spcBef>
            </a:pPr>
            <a:r>
              <a:rPr lang="en-US" sz="1600"/>
              <a:t>COMMUNICATION</a:t>
            </a:r>
          </a:p>
          <a:p>
            <a:pPr algn="ctr" eaLnBrk="1" hangingPunct="1">
              <a:spcBef>
                <a:spcPct val="0"/>
              </a:spcBef>
            </a:pPr>
            <a:endParaRPr lang="en-US" sz="1600"/>
          </a:p>
          <a:p>
            <a:pPr eaLnBrk="1" hangingPunct="1">
              <a:spcBef>
                <a:spcPct val="0"/>
              </a:spcBef>
            </a:pPr>
            <a:r>
              <a:rPr lang="en-US"/>
              <a:t>The ability to clearly and accurately send and acknowledge timely information, instructions, or commands, and provide useful feedback</a:t>
            </a:r>
            <a:endParaRPr lang="en-US" sz="1600"/>
          </a:p>
          <a:p>
            <a:pPr eaLnBrk="1" hangingPunct="1">
              <a:spcBef>
                <a:spcPct val="0"/>
              </a:spcBef>
            </a:pPr>
            <a:endParaRPr lang="en-US"/>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8F6190-8E82-4AC0-A517-382330371820}" type="slidenum">
              <a:rPr lang="en-US" smtClean="0"/>
              <a:pPr fontAlgn="base">
                <a:spcBef>
                  <a:spcPct val="0"/>
                </a:spcBef>
                <a:spcAft>
                  <a:spcPct val="0"/>
                </a:spcAft>
                <a:defRPr/>
              </a:pPr>
              <a:t>2</a:t>
            </a:fld>
            <a:endParaRPr lang="en-US"/>
          </a:p>
        </p:txBody>
      </p:sp>
    </p:spTree>
    <p:extLst>
      <p:ext uri="{BB962C8B-B14F-4D97-AF65-F5344CB8AC3E}">
        <p14:creationId xmlns:p14="http://schemas.microsoft.com/office/powerpoint/2010/main" val="2876080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body" idx="1"/>
          </p:nvPr>
        </p:nvSpPr>
        <p:spPr bwMode="auto">
          <a:xfrm>
            <a:off x="914400" y="4343400"/>
            <a:ext cx="5029200" cy="4114800"/>
          </a:xfrm>
          <a:noFill/>
        </p:spPr>
        <p:txBody>
          <a:bodyPr wrap="square" lIns="90488" tIns="44450" rIns="90488" bIns="44450" numCol="1" anchor="t" anchorCtr="0" compatLnSpc="1">
            <a:prstTxWarp prst="textNoShape">
              <a:avLst/>
            </a:prstTxWarp>
          </a:bodyPr>
          <a:lstStyle/>
          <a:p>
            <a:pPr eaLnBrk="1" hangingPunct="1">
              <a:spcBef>
                <a:spcPct val="0"/>
              </a:spcBef>
            </a:pPr>
            <a:r>
              <a:rPr lang="en-US"/>
              <a:t>FIRST IT WOULD BE HELPFUL TO DEFINE WHAT WE PLAN TO TALK ABOUT.  </a:t>
            </a:r>
          </a:p>
          <a:p>
            <a:pPr eaLnBrk="1" hangingPunct="1">
              <a:spcBef>
                <a:spcPct val="0"/>
              </a:spcBef>
            </a:pPr>
            <a:r>
              <a:rPr lang="en-US"/>
              <a:t>COMMUNICATIONS IS THE TRANSFER OF INFORMATION FROM A SPEAKER TO A LISTENER  SOMETIMES CALLED A RECEIVER.</a:t>
            </a:r>
          </a:p>
          <a:p>
            <a:pPr eaLnBrk="1" hangingPunct="1">
              <a:spcBef>
                <a:spcPct val="0"/>
              </a:spcBef>
            </a:pPr>
            <a:r>
              <a:rPr lang="en-US"/>
              <a:t>GOOD COMMUNICATIONS IS ACHIEVING THE DESIRED RESPONSE IN THE LISTENER.</a:t>
            </a:r>
          </a:p>
          <a:p>
            <a:pPr eaLnBrk="1" hangingPunct="1">
              <a:spcBef>
                <a:spcPct val="0"/>
              </a:spcBef>
            </a:pPr>
            <a:endParaRPr lang="en-US"/>
          </a:p>
        </p:txBody>
      </p:sp>
      <p:sp>
        <p:nvSpPr>
          <p:cNvPr id="58371" name="Rectangle 3"/>
          <p:cNvSpPr>
            <a:spLocks noGrp="1" noRot="1" noChangeAspect="1" noTextEdit="1"/>
          </p:cNvSpPr>
          <p:nvPr>
            <p:ph type="sldImg"/>
          </p:nvPr>
        </p:nvSpPr>
        <p:spPr bwMode="auto">
          <a:xfrm>
            <a:off x="1150938" y="692150"/>
            <a:ext cx="4556125" cy="3416300"/>
          </a:xfrm>
          <a:noFill/>
          <a:ln cap="flat">
            <a:solidFill>
              <a:schemeClr val="tx1"/>
            </a:solidFill>
            <a:miter lim="800000"/>
            <a:headEnd/>
            <a:tailEnd/>
          </a:ln>
        </p:spPr>
      </p:sp>
    </p:spTree>
    <p:extLst>
      <p:ext uri="{BB962C8B-B14F-4D97-AF65-F5344CB8AC3E}">
        <p14:creationId xmlns:p14="http://schemas.microsoft.com/office/powerpoint/2010/main" val="750801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CEE480-1F26-4E65-AD2F-EC2CE48B01F7}" type="slidenum">
              <a:rPr lang="en-US" smtClean="0"/>
              <a:pPr fontAlgn="base">
                <a:spcBef>
                  <a:spcPct val="0"/>
                </a:spcBef>
                <a:spcAft>
                  <a:spcPct val="0"/>
                </a:spcAft>
                <a:defRPr/>
              </a:pPr>
              <a:t>7</a:t>
            </a:fld>
            <a:endParaRPr lang="en-US"/>
          </a:p>
        </p:txBody>
      </p:sp>
    </p:spTree>
    <p:extLst>
      <p:ext uri="{BB962C8B-B14F-4D97-AF65-F5344CB8AC3E}">
        <p14:creationId xmlns:p14="http://schemas.microsoft.com/office/powerpoint/2010/main" val="3772638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62A7DF-D3D3-4BD0-B9D3-065108F58C3C}" type="slidenum">
              <a:rPr lang="en-US" smtClean="0"/>
              <a:pPr fontAlgn="base">
                <a:spcBef>
                  <a:spcPct val="0"/>
                </a:spcBef>
                <a:spcAft>
                  <a:spcPct val="0"/>
                </a:spcAft>
                <a:defRPr/>
              </a:pPr>
              <a:t>11</a:t>
            </a:fld>
            <a:endParaRPr lang="en-US"/>
          </a:p>
        </p:txBody>
      </p:sp>
    </p:spTree>
    <p:extLst>
      <p:ext uri="{BB962C8B-B14F-4D97-AF65-F5344CB8AC3E}">
        <p14:creationId xmlns:p14="http://schemas.microsoft.com/office/powerpoint/2010/main" val="3249181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Verbal - verbal communication occurs when words are used to communicate, either orally or in writing </a:t>
            </a:r>
          </a:p>
          <a:p>
            <a:pPr eaLnBrk="1" hangingPunct="1">
              <a:spcBef>
                <a:spcPct val="0"/>
              </a:spcBef>
            </a:pPr>
            <a:r>
              <a:rPr lang="en-US"/>
              <a:t>Non-Verbal - non-verbal communication occurs when body language, eye contact, posture, gestures, touch, silence - anything other than words - is used to communicate </a:t>
            </a:r>
          </a:p>
          <a:p>
            <a:pPr eaLnBrk="1" hangingPunct="1">
              <a:spcBef>
                <a:spcPct val="0"/>
              </a:spcBef>
            </a:pPr>
            <a:r>
              <a:rPr lang="en-US"/>
              <a:t>Symbolic - symbolic communication occurs as a result of our appearance - clothes, hair, jewelry, make of car, etc. </a:t>
            </a:r>
          </a:p>
          <a:p>
            <a:pPr eaLnBrk="1" hangingPunct="1">
              <a:spcBef>
                <a:spcPct val="0"/>
              </a:spcBef>
            </a:pPr>
            <a:endParaRPr lang="en-US"/>
          </a:p>
          <a:p>
            <a:pPr eaLnBrk="1" hangingPunct="1">
              <a:spcBef>
                <a:spcPct val="0"/>
              </a:spcBef>
            </a:pPr>
            <a:endParaRPr lang="en-US"/>
          </a:p>
          <a:p>
            <a:pPr eaLnBrk="1" hangingPunct="1">
              <a:spcBef>
                <a:spcPct val="0"/>
              </a:spcBef>
            </a:pPr>
            <a:endParaRPr lang="en-US"/>
          </a:p>
          <a:p>
            <a:pPr eaLnBrk="1" hangingPunct="1"/>
            <a:endParaRPr lang="en-US"/>
          </a:p>
          <a:p>
            <a:endParaRPr lang="en-US"/>
          </a:p>
          <a:p>
            <a:endParaRPr lang="en-US"/>
          </a:p>
        </p:txBody>
      </p:sp>
      <p:sp>
        <p:nvSpPr>
          <p:cNvPr id="6963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endParaRPr lang="en-US"/>
          </a:p>
        </p:txBody>
      </p:sp>
      <p:sp>
        <p:nvSpPr>
          <p:cNvPr id="6963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a:defRPr/>
            </a:pPr>
            <a:fld id="{A05853AA-31A1-4278-9D9B-DDF174E0004E}" type="datetime8">
              <a:rPr lang="en-US" smtClean="0"/>
              <a:pPr>
                <a:defRPr/>
              </a:pPr>
              <a:t>10/31/2023 1:00 PM</a:t>
            </a:fld>
            <a:endParaRPr lang="en-US"/>
          </a:p>
        </p:txBody>
      </p:sp>
      <p:sp>
        <p:nvSpPr>
          <p:cNvPr id="6963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pPr>
              <a:defRPr/>
            </a:pPr>
            <a:r>
              <a:rPr lang="en-US">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latin typeface="Trebuchet MS" pitchFamily="34" charset="0"/>
              </a:rPr>
            </a:br>
            <a:r>
              <a:rPr lang="en-US">
                <a:solidFill>
                  <a:srgbClr val="000000"/>
                </a:solidFill>
                <a:latin typeface="Trebuchet MS" pitchFamily="34" charset="0"/>
              </a:rPr>
              <a:t>MICROSOFT MAKES NO WARRANTIES, EXPRESS, IMPLIED OR STATUTORY, AS TO THE INFORMATION IN THIS PRESENTATION.</a:t>
            </a:r>
          </a:p>
          <a:p>
            <a:pPr>
              <a:defRPr/>
            </a:pPr>
            <a:endParaRPr lang="en-US">
              <a:latin typeface="Trebuchet MS" pitchFamily="34" charset="0"/>
            </a:endParaRPr>
          </a:p>
        </p:txBody>
      </p:sp>
      <p:sp>
        <p:nvSpPr>
          <p:cNvPr id="69639"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1AE8B7D-566F-4EBC-8E5B-183953062756}" type="slidenum">
              <a:rPr lang="en-US" smtClean="0"/>
              <a:pPr>
                <a:defRPr/>
              </a:pPr>
              <a:t>13</a:t>
            </a:fld>
            <a:endParaRPr lang="en-US"/>
          </a:p>
        </p:txBody>
      </p:sp>
    </p:spTree>
    <p:extLst>
      <p:ext uri="{BB962C8B-B14F-4D97-AF65-F5344CB8AC3E}">
        <p14:creationId xmlns:p14="http://schemas.microsoft.com/office/powerpoint/2010/main" val="3823021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74313F-AE56-405D-8C3D-2503A573484A}" type="slidenum">
              <a:rPr lang="en-US" smtClean="0">
                <a:solidFill>
                  <a:srgbClr val="000000"/>
                </a:solidFill>
              </a:rPr>
              <a:pPr fontAlgn="base">
                <a:spcBef>
                  <a:spcPct val="0"/>
                </a:spcBef>
                <a:spcAft>
                  <a:spcPct val="0"/>
                </a:spcAft>
                <a:defRPr/>
              </a:pPr>
              <a:t>19</a:t>
            </a:fld>
            <a:endParaRPr lang="en-US">
              <a:solidFill>
                <a:srgbClr val="000000"/>
              </a:solidFill>
            </a:endParaRPr>
          </a:p>
        </p:txBody>
      </p:sp>
    </p:spTree>
    <p:extLst>
      <p:ext uri="{BB962C8B-B14F-4D97-AF65-F5344CB8AC3E}">
        <p14:creationId xmlns:p14="http://schemas.microsoft.com/office/powerpoint/2010/main" val="2692207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663317-8690-42A7-B9DE-B7C88851F969}" type="slidenum">
              <a:rPr lang="en-US" smtClean="0">
                <a:solidFill>
                  <a:srgbClr val="000000"/>
                </a:solidFill>
              </a:rPr>
              <a:pPr fontAlgn="base">
                <a:spcBef>
                  <a:spcPct val="0"/>
                </a:spcBef>
                <a:spcAft>
                  <a:spcPct val="0"/>
                </a:spcAft>
                <a:defRPr/>
              </a:pPr>
              <a:t>20</a:t>
            </a:fld>
            <a:endParaRPr lang="en-US">
              <a:solidFill>
                <a:srgbClr val="000000"/>
              </a:solidFill>
            </a:endParaRPr>
          </a:p>
        </p:txBody>
      </p:sp>
    </p:spTree>
    <p:extLst>
      <p:ext uri="{BB962C8B-B14F-4D97-AF65-F5344CB8AC3E}">
        <p14:creationId xmlns:p14="http://schemas.microsoft.com/office/powerpoint/2010/main" val="310278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43ABB1-3B6D-4EDC-B0E3-3C5A95B9D6FC}" type="slidenum">
              <a:rPr lang="en-US" smtClean="0">
                <a:solidFill>
                  <a:srgbClr val="000000"/>
                </a:solidFill>
              </a:rPr>
              <a:pPr fontAlgn="base">
                <a:spcBef>
                  <a:spcPct val="0"/>
                </a:spcBef>
                <a:spcAft>
                  <a:spcPct val="0"/>
                </a:spcAft>
                <a:defRPr/>
              </a:pPr>
              <a:t>21</a:t>
            </a:fld>
            <a:endParaRPr lang="en-US">
              <a:solidFill>
                <a:srgbClr val="000000"/>
              </a:solidFill>
            </a:endParaRPr>
          </a:p>
        </p:txBody>
      </p:sp>
    </p:spTree>
    <p:extLst>
      <p:ext uri="{BB962C8B-B14F-4D97-AF65-F5344CB8AC3E}">
        <p14:creationId xmlns:p14="http://schemas.microsoft.com/office/powerpoint/2010/main" val="3961661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0" y="188640"/>
            <a:ext cx="3707904" cy="365125"/>
          </a:xfrm>
        </p:spPr>
        <p:txBody>
          <a:bodyPr/>
          <a:lstStyle>
            <a:lvl1pPr>
              <a:defRPr sz="1100"/>
            </a:lvl1pPr>
          </a:lstStyle>
          <a:p>
            <a:endParaRPr lang="en-GB" sz="1050" dirty="0"/>
          </a:p>
        </p:txBody>
      </p:sp>
      <p:sp>
        <p:nvSpPr>
          <p:cNvPr id="6" name="Slide Number Placeholder 5"/>
          <p:cNvSpPr>
            <a:spLocks noGrp="1"/>
          </p:cNvSpPr>
          <p:nvPr>
            <p:ph type="sldNum" sz="quarter" idx="12"/>
          </p:nvPr>
        </p:nvSpPr>
        <p:spPr/>
        <p:txBody>
          <a:bodyPr/>
          <a:lstStyle/>
          <a:p>
            <a:fld id="{EF34E3DF-6C21-4BDF-BD3E-2CD25CC384F2}" type="slidenum">
              <a:rPr lang="en-GB" smtClean="0"/>
              <a:pPr/>
              <a:t>‹#›</a:t>
            </a:fld>
            <a:endParaRPr lang="en-GB"/>
          </a:p>
        </p:txBody>
      </p:sp>
      <p:pic>
        <p:nvPicPr>
          <p:cNvPr id="8" name="Picture 7"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
        <p:nvSpPr>
          <p:cNvPr id="10" name="Date Placeholder 3"/>
          <p:cNvSpPr txBox="1">
            <a:spLocks/>
          </p:cNvSpPr>
          <p:nvPr userDrawn="1"/>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DIPLOMA IN AIRCRAFT MAINTENANCE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DWM 1222: AVIATION INTRODUCTORY</a:t>
            </a:r>
            <a:endParaRPr kumimoji="0" lang="en-GB"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spTree>
    <p:extLst>
      <p:ext uri="{BB962C8B-B14F-4D97-AF65-F5344CB8AC3E}">
        <p14:creationId xmlns:p14="http://schemas.microsoft.com/office/powerpoint/2010/main" val="3266391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F34E3DF-6C21-4BDF-BD3E-2CD25CC384F2}" type="slidenum">
              <a:rPr lang="en-GB" smtClean="0"/>
              <a:pPr/>
              <a:t>‹#›</a:t>
            </a:fld>
            <a:endParaRPr lang="en-GB"/>
          </a:p>
        </p:txBody>
      </p:sp>
      <p:sp>
        <p:nvSpPr>
          <p:cNvPr id="7"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9" name="Picture 8"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164884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F34E3DF-6C21-4BDF-BD3E-2CD25CC384F2}" type="slidenum">
              <a:rPr lang="en-GB" smtClean="0"/>
              <a:pPr/>
              <a:t>‹#›</a:t>
            </a:fld>
            <a:endParaRPr lang="en-GB"/>
          </a:p>
        </p:txBody>
      </p:sp>
      <p:sp>
        <p:nvSpPr>
          <p:cNvPr id="7"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9" name="Picture 8"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165618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F34E3DF-6C21-4BDF-BD3E-2CD25CC384F2}" type="slidenum">
              <a:rPr lang="en-GB" smtClean="0"/>
              <a:pPr/>
              <a:t>‹#›</a:t>
            </a:fld>
            <a:endParaRPr lang="en-GB"/>
          </a:p>
        </p:txBody>
      </p:sp>
      <p:sp>
        <p:nvSpPr>
          <p:cNvPr id="7"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9" name="Picture 8"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1844745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EF34E3DF-6C21-4BDF-BD3E-2CD25CC384F2}" type="slidenum">
              <a:rPr lang="en-GB" smtClean="0"/>
              <a:pPr/>
              <a:t>‹#›</a:t>
            </a:fld>
            <a:endParaRPr lang="en-GB"/>
          </a:p>
        </p:txBody>
      </p:sp>
      <p:sp>
        <p:nvSpPr>
          <p:cNvPr id="7"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9" name="Picture 8"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2207917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EF34E3DF-6C21-4BDF-BD3E-2CD25CC384F2}" type="slidenum">
              <a:rPr lang="en-GB" smtClean="0"/>
              <a:pPr/>
              <a:t>‹#›</a:t>
            </a:fld>
            <a:endParaRPr lang="en-GB"/>
          </a:p>
        </p:txBody>
      </p:sp>
      <p:sp>
        <p:nvSpPr>
          <p:cNvPr id="8" name="Date Placeholder 3"/>
          <p:cNvSpPr>
            <a:spLocks noGrp="1"/>
          </p:cNvSpPr>
          <p:nvPr>
            <p:ph type="dt" sz="half" idx="13"/>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10" name="Picture 9"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2468426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EF34E3DF-6C21-4BDF-BD3E-2CD25CC384F2}" type="slidenum">
              <a:rPr lang="en-GB" smtClean="0"/>
              <a:pPr/>
              <a:t>‹#›</a:t>
            </a:fld>
            <a:endParaRPr lang="en-GB"/>
          </a:p>
        </p:txBody>
      </p:sp>
      <p:sp>
        <p:nvSpPr>
          <p:cNvPr id="10" name="Date Placeholder 3"/>
          <p:cNvSpPr>
            <a:spLocks noGrp="1"/>
          </p:cNvSpPr>
          <p:nvPr>
            <p:ph type="dt" sz="half" idx="13"/>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11" name="Footer Placeholder 4"/>
          <p:cNvSpPr>
            <a:spLocks noGrp="1"/>
          </p:cNvSpPr>
          <p:nvPr>
            <p:ph type="ftr" sz="quarter" idx="14"/>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12" name="Picture 11"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2680031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EF34E3DF-6C21-4BDF-BD3E-2CD25CC384F2}" type="slidenum">
              <a:rPr lang="en-GB" smtClean="0"/>
              <a:pPr/>
              <a:t>‹#›</a:t>
            </a:fld>
            <a:endParaRPr lang="en-GB"/>
          </a:p>
        </p:txBody>
      </p:sp>
      <p:sp>
        <p:nvSpPr>
          <p:cNvPr id="6"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8" name="Picture 7"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3739445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F34E3DF-6C21-4BDF-BD3E-2CD25CC384F2}" type="slidenum">
              <a:rPr lang="en-GB" smtClean="0"/>
              <a:pPr/>
              <a:t>‹#›</a:t>
            </a:fld>
            <a:endParaRPr lang="en-GB"/>
          </a:p>
        </p:txBody>
      </p:sp>
      <p:sp>
        <p:nvSpPr>
          <p:cNvPr id="5"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7" name="Picture 6"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3174498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EF34E3DF-6C21-4BDF-BD3E-2CD25CC384F2}" type="slidenum">
              <a:rPr lang="en-GB" smtClean="0"/>
              <a:pPr/>
              <a:t>‹#›</a:t>
            </a:fld>
            <a:endParaRPr lang="en-GB"/>
          </a:p>
        </p:txBody>
      </p:sp>
      <p:sp>
        <p:nvSpPr>
          <p:cNvPr id="8" name="Date Placeholder 3"/>
          <p:cNvSpPr>
            <a:spLocks noGrp="1"/>
          </p:cNvSpPr>
          <p:nvPr>
            <p:ph type="dt" sz="half" idx="13"/>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10" name="Picture 9"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1344478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EF34E3DF-6C21-4BDF-BD3E-2CD25CC384F2}" type="slidenum">
              <a:rPr lang="en-GB" smtClean="0"/>
              <a:pPr/>
              <a:t>‹#›</a:t>
            </a:fld>
            <a:endParaRPr lang="en-GB"/>
          </a:p>
        </p:txBody>
      </p:sp>
      <p:sp>
        <p:nvSpPr>
          <p:cNvPr id="8" name="Date Placeholder 3"/>
          <p:cNvSpPr>
            <a:spLocks noGrp="1"/>
          </p:cNvSpPr>
          <p:nvPr>
            <p:ph type="dt" sz="half" idx="13"/>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FOR TRAINING PURPOSE ONLY JPP/DWM1222/TP01/REV00</a:t>
            </a:r>
          </a:p>
        </p:txBody>
      </p:sp>
      <p:pic>
        <p:nvPicPr>
          <p:cNvPr id="10" name="Picture 9" descr="C:\Documents and Settings\zamri\Desktop\logo pbs.jpg"/>
          <p:cNvPicPr/>
          <p:nvPr userDrawn="1"/>
        </p:nvPicPr>
        <p:blipFill>
          <a:blip r:embed="rId2" cstate="print"/>
          <a:srcRect/>
          <a:stretch>
            <a:fillRect/>
          </a:stretch>
        </p:blipFill>
        <p:spPr bwMode="auto">
          <a:xfrm>
            <a:off x="6660232" y="0"/>
            <a:ext cx="2286000" cy="952314"/>
          </a:xfrm>
          <a:prstGeom prst="rect">
            <a:avLst/>
          </a:prstGeom>
          <a:noFill/>
          <a:ln w="9525">
            <a:noFill/>
            <a:miter lim="800000"/>
            <a:headEnd/>
            <a:tailEnd/>
          </a:ln>
        </p:spPr>
      </p:pic>
    </p:spTree>
    <p:extLst>
      <p:ext uri="{BB962C8B-B14F-4D97-AF65-F5344CB8AC3E}">
        <p14:creationId xmlns:p14="http://schemas.microsoft.com/office/powerpoint/2010/main" val="53909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602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TRAINING PURPOSE ONLY JPP/DWM1222/TP01/REV00</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4E3DF-6C21-4BDF-BD3E-2CD25CC384F2}" type="slidenum">
              <a:rPr lang="en-GB" smtClean="0"/>
              <a:pPr/>
              <a:t>‹#›</a:t>
            </a:fld>
            <a:endParaRPr lang="en-GB"/>
          </a:p>
        </p:txBody>
      </p:sp>
    </p:spTree>
    <p:extLst>
      <p:ext uri="{BB962C8B-B14F-4D97-AF65-F5344CB8AC3E}">
        <p14:creationId xmlns:p14="http://schemas.microsoft.com/office/powerpoint/2010/main" val="11873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0.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eaLnBrk="1" hangingPunct="1"/>
            <a:r>
              <a:rPr lang="en-US" dirty="0">
                <a:solidFill>
                  <a:schemeClr val="tx1"/>
                </a:solidFill>
              </a:rPr>
              <a:t>AVIATION INTRODUCTORY</a:t>
            </a:r>
          </a:p>
        </p:txBody>
      </p:sp>
      <p:sp>
        <p:nvSpPr>
          <p:cNvPr id="3" name="Subtitle 2"/>
          <p:cNvSpPr>
            <a:spLocks noGrp="1"/>
          </p:cNvSpPr>
          <p:nvPr>
            <p:ph type="subTitle" idx="1"/>
          </p:nvPr>
        </p:nvSpPr>
        <p:spPr/>
        <p:txBody>
          <a:bodyPr>
            <a:normAutofit/>
          </a:bodyPr>
          <a:lstStyle/>
          <a:p>
            <a:pPr eaLnBrk="1" hangingPunct="1"/>
            <a:r>
              <a:rPr lang="en-US" sz="3600" dirty="0">
                <a:solidFill>
                  <a:schemeClr val="tx1"/>
                </a:solidFill>
              </a:rPr>
              <a:t>COMMUNICATION SKILLS- PART 1</a:t>
            </a:r>
          </a:p>
        </p:txBody>
      </p:sp>
    </p:spTree>
    <p:extLst>
      <p:ext uri="{BB962C8B-B14F-4D97-AF65-F5344CB8AC3E}">
        <p14:creationId xmlns:p14="http://schemas.microsoft.com/office/powerpoint/2010/main" val="307122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a:xfrm>
            <a:off x="-180528" y="838200"/>
            <a:ext cx="8229600" cy="914400"/>
          </a:xfrm>
        </p:spPr>
        <p:txBody>
          <a:bodyPr rtlCol="0">
            <a:normAutofit/>
          </a:bodyPr>
          <a:lstStyle/>
          <a:p>
            <a:pPr eaLnBrk="1" fontAlgn="auto" hangingPunct="1">
              <a:spcAft>
                <a:spcPts val="0"/>
              </a:spcAft>
              <a:defRPr/>
            </a:pPr>
            <a:r>
              <a:rPr lang="en-US" sz="3100" b="1" dirty="0">
                <a:solidFill>
                  <a:srgbClr val="FF0000"/>
                </a:solidFill>
              </a:rPr>
              <a:t>Importance of Effective Communication</a:t>
            </a:r>
          </a:p>
        </p:txBody>
      </p:sp>
      <p:sp>
        <p:nvSpPr>
          <p:cNvPr id="14339" name="Rectangle 3"/>
          <p:cNvSpPr>
            <a:spLocks noGrp="1" noChangeArrowheads="1"/>
          </p:cNvSpPr>
          <p:nvPr>
            <p:ph sz="quarter" idx="1"/>
          </p:nvPr>
        </p:nvSpPr>
        <p:spPr>
          <a:xfrm>
            <a:off x="457200" y="1752600"/>
            <a:ext cx="8229600" cy="4267200"/>
          </a:xfrm>
        </p:spPr>
        <p:txBody>
          <a:bodyPr rtlCol="0">
            <a:normAutofit lnSpcReduction="10000"/>
          </a:bodyPr>
          <a:lstStyle/>
          <a:p>
            <a:pPr eaLnBrk="1" fontAlgn="auto" hangingPunct="1">
              <a:spcAft>
                <a:spcPts val="0"/>
              </a:spcAft>
              <a:buFont typeface="Arial" pitchFamily="34" charset="0"/>
              <a:buChar char="•"/>
              <a:defRPr/>
            </a:pPr>
            <a:r>
              <a:rPr lang="en-US" dirty="0"/>
              <a:t>To pass information from one person to another (avoid miscommunication)</a:t>
            </a:r>
          </a:p>
          <a:p>
            <a:pPr eaLnBrk="1" fontAlgn="auto" hangingPunct="1">
              <a:spcAft>
                <a:spcPts val="0"/>
              </a:spcAft>
              <a:buFont typeface="Arial" pitchFamily="34" charset="0"/>
              <a:buChar char="•"/>
              <a:defRPr/>
            </a:pPr>
            <a:endParaRPr lang="en-US" dirty="0"/>
          </a:p>
          <a:p>
            <a:pPr eaLnBrk="1" fontAlgn="auto" hangingPunct="1">
              <a:spcAft>
                <a:spcPts val="0"/>
              </a:spcAft>
              <a:buFont typeface="Arial" pitchFamily="34" charset="0"/>
              <a:buChar char="•"/>
              <a:defRPr/>
            </a:pPr>
            <a:r>
              <a:rPr lang="en-US" dirty="0"/>
              <a:t>To conduct effective missions</a:t>
            </a:r>
          </a:p>
          <a:p>
            <a:pPr eaLnBrk="1" fontAlgn="auto" hangingPunct="1">
              <a:spcAft>
                <a:spcPts val="0"/>
              </a:spcAft>
              <a:buFont typeface="Arial" pitchFamily="34" charset="0"/>
              <a:buChar char="•"/>
              <a:defRPr/>
            </a:pPr>
            <a:endParaRPr lang="en-US" dirty="0"/>
          </a:p>
          <a:p>
            <a:pPr eaLnBrk="1" fontAlgn="auto" hangingPunct="1">
              <a:spcAft>
                <a:spcPts val="0"/>
              </a:spcAft>
              <a:buFont typeface="Arial" pitchFamily="34" charset="0"/>
              <a:buChar char="•"/>
              <a:defRPr/>
            </a:pPr>
            <a:r>
              <a:rPr lang="en-US" dirty="0"/>
              <a:t>To avoid mishaps (unlucky aircraft accident)</a:t>
            </a:r>
          </a:p>
          <a:p>
            <a:pPr eaLnBrk="1" fontAlgn="auto" hangingPunct="1">
              <a:spcAft>
                <a:spcPts val="0"/>
              </a:spcAft>
              <a:buFont typeface="Arial" pitchFamily="34" charset="0"/>
              <a:buChar char="•"/>
              <a:defRPr/>
            </a:pPr>
            <a:endParaRPr lang="en-US" dirty="0"/>
          </a:p>
          <a:p>
            <a:pPr eaLnBrk="1" fontAlgn="auto" hangingPunct="1">
              <a:spcAft>
                <a:spcPts val="0"/>
              </a:spcAft>
              <a:buFont typeface="Arial" pitchFamily="34" charset="0"/>
              <a:buChar char="•"/>
              <a:defRPr/>
            </a:pPr>
            <a:r>
              <a:rPr lang="en-US" dirty="0"/>
              <a:t>To maintain group situational awareness</a:t>
            </a:r>
          </a:p>
        </p:txBody>
      </p:sp>
      <p:sp>
        <p:nvSpPr>
          <p:cNvPr id="2" name="Date Placeholder 1">
            <a:extLst>
              <a:ext uri="{FF2B5EF4-FFF2-40B4-BE49-F238E27FC236}">
                <a16:creationId xmlns:a16="http://schemas.microsoft.com/office/drawing/2014/main" id="{A2193A8C-C7B2-4A71-B6C9-92635C1B4697}"/>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0EC6DA46-20C9-4734-8293-23AECCE1315B}"/>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90477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20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fade">
                                      <p:cBhvr>
                                        <p:cTn id="12" dur="2000"/>
                                        <p:tgtEl>
                                          <p:spTgt spid="14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20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fade">
                                      <p:cBhvr>
                                        <p:cTn id="22" dur="2000"/>
                                        <p:tgtEl>
                                          <p:spTgt spid="1433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animEffect transition="in" filter="fade">
                                      <p:cBhvr>
                                        <p:cTn id="27" dur="20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0"/>
            <a:ext cx="7467600" cy="792162"/>
          </a:xfrm>
        </p:spPr>
        <p:txBody>
          <a:bodyPr/>
          <a:lstStyle/>
          <a:p>
            <a:pPr eaLnBrk="1" hangingPunct="1"/>
            <a:r>
              <a:rPr lang="en-US" dirty="0"/>
              <a:t>THINK!</a:t>
            </a:r>
          </a:p>
        </p:txBody>
      </p:sp>
      <p:sp>
        <p:nvSpPr>
          <p:cNvPr id="15363" name="Rectangle 3"/>
          <p:cNvSpPr>
            <a:spLocks noGrp="1" noChangeArrowheads="1"/>
          </p:cNvSpPr>
          <p:nvPr>
            <p:ph sz="quarter" idx="1"/>
          </p:nvPr>
        </p:nvSpPr>
        <p:spPr>
          <a:xfrm>
            <a:off x="381000" y="808037"/>
            <a:ext cx="7620000" cy="5364163"/>
          </a:xfrm>
        </p:spPr>
        <p:txBody>
          <a:bodyPr/>
          <a:lstStyle/>
          <a:p>
            <a:r>
              <a:rPr lang="en-GB" dirty="0"/>
              <a:t> </a:t>
            </a:r>
            <a:r>
              <a:rPr lang="en-GB" b="1" dirty="0"/>
              <a:t>Failure</a:t>
            </a:r>
            <a:r>
              <a:rPr lang="en-GB" dirty="0"/>
              <a:t> in </a:t>
            </a:r>
            <a:r>
              <a:rPr lang="en-GB" b="1" dirty="0"/>
              <a:t>Communication</a:t>
            </a:r>
            <a:r>
              <a:rPr lang="en-GB" dirty="0"/>
              <a:t> = </a:t>
            </a:r>
            <a:r>
              <a:rPr lang="en-GB" b="1" dirty="0"/>
              <a:t>Failure</a:t>
            </a:r>
            <a:r>
              <a:rPr lang="en-GB" dirty="0"/>
              <a:t> in Response</a:t>
            </a:r>
            <a:endParaRPr lang="en-US" sz="2400" dirty="0"/>
          </a:p>
        </p:txBody>
      </p:sp>
      <p:graphicFrame>
        <p:nvGraphicFramePr>
          <p:cNvPr id="6" name="Diagram 5"/>
          <p:cNvGraphicFramePr/>
          <p:nvPr>
            <p:extLst/>
          </p:nvPr>
        </p:nvGraphicFramePr>
        <p:xfrm>
          <a:off x="3276600" y="3048000"/>
          <a:ext cx="3962400" cy="264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ight Arrow 8"/>
          <p:cNvSpPr/>
          <p:nvPr/>
        </p:nvSpPr>
        <p:spPr>
          <a:xfrm rot="720723">
            <a:off x="990600" y="2133600"/>
            <a:ext cx="2514600" cy="1219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Inadequate Communication</a:t>
            </a:r>
          </a:p>
        </p:txBody>
      </p:sp>
      <p:sp>
        <p:nvSpPr>
          <p:cNvPr id="2" name="Date Placeholder 1">
            <a:extLst>
              <a:ext uri="{FF2B5EF4-FFF2-40B4-BE49-F238E27FC236}">
                <a16:creationId xmlns:a16="http://schemas.microsoft.com/office/drawing/2014/main" id="{486A467C-8521-4FE2-ACCF-96A7D8C25307}"/>
              </a:ext>
            </a:extLst>
          </p:cNvPr>
          <p:cNvSpPr>
            <a:spLocks noGrp="1"/>
          </p:cNvSpPr>
          <p:nvPr>
            <p:ph type="dt" sz="half" idx="2"/>
          </p:nvPr>
        </p:nvSpPr>
        <p:spPr/>
        <p:txBody>
          <a:bodyPr/>
          <a:lstStyle/>
          <a:p>
            <a:endParaRPr lang="en-GB" dirty="0"/>
          </a:p>
        </p:txBody>
      </p:sp>
      <p:sp>
        <p:nvSpPr>
          <p:cNvPr id="8" name="Footer Placeholder 2">
            <a:extLst>
              <a:ext uri="{FF2B5EF4-FFF2-40B4-BE49-F238E27FC236}">
                <a16:creationId xmlns:a16="http://schemas.microsoft.com/office/drawing/2014/main" id="{5FE39512-4E87-4EB0-B877-3F969004B8A3}"/>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15074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20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fade">
                                      <p:cBhvr>
                                        <p:cTn id="12" dur="2000"/>
                                        <p:tgtEl>
                                          <p:spTgt spid="153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Graphic spid="6" grpId="0">
        <p:bldAsOne/>
      </p:bldGraphic>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46760" y="1028700"/>
            <a:ext cx="7650480" cy="4800600"/>
          </a:xfrm>
        </p:spPr>
        <p:txBody>
          <a:bodyPr>
            <a:normAutofit lnSpcReduction="10000"/>
          </a:bodyPr>
          <a:lstStyle/>
          <a:p>
            <a:pPr algn="ctr">
              <a:buNone/>
            </a:pPr>
            <a:r>
              <a:rPr lang="en-US" sz="2800" dirty="0"/>
              <a:t>Is there any other way of communication beside verbal communication?</a:t>
            </a:r>
          </a:p>
          <a:p>
            <a:pPr algn="ctr">
              <a:buNone/>
            </a:pPr>
            <a:endParaRPr lang="en-US" sz="2800" dirty="0"/>
          </a:p>
          <a:p>
            <a:pPr algn="ctr">
              <a:buNone/>
            </a:pPr>
            <a:endParaRPr lang="en-US" sz="2800" dirty="0"/>
          </a:p>
          <a:p>
            <a:pPr algn="ctr">
              <a:buNone/>
            </a:pPr>
            <a:r>
              <a:rPr lang="en-US" sz="2800" dirty="0"/>
              <a:t>Can we communicate without speaking to each other?</a:t>
            </a:r>
          </a:p>
          <a:p>
            <a:pPr algn="ctr">
              <a:buNone/>
            </a:pPr>
            <a:endParaRPr lang="en-US" sz="2800" dirty="0"/>
          </a:p>
          <a:p>
            <a:pPr algn="ctr">
              <a:buNone/>
            </a:pPr>
            <a:r>
              <a:rPr lang="en-US" sz="2800" dirty="0"/>
              <a:t>YES!</a:t>
            </a:r>
          </a:p>
          <a:p>
            <a:pPr algn="ctr">
              <a:buNone/>
            </a:pPr>
            <a:endParaRPr lang="en-US" sz="2800" dirty="0"/>
          </a:p>
          <a:p>
            <a:pPr algn="ctr">
              <a:buNone/>
            </a:pPr>
            <a:r>
              <a:rPr lang="en-US" sz="2800" dirty="0"/>
              <a:t>But how?</a:t>
            </a:r>
            <a:endParaRPr lang="en-US" dirty="0"/>
          </a:p>
        </p:txBody>
      </p:sp>
      <p:sp>
        <p:nvSpPr>
          <p:cNvPr id="2" name="Date Placeholder 1">
            <a:extLst>
              <a:ext uri="{FF2B5EF4-FFF2-40B4-BE49-F238E27FC236}">
                <a16:creationId xmlns:a16="http://schemas.microsoft.com/office/drawing/2014/main" id="{FDF078CA-24ED-4DEE-A17D-2FE4C084E065}"/>
              </a:ext>
            </a:extLst>
          </p:cNvPr>
          <p:cNvSpPr>
            <a:spLocks noGrp="1"/>
          </p:cNvSpPr>
          <p:nvPr>
            <p:ph type="dt" sz="half" idx="2"/>
          </p:nvPr>
        </p:nvSpPr>
        <p:spPr/>
        <p:txBody>
          <a:bodyPr/>
          <a:lstStyle/>
          <a:p>
            <a:endParaRPr lang="en-GB" dirty="0"/>
          </a:p>
        </p:txBody>
      </p:sp>
      <p:sp>
        <p:nvSpPr>
          <p:cNvPr id="5" name="Footer Placeholder 2">
            <a:extLst>
              <a:ext uri="{FF2B5EF4-FFF2-40B4-BE49-F238E27FC236}">
                <a16:creationId xmlns:a16="http://schemas.microsoft.com/office/drawing/2014/main" id="{58E8A96D-5011-47AF-BCDC-40B9BB88A737}"/>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018811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3536" y="381000"/>
            <a:ext cx="7498080" cy="1143000"/>
          </a:xfrm>
        </p:spPr>
        <p:txBody>
          <a:bodyPr/>
          <a:lstStyle/>
          <a:p>
            <a:r>
              <a:rPr lang="en-US" dirty="0"/>
              <a:t>Communication Achievements </a:t>
            </a:r>
          </a:p>
        </p:txBody>
      </p:sp>
      <p:sp>
        <p:nvSpPr>
          <p:cNvPr id="18435" name="Content Placeholder 20"/>
          <p:cNvSpPr>
            <a:spLocks noGrp="1"/>
          </p:cNvSpPr>
          <p:nvPr>
            <p:ph sz="quarter" idx="1"/>
          </p:nvPr>
        </p:nvSpPr>
        <p:spPr>
          <a:xfrm>
            <a:off x="3200400" y="1524000"/>
            <a:ext cx="5791200" cy="4648200"/>
          </a:xfrm>
        </p:spPr>
        <p:txBody>
          <a:bodyPr>
            <a:normAutofit fontScale="85000" lnSpcReduction="10000"/>
          </a:bodyPr>
          <a:lstStyle/>
          <a:p>
            <a:pPr eaLnBrk="1" hangingPunct="1"/>
            <a:r>
              <a:rPr lang="en-US" dirty="0">
                <a:solidFill>
                  <a:srgbClr val="FF0000"/>
                </a:solidFill>
              </a:rPr>
              <a:t>7% </a:t>
            </a:r>
            <a:r>
              <a:rPr lang="en-US" dirty="0"/>
              <a:t>of all communication is accomplished </a:t>
            </a:r>
            <a:r>
              <a:rPr lang="en-US" u="sng" dirty="0"/>
              <a:t>Verbally </a:t>
            </a:r>
            <a:r>
              <a:rPr lang="en-US" dirty="0"/>
              <a:t>(using words orally or writing) </a:t>
            </a:r>
          </a:p>
          <a:p>
            <a:pPr eaLnBrk="1" hangingPunct="1"/>
            <a:endParaRPr lang="en-US" dirty="0"/>
          </a:p>
          <a:p>
            <a:pPr eaLnBrk="1" hangingPunct="1"/>
            <a:r>
              <a:rPr lang="en-US" dirty="0">
                <a:solidFill>
                  <a:srgbClr val="FF0000"/>
                </a:solidFill>
              </a:rPr>
              <a:t>55% </a:t>
            </a:r>
            <a:r>
              <a:rPr lang="en-US" dirty="0"/>
              <a:t>of all communication is achieved through </a:t>
            </a:r>
            <a:r>
              <a:rPr lang="en-US" u="sng" dirty="0"/>
              <a:t>Non-Verbal (body language)</a:t>
            </a:r>
          </a:p>
          <a:p>
            <a:pPr eaLnBrk="1" hangingPunct="1"/>
            <a:endParaRPr lang="en-US" u="sng" dirty="0"/>
          </a:p>
          <a:p>
            <a:pPr eaLnBrk="1" hangingPunct="1"/>
            <a:endParaRPr lang="en-US" u="sng" dirty="0"/>
          </a:p>
          <a:p>
            <a:r>
              <a:rPr lang="en-US" dirty="0">
                <a:solidFill>
                  <a:srgbClr val="FF0000"/>
                </a:solidFill>
              </a:rPr>
              <a:t>38% </a:t>
            </a:r>
            <a:r>
              <a:rPr lang="en-US" dirty="0"/>
              <a:t>of communication is </a:t>
            </a:r>
            <a:r>
              <a:rPr lang="en-US" u="sng" dirty="0"/>
              <a:t>achieved</a:t>
            </a:r>
            <a:r>
              <a:rPr lang="en-US" dirty="0"/>
              <a:t> by tone or sound of voice </a:t>
            </a:r>
          </a:p>
        </p:txBody>
      </p:sp>
      <p:sp>
        <p:nvSpPr>
          <p:cNvPr id="6" name="Rounded Rectangle 5"/>
          <p:cNvSpPr/>
          <p:nvPr/>
        </p:nvSpPr>
        <p:spPr bwMode="auto">
          <a:xfrm>
            <a:off x="838200" y="1219200"/>
            <a:ext cx="2133600" cy="121920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r>
              <a:rPr lang="en-US" sz="2400" b="1" dirty="0">
                <a:solidFill>
                  <a:schemeClr val="tx2"/>
                </a:solidFill>
                <a:effectLst>
                  <a:outerShdw blurRad="38100" dist="38100" dir="2700000" algn="tl">
                    <a:srgbClr val="000000">
                      <a:alpha val="43137"/>
                    </a:srgbClr>
                  </a:outerShdw>
                </a:effectLst>
              </a:rPr>
              <a:t>VERBAL</a:t>
            </a:r>
          </a:p>
          <a:p>
            <a:pPr algn="ctr" defTabSz="914099">
              <a:defRPr/>
            </a:pPr>
            <a:r>
              <a:rPr lang="en-US" sz="4000" b="1" dirty="0">
                <a:solidFill>
                  <a:srgbClr val="C00000"/>
                </a:solidFill>
              </a:rPr>
              <a:t>7 %</a:t>
            </a:r>
          </a:p>
        </p:txBody>
      </p:sp>
      <p:sp>
        <p:nvSpPr>
          <p:cNvPr id="10" name="Rounded Rectangle 9"/>
          <p:cNvSpPr/>
          <p:nvPr/>
        </p:nvSpPr>
        <p:spPr bwMode="auto">
          <a:xfrm>
            <a:off x="381000" y="4572000"/>
            <a:ext cx="2895600" cy="160020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endParaRPr lang="en-US" sz="2400" b="1" dirty="0">
              <a:solidFill>
                <a:schemeClr val="tx2"/>
              </a:solidFill>
              <a:effectLst>
                <a:outerShdw blurRad="38100" dist="38100" dir="2700000" algn="tl">
                  <a:srgbClr val="000000">
                    <a:alpha val="43137"/>
                  </a:srgbClr>
                </a:outerShdw>
              </a:effectLst>
            </a:endParaRPr>
          </a:p>
          <a:p>
            <a:pPr algn="ctr" defTabSz="914099">
              <a:defRPr/>
            </a:pPr>
            <a:r>
              <a:rPr lang="en-US" sz="2400" b="1" dirty="0">
                <a:solidFill>
                  <a:schemeClr val="tx2"/>
                </a:solidFill>
                <a:effectLst>
                  <a:outerShdw blurRad="38100" dist="38100" dir="2700000" algn="tl">
                    <a:srgbClr val="000000">
                      <a:alpha val="43137"/>
                    </a:srgbClr>
                  </a:outerShdw>
                </a:effectLst>
              </a:rPr>
              <a:t>TONE OR SOUND OF VOICE</a:t>
            </a:r>
          </a:p>
          <a:p>
            <a:pPr algn="ctr" defTabSz="914099">
              <a:defRPr/>
            </a:pPr>
            <a:r>
              <a:rPr lang="en-US" sz="3600" b="1" dirty="0">
                <a:solidFill>
                  <a:srgbClr val="C00000"/>
                </a:solidFill>
              </a:rPr>
              <a:t>38% </a:t>
            </a:r>
            <a:endParaRPr lang="en-US" sz="3600" b="1" dirty="0">
              <a:solidFill>
                <a:srgbClr val="C00000"/>
              </a:solidFill>
              <a:effectLst>
                <a:outerShdw blurRad="38100" dist="38100" dir="2700000" algn="tl">
                  <a:srgbClr val="000000">
                    <a:alpha val="43137"/>
                  </a:srgbClr>
                </a:outerShdw>
              </a:effectLst>
            </a:endParaRPr>
          </a:p>
          <a:p>
            <a:pPr algn="ctr" defTabSz="914099">
              <a:defRPr/>
            </a:pPr>
            <a:endParaRPr lang="en-US" sz="2400" b="1" dirty="0">
              <a:solidFill>
                <a:schemeClr val="tx2"/>
              </a:solidFill>
              <a:effectLst>
                <a:outerShdw blurRad="38100" dist="38100" dir="2700000" algn="tl">
                  <a:srgbClr val="000000">
                    <a:alpha val="43137"/>
                  </a:srgbClr>
                </a:outerShdw>
              </a:effectLst>
            </a:endParaRPr>
          </a:p>
        </p:txBody>
      </p:sp>
      <p:sp>
        <p:nvSpPr>
          <p:cNvPr id="15" name="Rounded Rectangle 14"/>
          <p:cNvSpPr/>
          <p:nvPr/>
        </p:nvSpPr>
        <p:spPr bwMode="auto">
          <a:xfrm>
            <a:off x="533400" y="2667000"/>
            <a:ext cx="2590800" cy="160020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r>
              <a:rPr lang="en-US" sz="3200" b="1" dirty="0">
                <a:solidFill>
                  <a:schemeClr val="tx2"/>
                </a:solidFill>
                <a:effectLst>
                  <a:outerShdw blurRad="38100" dist="38100" dir="2700000" algn="tl">
                    <a:srgbClr val="000000">
                      <a:alpha val="43137"/>
                    </a:srgbClr>
                  </a:outerShdw>
                </a:effectLst>
              </a:rPr>
              <a:t>NON-VERBAL</a:t>
            </a:r>
          </a:p>
          <a:p>
            <a:pPr algn="ctr" defTabSz="914099">
              <a:defRPr/>
            </a:pPr>
            <a:r>
              <a:rPr lang="en-US" sz="4800" b="1" dirty="0">
                <a:solidFill>
                  <a:srgbClr val="C00000"/>
                </a:solidFill>
              </a:rPr>
              <a:t>55 %</a:t>
            </a:r>
          </a:p>
        </p:txBody>
      </p:sp>
      <p:sp>
        <p:nvSpPr>
          <p:cNvPr id="2" name="Date Placeholder 1">
            <a:extLst>
              <a:ext uri="{FF2B5EF4-FFF2-40B4-BE49-F238E27FC236}">
                <a16:creationId xmlns:a16="http://schemas.microsoft.com/office/drawing/2014/main" id="{348ACD86-A073-487A-8DDC-38F04F565244}"/>
              </a:ext>
            </a:extLst>
          </p:cNvPr>
          <p:cNvSpPr>
            <a:spLocks noGrp="1"/>
          </p:cNvSpPr>
          <p:nvPr>
            <p:ph type="dt" sz="half" idx="2"/>
          </p:nvPr>
        </p:nvSpPr>
        <p:spPr/>
        <p:txBody>
          <a:bodyPr/>
          <a:lstStyle/>
          <a:p>
            <a:endParaRPr lang="en-GB" dirty="0"/>
          </a:p>
        </p:txBody>
      </p:sp>
      <p:sp>
        <p:nvSpPr>
          <p:cNvPr id="9" name="Footer Placeholder 2">
            <a:extLst>
              <a:ext uri="{FF2B5EF4-FFF2-40B4-BE49-F238E27FC236}">
                <a16:creationId xmlns:a16="http://schemas.microsoft.com/office/drawing/2014/main" id="{9DA9314A-AC82-44FC-9DAE-9D2F372D95C9}"/>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68173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down)">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wipe(down)">
                                      <p:cBhvr>
                                        <p:cTn id="12" dur="500"/>
                                        <p:tgtEl>
                                          <p:spTgt spid="1843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animEffect transition="in" filter="wipe(down)">
                                      <p:cBhvr>
                                        <p:cTn id="17" dur="500"/>
                                        <p:tgtEl>
                                          <p:spTgt spid="18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28600" y="609600"/>
            <a:ext cx="8229600" cy="838200"/>
          </a:xfrm>
        </p:spPr>
        <p:txBody>
          <a:bodyPr>
            <a:normAutofit/>
          </a:bodyPr>
          <a:lstStyle/>
          <a:p>
            <a:pPr eaLnBrk="1" hangingPunct="1"/>
            <a:r>
              <a:rPr lang="en-US" sz="3600" dirty="0">
                <a:solidFill>
                  <a:schemeClr val="tx1"/>
                </a:solidFill>
              </a:rPr>
              <a:t>“it is not what you say, but how you say it” </a:t>
            </a:r>
          </a:p>
        </p:txBody>
      </p:sp>
      <p:sp>
        <p:nvSpPr>
          <p:cNvPr id="3" name="Content Placeholder 2"/>
          <p:cNvSpPr>
            <a:spLocks noGrp="1"/>
          </p:cNvSpPr>
          <p:nvPr>
            <p:ph sz="quarter" idx="1"/>
          </p:nvPr>
        </p:nvSpPr>
        <p:spPr>
          <a:xfrm>
            <a:off x="304800" y="1447800"/>
            <a:ext cx="8001000" cy="5562600"/>
          </a:xfrm>
        </p:spPr>
        <p:txBody>
          <a:bodyPr rtlCol="0">
            <a:normAutofit fontScale="85000" lnSpcReduction="20000"/>
          </a:bodyPr>
          <a:lstStyle/>
          <a:p>
            <a:pPr eaLnBrk="1" fontAlgn="auto" hangingPunct="1">
              <a:spcAft>
                <a:spcPts val="0"/>
              </a:spcAft>
              <a:buFont typeface="Arial" pitchFamily="34" charset="0"/>
              <a:buChar char="•"/>
              <a:defRPr/>
            </a:pPr>
            <a:r>
              <a:rPr lang="en-MY" sz="2600" dirty="0"/>
              <a:t>"It's not what you say, but how you say it" shows the </a:t>
            </a:r>
            <a:r>
              <a:rPr lang="en-MY" sz="2600" u="sng" dirty="0"/>
              <a:t>importance of nonverbal communication .</a:t>
            </a:r>
          </a:p>
          <a:p>
            <a:pPr eaLnBrk="1" fontAlgn="auto" hangingPunct="1">
              <a:spcAft>
                <a:spcPts val="0"/>
              </a:spcAft>
              <a:buFont typeface="Arial" pitchFamily="34" charset="0"/>
              <a:buChar char="•"/>
              <a:defRPr/>
            </a:pPr>
            <a:endParaRPr lang="en-MY" sz="2600" u="sng" dirty="0"/>
          </a:p>
          <a:p>
            <a:pPr eaLnBrk="1" fontAlgn="auto" hangingPunct="1">
              <a:spcAft>
                <a:spcPts val="0"/>
              </a:spcAft>
              <a:buFont typeface="Arial" pitchFamily="34" charset="0"/>
              <a:buChar char="•"/>
              <a:defRPr/>
            </a:pPr>
            <a:r>
              <a:rPr lang="en-MY" sz="2600" dirty="0"/>
              <a:t>Of all communication modes, nonverbal is the most important because it shows the communicator's *credibility (knowledge &amp; sincerity on about what he say).</a:t>
            </a:r>
          </a:p>
          <a:p>
            <a:pPr eaLnBrk="1" fontAlgn="auto" hangingPunct="1">
              <a:spcAft>
                <a:spcPts val="0"/>
              </a:spcAft>
              <a:buFont typeface="Arial" pitchFamily="34" charset="0"/>
              <a:buChar char="•"/>
              <a:defRPr/>
            </a:pPr>
            <a:endParaRPr lang="en-MY" sz="2600" dirty="0"/>
          </a:p>
          <a:p>
            <a:pPr eaLnBrk="1" fontAlgn="auto" hangingPunct="1">
              <a:spcAft>
                <a:spcPts val="0"/>
              </a:spcAft>
              <a:buFont typeface="Arial" pitchFamily="34" charset="0"/>
              <a:buChar char="•"/>
              <a:defRPr/>
            </a:pPr>
            <a:r>
              <a:rPr lang="en-MY" sz="2600" dirty="0"/>
              <a:t>Generally, nonverbal factors fit into four categories:</a:t>
            </a:r>
          </a:p>
          <a:p>
            <a:pPr marL="971550" lvl="1" indent="-514350" eaLnBrk="1" fontAlgn="auto" hangingPunct="1">
              <a:spcAft>
                <a:spcPts val="0"/>
              </a:spcAft>
              <a:buFont typeface="+mj-lt"/>
              <a:buAutoNum type="arabicPeriod"/>
              <a:defRPr/>
            </a:pPr>
            <a:r>
              <a:rPr lang="en-MY" sz="2600" dirty="0"/>
              <a:t>Eye contact, </a:t>
            </a:r>
          </a:p>
          <a:p>
            <a:pPr marL="971550" lvl="1" indent="-514350" eaLnBrk="1" fontAlgn="auto" hangingPunct="1">
              <a:spcAft>
                <a:spcPts val="0"/>
              </a:spcAft>
              <a:buFont typeface="+mj-lt"/>
              <a:buAutoNum type="arabicPeriod"/>
              <a:defRPr/>
            </a:pPr>
            <a:r>
              <a:rPr lang="en-MY" sz="2600" dirty="0"/>
              <a:t>Facial expressions, </a:t>
            </a:r>
          </a:p>
          <a:p>
            <a:pPr marL="971550" lvl="1" indent="-514350" eaLnBrk="1" fontAlgn="auto" hangingPunct="1">
              <a:spcAft>
                <a:spcPts val="0"/>
              </a:spcAft>
              <a:buFont typeface="+mj-lt"/>
              <a:buAutoNum type="arabicPeriod"/>
              <a:defRPr/>
            </a:pPr>
            <a:r>
              <a:rPr lang="en-MY" sz="2600" dirty="0"/>
              <a:t>Gestures, </a:t>
            </a:r>
          </a:p>
          <a:p>
            <a:pPr marL="971550" lvl="1" indent="-514350" eaLnBrk="1" fontAlgn="auto" hangingPunct="1">
              <a:spcAft>
                <a:spcPts val="0"/>
              </a:spcAft>
              <a:buFont typeface="+mj-lt"/>
              <a:buAutoNum type="arabicPeriod"/>
              <a:defRPr/>
            </a:pPr>
            <a:r>
              <a:rPr lang="en-MY" sz="2600" dirty="0"/>
              <a:t>Posture </a:t>
            </a:r>
          </a:p>
          <a:p>
            <a:pPr lvl="1" eaLnBrk="1" fontAlgn="auto" hangingPunct="1">
              <a:spcAft>
                <a:spcPts val="0"/>
              </a:spcAft>
              <a:buFont typeface="Arial" charset="0"/>
              <a:buNone/>
              <a:defRPr/>
            </a:pPr>
            <a:endParaRPr lang="en-MY" sz="2600" dirty="0"/>
          </a:p>
          <a:p>
            <a:pPr eaLnBrk="1" fontAlgn="auto" hangingPunct="1">
              <a:spcAft>
                <a:spcPts val="0"/>
              </a:spcAft>
              <a:buFont typeface="Arial" pitchFamily="34" charset="0"/>
              <a:buChar char="•"/>
              <a:defRPr/>
            </a:pPr>
            <a:r>
              <a:rPr lang="en-MY" sz="2600" dirty="0"/>
              <a:t>Use of this information(non-verbal) can be important to a communicator because </a:t>
            </a:r>
            <a:r>
              <a:rPr lang="en-MY" sz="2600" u="sng" dirty="0"/>
              <a:t>receivers interpret specific actions as having specific meanings.</a:t>
            </a:r>
            <a:endParaRPr lang="en-US" sz="2600" u="sng" dirty="0"/>
          </a:p>
          <a:p>
            <a:pPr eaLnBrk="1" fontAlgn="auto" hangingPunct="1">
              <a:spcAft>
                <a:spcPts val="0"/>
              </a:spcAft>
              <a:buFontTx/>
              <a:buNone/>
              <a:defRPr/>
            </a:pPr>
            <a:endParaRPr lang="en-US" sz="2600" dirty="0"/>
          </a:p>
        </p:txBody>
      </p:sp>
      <p:sp>
        <p:nvSpPr>
          <p:cNvPr id="2" name="Date Placeholder 1">
            <a:extLst>
              <a:ext uri="{FF2B5EF4-FFF2-40B4-BE49-F238E27FC236}">
                <a16:creationId xmlns:a16="http://schemas.microsoft.com/office/drawing/2014/main" id="{36784AFC-B7FC-4BD5-B262-CBE2AC143E16}"/>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603E7A3F-B5D8-41FC-B214-642836D91D6F}"/>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401533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20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2000"/>
                                        <p:tgtEl>
                                          <p:spTgt spid="3">
                                            <p:txEl>
                                              <p:pRg st="7" end="7"/>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fade">
                                      <p:cBhvr>
                                        <p:cTn id="34" dur="20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95400" y="228600"/>
            <a:ext cx="6400800" cy="1143000"/>
          </a:xfrm>
        </p:spPr>
        <p:txBody>
          <a:bodyPr/>
          <a:lstStyle/>
          <a:p>
            <a:pPr marL="342900" indent="-342900"/>
            <a:r>
              <a:rPr lang="en-MY" dirty="0">
                <a:solidFill>
                  <a:schemeClr val="tx1"/>
                </a:solidFill>
              </a:rPr>
              <a:t>1. Eye contact</a:t>
            </a:r>
            <a:endParaRPr lang="en-US" sz="7200" dirty="0">
              <a:solidFill>
                <a:schemeClr val="tx1"/>
              </a:solidFill>
            </a:endParaRPr>
          </a:p>
        </p:txBody>
      </p:sp>
      <p:pic>
        <p:nvPicPr>
          <p:cNvPr id="20484" name="Picture 2"/>
          <p:cNvPicPr>
            <a:picLocks noChangeAspect="1" noChangeArrowheads="1"/>
          </p:cNvPicPr>
          <p:nvPr/>
        </p:nvPicPr>
        <p:blipFill>
          <a:blip r:embed="rId2"/>
          <a:srcRect/>
          <a:stretch>
            <a:fillRect/>
          </a:stretch>
        </p:blipFill>
        <p:spPr bwMode="auto">
          <a:xfrm>
            <a:off x="1600200" y="1447800"/>
            <a:ext cx="4343400" cy="4735513"/>
          </a:xfrm>
          <a:prstGeom prst="rect">
            <a:avLst/>
          </a:prstGeom>
          <a:noFill/>
          <a:ln w="9525">
            <a:noFill/>
            <a:miter lim="800000"/>
            <a:headEnd/>
            <a:tailEnd/>
          </a:ln>
        </p:spPr>
      </p:pic>
      <p:pic>
        <p:nvPicPr>
          <p:cNvPr id="37889" name="Picture 1"/>
          <p:cNvPicPr>
            <a:picLocks noChangeAspect="1" noChangeArrowheads="1"/>
          </p:cNvPicPr>
          <p:nvPr/>
        </p:nvPicPr>
        <p:blipFill>
          <a:blip r:embed="rId3"/>
          <a:srcRect/>
          <a:stretch>
            <a:fillRect/>
          </a:stretch>
        </p:blipFill>
        <p:spPr bwMode="auto">
          <a:xfrm>
            <a:off x="6248400" y="533400"/>
            <a:ext cx="2476500" cy="2476500"/>
          </a:xfrm>
          <a:prstGeom prst="rect">
            <a:avLst/>
          </a:prstGeom>
          <a:noFill/>
          <a:ln w="9525">
            <a:noFill/>
            <a:miter lim="800000"/>
            <a:headEnd/>
            <a:tailEnd/>
          </a:ln>
          <a:effectLst/>
        </p:spPr>
      </p:pic>
      <p:sp>
        <p:nvSpPr>
          <p:cNvPr id="2" name="Date Placeholder 1">
            <a:extLst>
              <a:ext uri="{FF2B5EF4-FFF2-40B4-BE49-F238E27FC236}">
                <a16:creationId xmlns:a16="http://schemas.microsoft.com/office/drawing/2014/main" id="{06476312-5C35-4AB3-8FC4-539A2A946C30}"/>
              </a:ext>
            </a:extLst>
          </p:cNvPr>
          <p:cNvSpPr>
            <a:spLocks noGrp="1"/>
          </p:cNvSpPr>
          <p:nvPr>
            <p:ph type="dt" sz="half" idx="2"/>
          </p:nvPr>
        </p:nvSpPr>
        <p:spPr/>
        <p:txBody>
          <a:bodyPr/>
          <a:lstStyle/>
          <a:p>
            <a:endParaRPr lang="en-GB" dirty="0"/>
          </a:p>
        </p:txBody>
      </p:sp>
      <p:sp>
        <p:nvSpPr>
          <p:cNvPr id="7" name="Footer Placeholder 2">
            <a:extLst>
              <a:ext uri="{FF2B5EF4-FFF2-40B4-BE49-F238E27FC236}">
                <a16:creationId xmlns:a16="http://schemas.microsoft.com/office/drawing/2014/main" id="{92ADFB70-078F-47F5-90D9-2B78A55EBEBF}"/>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978481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3"/>
          <p:cNvPicPr>
            <a:picLocks noChangeAspect="1" noChangeArrowheads="1"/>
          </p:cNvPicPr>
          <p:nvPr/>
        </p:nvPicPr>
        <p:blipFill>
          <a:blip r:embed="rId2"/>
          <a:srcRect/>
          <a:stretch>
            <a:fillRect/>
          </a:stretch>
        </p:blipFill>
        <p:spPr bwMode="auto">
          <a:xfrm>
            <a:off x="1219200" y="1066800"/>
            <a:ext cx="7086600" cy="5476875"/>
          </a:xfrm>
          <a:prstGeom prst="rect">
            <a:avLst/>
          </a:prstGeom>
          <a:noFill/>
          <a:ln w="9525">
            <a:noFill/>
            <a:miter lim="800000"/>
            <a:headEnd/>
            <a:tailEnd/>
          </a:ln>
        </p:spPr>
      </p:pic>
      <p:sp>
        <p:nvSpPr>
          <p:cNvPr id="7" name="Rectangle 6"/>
          <p:cNvSpPr/>
          <p:nvPr/>
        </p:nvSpPr>
        <p:spPr>
          <a:xfrm>
            <a:off x="2286000" y="152400"/>
            <a:ext cx="4195763" cy="708025"/>
          </a:xfrm>
          <a:prstGeom prst="rect">
            <a:avLst/>
          </a:prstGeom>
        </p:spPr>
        <p:txBody>
          <a:bodyPr wrap="none">
            <a:spAutoFit/>
          </a:bodyPr>
          <a:lstStyle/>
          <a:p>
            <a:pPr>
              <a:defRPr/>
            </a:pPr>
            <a:r>
              <a:rPr lang="en-US" sz="4000" dirty="0">
                <a:latin typeface="Calibri"/>
                <a:ea typeface="+mj-ea"/>
                <a:cs typeface="+mj-cs"/>
              </a:rPr>
              <a:t>2. Facial Expression</a:t>
            </a:r>
            <a:endParaRPr lang="en-US" dirty="0"/>
          </a:p>
        </p:txBody>
      </p:sp>
      <p:sp>
        <p:nvSpPr>
          <p:cNvPr id="2" name="Date Placeholder 1">
            <a:extLst>
              <a:ext uri="{FF2B5EF4-FFF2-40B4-BE49-F238E27FC236}">
                <a16:creationId xmlns:a16="http://schemas.microsoft.com/office/drawing/2014/main" id="{84047E0B-71BC-4942-BA95-E2A93FE140CD}"/>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D9970D17-149A-429F-823F-A1A0B72ECCEF}"/>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42357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additive="base">
                                        <p:cTn id="7" dur="500" fill="hold"/>
                                        <p:tgtEl>
                                          <p:spTgt spid="21507"/>
                                        </p:tgtEl>
                                        <p:attrNameLst>
                                          <p:attrName>ppt_x</p:attrName>
                                        </p:attrNameLst>
                                      </p:cBhvr>
                                      <p:tavLst>
                                        <p:tav tm="0">
                                          <p:val>
                                            <p:strVal val="#ppt_x"/>
                                          </p:val>
                                        </p:tav>
                                        <p:tav tm="100000">
                                          <p:val>
                                            <p:strVal val="#ppt_x"/>
                                          </p:val>
                                        </p:tav>
                                      </p:tavLst>
                                    </p:anim>
                                    <p:anim calcmode="lin" valueType="num">
                                      <p:cBhvr additive="base">
                                        <p:cTn id="8" dur="500" fill="hold"/>
                                        <p:tgtEl>
                                          <p:spTgt spid="215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6"/>
          <p:cNvSpPr>
            <a:spLocks noGrp="1"/>
          </p:cNvSpPr>
          <p:nvPr>
            <p:ph type="title"/>
          </p:nvPr>
        </p:nvSpPr>
        <p:spPr/>
        <p:txBody>
          <a:bodyPr/>
          <a:lstStyle/>
          <a:p>
            <a:r>
              <a:rPr lang="en-US" dirty="0">
                <a:solidFill>
                  <a:schemeClr val="tx1"/>
                </a:solidFill>
              </a:rPr>
              <a:t>3. Gesture</a:t>
            </a:r>
          </a:p>
        </p:txBody>
      </p:sp>
      <p:pic>
        <p:nvPicPr>
          <p:cNvPr id="22532" name="Picture 2"/>
          <p:cNvPicPr>
            <a:picLocks noChangeAspect="1" noChangeArrowheads="1"/>
          </p:cNvPicPr>
          <p:nvPr/>
        </p:nvPicPr>
        <p:blipFill>
          <a:blip r:embed="rId2"/>
          <a:srcRect/>
          <a:stretch>
            <a:fillRect/>
          </a:stretch>
        </p:blipFill>
        <p:spPr bwMode="auto">
          <a:xfrm>
            <a:off x="2133600" y="1371600"/>
            <a:ext cx="5486400" cy="5014913"/>
          </a:xfrm>
          <a:prstGeom prst="rect">
            <a:avLst/>
          </a:prstGeom>
          <a:noFill/>
          <a:ln w="9525">
            <a:noFill/>
            <a:miter lim="800000"/>
            <a:headEnd/>
            <a:tailEnd/>
          </a:ln>
        </p:spPr>
      </p:pic>
      <p:sp>
        <p:nvSpPr>
          <p:cNvPr id="2" name="Date Placeholder 1">
            <a:extLst>
              <a:ext uri="{FF2B5EF4-FFF2-40B4-BE49-F238E27FC236}">
                <a16:creationId xmlns:a16="http://schemas.microsoft.com/office/drawing/2014/main" id="{112BF3AC-DBB0-46F0-8692-70558B8B68C9}"/>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AE1E5514-53C9-4949-80B2-51206B5D870C}"/>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78744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fade">
                                      <p:cBhvr>
                                        <p:cTn id="7" dur="20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a:solidFill>
                  <a:schemeClr val="tx1"/>
                </a:solidFill>
              </a:rPr>
              <a:t>4. Posture</a:t>
            </a:r>
          </a:p>
        </p:txBody>
      </p:sp>
      <p:pic>
        <p:nvPicPr>
          <p:cNvPr id="23556" name="Picture 4"/>
          <p:cNvPicPr>
            <a:picLocks noChangeAspect="1" noChangeArrowheads="1"/>
          </p:cNvPicPr>
          <p:nvPr/>
        </p:nvPicPr>
        <p:blipFill>
          <a:blip r:embed="rId2"/>
          <a:srcRect/>
          <a:stretch>
            <a:fillRect/>
          </a:stretch>
        </p:blipFill>
        <p:spPr bwMode="auto">
          <a:xfrm>
            <a:off x="1447800" y="1447800"/>
            <a:ext cx="7315200" cy="5181600"/>
          </a:xfrm>
          <a:prstGeom prst="rect">
            <a:avLst/>
          </a:prstGeom>
          <a:noFill/>
          <a:ln w="9525">
            <a:noFill/>
            <a:miter lim="800000"/>
            <a:headEnd/>
            <a:tailEnd/>
          </a:ln>
        </p:spPr>
      </p:pic>
      <p:sp>
        <p:nvSpPr>
          <p:cNvPr id="2" name="Date Placeholder 1">
            <a:extLst>
              <a:ext uri="{FF2B5EF4-FFF2-40B4-BE49-F238E27FC236}">
                <a16:creationId xmlns:a16="http://schemas.microsoft.com/office/drawing/2014/main" id="{B4D228EF-4CFF-47D1-BED3-74992941F050}"/>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45A84818-6083-4F2D-BFE8-EA115AFD2D2C}"/>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459136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1" y="266700"/>
            <a:ext cx="8229600" cy="639763"/>
          </a:xfrm>
        </p:spPr>
        <p:txBody>
          <a:bodyPr>
            <a:normAutofit fontScale="90000"/>
          </a:bodyPr>
          <a:lstStyle/>
          <a:p>
            <a:pPr marL="742950" indent="-742950" eaLnBrk="1" hangingPunct="1">
              <a:buFont typeface="Calibri" pitchFamily="34" charset="0"/>
              <a:buAutoNum type="arabicPeriod"/>
            </a:pPr>
            <a:r>
              <a:rPr lang="en-US" sz="4000" dirty="0">
                <a:solidFill>
                  <a:schemeClr val="tx1"/>
                </a:solidFill>
              </a:rPr>
              <a:t>Eye Contact</a:t>
            </a:r>
          </a:p>
        </p:txBody>
      </p:sp>
      <p:sp>
        <p:nvSpPr>
          <p:cNvPr id="22531" name="Content Placeholder 2"/>
          <p:cNvSpPr>
            <a:spLocks noGrp="1"/>
          </p:cNvSpPr>
          <p:nvPr>
            <p:ph sz="quarter" idx="1"/>
          </p:nvPr>
        </p:nvSpPr>
        <p:spPr>
          <a:xfrm>
            <a:off x="1143000" y="1219200"/>
            <a:ext cx="7848600" cy="5410200"/>
          </a:xfrm>
        </p:spPr>
        <p:txBody>
          <a:bodyPr/>
          <a:lstStyle/>
          <a:p>
            <a:pPr eaLnBrk="1" hangingPunct="1"/>
            <a:r>
              <a:rPr lang="en-MY" dirty="0"/>
              <a:t>Studies on eye contact and its effect on communication find that </a:t>
            </a:r>
            <a:r>
              <a:rPr lang="en-MY" u="sng" dirty="0"/>
              <a:t>maintaining eye contact</a:t>
            </a:r>
            <a:r>
              <a:rPr lang="en-MY" dirty="0"/>
              <a:t> while communicating is beneficial to credibility.</a:t>
            </a:r>
          </a:p>
          <a:p>
            <a:pPr lvl="1" eaLnBrk="1" hangingPunct="1">
              <a:buFont typeface="Arial" charset="0"/>
              <a:buNone/>
            </a:pPr>
            <a:r>
              <a:rPr lang="en-MY" dirty="0"/>
              <a:t> *Credibility is the believability of a person. Our credibility is measured by the people with whom we interact (receiver). </a:t>
            </a:r>
          </a:p>
          <a:p>
            <a:pPr eaLnBrk="1" hangingPunct="1"/>
            <a:r>
              <a:rPr lang="en-MY" dirty="0"/>
              <a:t>Through the use of beneficial </a:t>
            </a:r>
            <a:r>
              <a:rPr lang="en-MY" u="sng" dirty="0"/>
              <a:t>eye contact</a:t>
            </a:r>
            <a:r>
              <a:rPr lang="en-MY" dirty="0"/>
              <a:t> , a </a:t>
            </a:r>
            <a:r>
              <a:rPr lang="en-MY" u="sng" dirty="0"/>
              <a:t>communicator can raise his or her credibility with the receiver</a:t>
            </a:r>
            <a:r>
              <a:rPr lang="en-MY" u="sng" dirty="0">
                <a:solidFill>
                  <a:srgbClr val="FFFF00"/>
                </a:solidFill>
              </a:rPr>
              <a:t>.</a:t>
            </a:r>
          </a:p>
        </p:txBody>
      </p:sp>
      <p:sp>
        <p:nvSpPr>
          <p:cNvPr id="2" name="Date Placeholder 1">
            <a:extLst>
              <a:ext uri="{FF2B5EF4-FFF2-40B4-BE49-F238E27FC236}">
                <a16:creationId xmlns:a16="http://schemas.microsoft.com/office/drawing/2014/main" id="{DCA16FAE-FB38-4F4E-848E-E26439022AAC}"/>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3D2604E6-98CD-4560-9048-D79754587ECD}"/>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816135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fade">
                                      <p:cBhvr>
                                        <p:cTn id="7" dur="20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2000"/>
                                        <p:tgtEl>
                                          <p:spTgt spid="2253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Effect transition="in" filter="fade">
                                      <p:cBhvr>
                                        <p:cTn id="15" dur="2000"/>
                                        <p:tgtEl>
                                          <p:spTgt spid="2253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531">
                                            <p:txEl>
                                              <p:pRg st="2" end="2"/>
                                            </p:txEl>
                                          </p:spTgt>
                                        </p:tgtEl>
                                        <p:attrNameLst>
                                          <p:attrName>style.visibility</p:attrName>
                                        </p:attrNameLst>
                                      </p:cBhvr>
                                      <p:to>
                                        <p:strVal val="visible"/>
                                      </p:to>
                                    </p:set>
                                    <p:animEffect transition="in" filter="fade">
                                      <p:cBhvr>
                                        <p:cTn id="20" dur="20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1143000" y="152400"/>
            <a:ext cx="8229600" cy="838200"/>
          </a:xfrm>
        </p:spPr>
        <p:txBody>
          <a:bodyPr/>
          <a:lstStyle/>
          <a:p>
            <a:pPr eaLnBrk="1" hangingPunct="1"/>
            <a:r>
              <a:rPr lang="en-US" dirty="0">
                <a:solidFill>
                  <a:schemeClr val="tx1"/>
                </a:solidFill>
              </a:rPr>
              <a:t>SUB TOPIC</a:t>
            </a:r>
          </a:p>
        </p:txBody>
      </p:sp>
      <p:sp>
        <p:nvSpPr>
          <p:cNvPr id="1029" name="Rectangle 3"/>
          <p:cNvSpPr>
            <a:spLocks noGrp="1" noChangeArrowheads="1"/>
          </p:cNvSpPr>
          <p:nvPr>
            <p:ph sz="quarter" idx="1"/>
          </p:nvPr>
        </p:nvSpPr>
        <p:spPr>
          <a:xfrm>
            <a:off x="1066800" y="1066800"/>
            <a:ext cx="7848600" cy="5059363"/>
          </a:xfrm>
        </p:spPr>
        <p:txBody>
          <a:bodyPr>
            <a:normAutofit/>
          </a:bodyPr>
          <a:lstStyle/>
          <a:p>
            <a:pPr marL="514350" indent="-514350" eaLnBrk="1" hangingPunct="1">
              <a:lnSpc>
                <a:spcPct val="150000"/>
              </a:lnSpc>
              <a:buFont typeface="Lucida Calligraphy" pitchFamily="66" charset="0"/>
              <a:buAutoNum type="arabicPeriod"/>
            </a:pPr>
            <a:r>
              <a:rPr lang="en-US" sz="2800" dirty="0"/>
              <a:t>Definitions of Communication</a:t>
            </a:r>
          </a:p>
          <a:p>
            <a:pPr marL="514350" indent="-514350" eaLnBrk="1" hangingPunct="1">
              <a:lnSpc>
                <a:spcPct val="150000"/>
              </a:lnSpc>
              <a:buFont typeface="Lucida Calligraphy" pitchFamily="66" charset="0"/>
              <a:buAutoNum type="arabicPeriod"/>
            </a:pPr>
            <a:r>
              <a:rPr lang="en-US" sz="2800" dirty="0"/>
              <a:t>Importance of Effective Communications</a:t>
            </a:r>
          </a:p>
          <a:p>
            <a:pPr marL="514350" indent="-514350" eaLnBrk="1" hangingPunct="1">
              <a:lnSpc>
                <a:spcPct val="150000"/>
              </a:lnSpc>
              <a:buFont typeface="Lucida Calligraphy" pitchFamily="66" charset="0"/>
              <a:buAutoNum type="arabicPeriod"/>
            </a:pPr>
            <a:r>
              <a:rPr lang="en-US" sz="2800" dirty="0"/>
              <a:t>Modes of Communication</a:t>
            </a:r>
          </a:p>
          <a:p>
            <a:pPr marL="514350" indent="-514350" eaLnBrk="1" hangingPunct="1">
              <a:lnSpc>
                <a:spcPct val="150000"/>
              </a:lnSpc>
              <a:buFont typeface="Lucida Calligraphy" pitchFamily="66" charset="0"/>
              <a:buAutoNum type="arabicPeriod"/>
            </a:pPr>
            <a:r>
              <a:rPr lang="en-US" sz="2800" dirty="0"/>
              <a:t>Communication Process</a:t>
            </a:r>
          </a:p>
          <a:p>
            <a:pPr marL="514350" indent="-514350" eaLnBrk="1" hangingPunct="1">
              <a:lnSpc>
                <a:spcPct val="150000"/>
              </a:lnSpc>
              <a:buFont typeface="Lucida Calligraphy" pitchFamily="66" charset="0"/>
              <a:buAutoNum type="arabicPeriod"/>
            </a:pPr>
            <a:r>
              <a:rPr lang="en-US" sz="2800" dirty="0"/>
              <a:t>Communication Barriers</a:t>
            </a:r>
          </a:p>
          <a:p>
            <a:pPr marL="514350" indent="-514350" eaLnBrk="1" hangingPunct="1">
              <a:lnSpc>
                <a:spcPct val="150000"/>
              </a:lnSpc>
              <a:buFont typeface="Lucida Calligraphy" pitchFamily="66" charset="0"/>
              <a:buAutoNum type="arabicPeriod"/>
            </a:pPr>
            <a:r>
              <a:rPr lang="en-US" sz="2800" dirty="0"/>
              <a:t>Communication Skills</a:t>
            </a:r>
          </a:p>
        </p:txBody>
      </p:sp>
      <p:sp>
        <p:nvSpPr>
          <p:cNvPr id="2" name="Date Placeholder 1">
            <a:extLst>
              <a:ext uri="{FF2B5EF4-FFF2-40B4-BE49-F238E27FC236}">
                <a16:creationId xmlns:a16="http://schemas.microsoft.com/office/drawing/2014/main" id="{F6ADB2BC-7589-49C1-918B-444616808FC0}"/>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74300F34-E32A-4029-8DE9-B0F9D5D40C14}"/>
              </a:ext>
            </a:extLst>
          </p:cNvPr>
          <p:cNvSpPr>
            <a:spLocks noGrp="1"/>
          </p:cNvSpPr>
          <p:nvPr>
            <p:ph type="ftr" sz="quarter" idx="3"/>
          </p:nvPr>
        </p:nvSpPr>
        <p:spPr/>
        <p:txBody>
          <a:bodyPr/>
          <a:lstStyle/>
          <a:p>
            <a:r>
              <a:rPr lang="en-GB" dirty="0"/>
              <a:t>FOR EDUCATIONAL PURPOSE ONLY</a:t>
            </a:r>
          </a:p>
        </p:txBody>
      </p:sp>
    </p:spTree>
    <p:extLst>
      <p:ext uri="{BB962C8B-B14F-4D97-AF65-F5344CB8AC3E}">
        <p14:creationId xmlns:p14="http://schemas.microsoft.com/office/powerpoint/2010/main" val="1509312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24544" y="365918"/>
            <a:ext cx="8229600" cy="731838"/>
          </a:xfrm>
        </p:spPr>
        <p:txBody>
          <a:bodyPr/>
          <a:lstStyle/>
          <a:p>
            <a:pPr eaLnBrk="1" hangingPunct="1"/>
            <a:r>
              <a:rPr lang="en-US" sz="4000" dirty="0">
                <a:solidFill>
                  <a:schemeClr val="tx1"/>
                </a:solidFill>
              </a:rPr>
              <a:t>2. Facial Expression</a:t>
            </a:r>
          </a:p>
        </p:txBody>
      </p:sp>
      <p:sp>
        <p:nvSpPr>
          <p:cNvPr id="23555" name="Content Placeholder 2"/>
          <p:cNvSpPr>
            <a:spLocks noGrp="1"/>
          </p:cNvSpPr>
          <p:nvPr>
            <p:ph sz="quarter" idx="1"/>
          </p:nvPr>
        </p:nvSpPr>
        <p:spPr/>
        <p:txBody>
          <a:bodyPr/>
          <a:lstStyle/>
          <a:p>
            <a:pPr eaLnBrk="1" hangingPunct="1"/>
            <a:r>
              <a:rPr lang="en-MY" dirty="0"/>
              <a:t>The overall facial expression is important to a receiver’s perception of credibility. </a:t>
            </a:r>
          </a:p>
          <a:p>
            <a:pPr eaLnBrk="1" hangingPunct="1">
              <a:buFont typeface="Arial" charset="0"/>
              <a:buNone/>
            </a:pPr>
            <a:endParaRPr lang="en-MY" dirty="0"/>
          </a:p>
          <a:p>
            <a:pPr eaLnBrk="1" hangingPunct="1"/>
            <a:r>
              <a:rPr lang="en-MY" dirty="0"/>
              <a:t>A speaker's face must show interest and attention. </a:t>
            </a:r>
          </a:p>
          <a:p>
            <a:pPr eaLnBrk="1" hangingPunct="1"/>
            <a:endParaRPr lang="en-US" dirty="0"/>
          </a:p>
        </p:txBody>
      </p:sp>
      <p:sp>
        <p:nvSpPr>
          <p:cNvPr id="2" name="Date Placeholder 1">
            <a:extLst>
              <a:ext uri="{FF2B5EF4-FFF2-40B4-BE49-F238E27FC236}">
                <a16:creationId xmlns:a16="http://schemas.microsoft.com/office/drawing/2014/main" id="{18EA69DE-C8F7-4363-9AEA-E5C0CF26BBD1}"/>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AA68CEEB-5A3D-4B8A-B11F-24D37919D908}"/>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95569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2000"/>
                                        <p:tgtEl>
                                          <p:spTgt spid="235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Effect transition="in" filter="fade">
                                      <p:cBhvr>
                                        <p:cTn id="12" dur="2000"/>
                                        <p:tgtEl>
                                          <p:spTgt spid="235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fade">
                                      <p:cBhvr>
                                        <p:cTn id="17" dur="20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23528" y="604887"/>
            <a:ext cx="7924800" cy="731838"/>
          </a:xfrm>
        </p:spPr>
        <p:txBody>
          <a:bodyPr rtlCol="0">
            <a:normAutofit fontScale="90000"/>
          </a:bodyPr>
          <a:lstStyle/>
          <a:p>
            <a:pPr eaLnBrk="1" fontAlgn="auto" hangingPunct="1">
              <a:spcAft>
                <a:spcPts val="0"/>
              </a:spcAft>
              <a:defRPr/>
            </a:pPr>
            <a:r>
              <a:rPr lang="en-US" dirty="0">
                <a:solidFill>
                  <a:schemeClr val="tx1"/>
                </a:solidFill>
              </a:rPr>
              <a:t>3. Gestures (hand &amp; head movements)</a:t>
            </a:r>
          </a:p>
        </p:txBody>
      </p:sp>
      <p:sp>
        <p:nvSpPr>
          <p:cNvPr id="3" name="Content Placeholder 2"/>
          <p:cNvSpPr>
            <a:spLocks noGrp="1"/>
          </p:cNvSpPr>
          <p:nvPr>
            <p:ph sz="quarter" idx="1"/>
          </p:nvPr>
        </p:nvSpPr>
        <p:spPr>
          <a:xfrm>
            <a:off x="381000" y="1628800"/>
            <a:ext cx="8229600" cy="4800600"/>
          </a:xfrm>
        </p:spPr>
        <p:txBody>
          <a:bodyPr>
            <a:normAutofit lnSpcReduction="10000"/>
          </a:bodyPr>
          <a:lstStyle/>
          <a:p>
            <a:pPr eaLnBrk="1" hangingPunct="1"/>
            <a:r>
              <a:rPr lang="en-MY" sz="2400" dirty="0"/>
              <a:t>A speaker simply standing and talking with no motion is dull.</a:t>
            </a:r>
          </a:p>
          <a:p>
            <a:pPr eaLnBrk="1" hangingPunct="1"/>
            <a:r>
              <a:rPr lang="en-MY" sz="2400" dirty="0"/>
              <a:t>Beneficial gestures usually are performed with the hands, arms and head. These should be used to emphasise a point. </a:t>
            </a:r>
          </a:p>
          <a:p>
            <a:pPr eaLnBrk="1" hangingPunct="1"/>
            <a:r>
              <a:rPr lang="en-MY" sz="2400" dirty="0"/>
              <a:t>In short, using gestures to show participation is beneficial </a:t>
            </a:r>
            <a:r>
              <a:rPr lang="en-US" sz="2400" dirty="0"/>
              <a:t>to improve communication.</a:t>
            </a:r>
            <a:endParaRPr lang="en-MY" sz="2400" dirty="0"/>
          </a:p>
          <a:p>
            <a:pPr eaLnBrk="1" hangingPunct="1"/>
            <a:r>
              <a:rPr lang="en-MY" sz="2400" dirty="0"/>
              <a:t>There is no "correct" gesture for any given situation, but one of the keys to using good gestures is the appearance of spontaneity and naturalness. </a:t>
            </a:r>
          </a:p>
          <a:p>
            <a:pPr eaLnBrk="1" hangingPunct="1"/>
            <a:r>
              <a:rPr lang="en-MY" sz="2400" dirty="0"/>
              <a:t>In other words, gestures should be performed without nervousness.</a:t>
            </a:r>
            <a:endParaRPr lang="en-US" sz="2400" dirty="0"/>
          </a:p>
          <a:p>
            <a:pPr eaLnBrk="1" hangingPunct="1"/>
            <a:r>
              <a:rPr lang="en-MY" sz="2400" dirty="0"/>
              <a:t>Unnatural gestures, such as touching the body and playing with objects such as clothing or pens, are not good.</a:t>
            </a:r>
          </a:p>
        </p:txBody>
      </p:sp>
      <p:sp>
        <p:nvSpPr>
          <p:cNvPr id="2" name="Date Placeholder 1">
            <a:extLst>
              <a:ext uri="{FF2B5EF4-FFF2-40B4-BE49-F238E27FC236}">
                <a16:creationId xmlns:a16="http://schemas.microsoft.com/office/drawing/2014/main" id="{968A78CE-76EE-43ED-ABDB-794D0EBF6CAE}"/>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AE3AE2E6-2387-4842-BF26-E1546138E238}"/>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04872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81584" y="0"/>
            <a:ext cx="7498080" cy="1143000"/>
          </a:xfrm>
        </p:spPr>
        <p:txBody>
          <a:bodyPr/>
          <a:lstStyle/>
          <a:p>
            <a:pPr eaLnBrk="1" hangingPunct="1"/>
            <a:r>
              <a:rPr lang="en-US" sz="4000" dirty="0">
                <a:solidFill>
                  <a:schemeClr val="tx1"/>
                </a:solidFill>
              </a:rPr>
              <a:t>4. Posture</a:t>
            </a:r>
          </a:p>
        </p:txBody>
      </p:sp>
      <p:sp>
        <p:nvSpPr>
          <p:cNvPr id="3" name="Content Placeholder 2"/>
          <p:cNvSpPr>
            <a:spLocks noGrp="1"/>
          </p:cNvSpPr>
          <p:nvPr>
            <p:ph sz="quarter" idx="1"/>
          </p:nvPr>
        </p:nvSpPr>
        <p:spPr>
          <a:xfrm>
            <a:off x="329184" y="1066800"/>
            <a:ext cx="7696200" cy="5105400"/>
          </a:xfrm>
        </p:spPr>
        <p:txBody>
          <a:bodyPr rtlCol="0">
            <a:normAutofit fontScale="92500" lnSpcReduction="20000"/>
          </a:bodyPr>
          <a:lstStyle/>
          <a:p>
            <a:pPr eaLnBrk="1" fontAlgn="auto" hangingPunct="1">
              <a:spcAft>
                <a:spcPts val="0"/>
              </a:spcAft>
              <a:buFont typeface="Arial" pitchFamily="34" charset="0"/>
              <a:buChar char="•"/>
              <a:defRPr/>
            </a:pPr>
            <a:r>
              <a:rPr lang="en-MY" sz="2600" dirty="0"/>
              <a:t>The difference between gesture and posture is that a gesture conveys a message by using one part of the body.</a:t>
            </a:r>
          </a:p>
          <a:p>
            <a:pPr eaLnBrk="1" fontAlgn="auto" hangingPunct="1">
              <a:spcAft>
                <a:spcPts val="0"/>
              </a:spcAft>
              <a:buFont typeface="Arial" pitchFamily="34" charset="0"/>
              <a:buChar char="•"/>
              <a:defRPr/>
            </a:pPr>
            <a:endParaRPr lang="en-MY" sz="2600" dirty="0"/>
          </a:p>
          <a:p>
            <a:pPr eaLnBrk="1" fontAlgn="auto" hangingPunct="1">
              <a:spcAft>
                <a:spcPts val="0"/>
              </a:spcAft>
              <a:buFont typeface="Arial" pitchFamily="34" charset="0"/>
              <a:buChar char="•"/>
              <a:defRPr/>
            </a:pPr>
            <a:r>
              <a:rPr lang="en-MY" sz="2600" dirty="0"/>
              <a:t>Whereas a posture involves the movement of the body as a whole. </a:t>
            </a:r>
          </a:p>
          <a:p>
            <a:pPr eaLnBrk="1" fontAlgn="auto" hangingPunct="1">
              <a:spcAft>
                <a:spcPts val="0"/>
              </a:spcAft>
              <a:buFont typeface="Arial" pitchFamily="34" charset="0"/>
              <a:buChar char="•"/>
              <a:defRPr/>
            </a:pPr>
            <a:endParaRPr lang="en-MY" sz="2600" dirty="0"/>
          </a:p>
          <a:p>
            <a:pPr eaLnBrk="1" fontAlgn="auto" hangingPunct="1">
              <a:spcAft>
                <a:spcPts val="0"/>
              </a:spcAft>
              <a:buFont typeface="Arial" pitchFamily="34" charset="0"/>
              <a:buChar char="•"/>
              <a:defRPr/>
            </a:pPr>
            <a:r>
              <a:rPr lang="en-MY" sz="2600" dirty="0"/>
              <a:t>Closed postures, with features such as folded arms and crossed legs, indicate a closed personality and a lack of confidence. </a:t>
            </a:r>
          </a:p>
          <a:p>
            <a:pPr eaLnBrk="1" fontAlgn="auto" hangingPunct="1">
              <a:spcAft>
                <a:spcPts val="0"/>
              </a:spcAft>
              <a:buFont typeface="Arial" pitchFamily="34" charset="0"/>
              <a:buChar char="•"/>
              <a:defRPr/>
            </a:pPr>
            <a:endParaRPr lang="en-MY" sz="2600" dirty="0"/>
          </a:p>
          <a:p>
            <a:pPr eaLnBrk="1" fontAlgn="auto" hangingPunct="1">
              <a:spcAft>
                <a:spcPts val="0"/>
              </a:spcAft>
              <a:buFont typeface="Arial" pitchFamily="34" charset="0"/>
              <a:buChar char="•"/>
              <a:defRPr/>
            </a:pPr>
            <a:r>
              <a:rPr lang="en-MY" sz="2600" dirty="0"/>
              <a:t>Open posture, with arms spread in a relaxed manner, is a much more confident .</a:t>
            </a:r>
          </a:p>
          <a:p>
            <a:pPr eaLnBrk="1" fontAlgn="auto" hangingPunct="1">
              <a:spcAft>
                <a:spcPts val="0"/>
              </a:spcAft>
              <a:buFont typeface="Arial" pitchFamily="34" charset="0"/>
              <a:buChar char="•"/>
              <a:defRPr/>
            </a:pPr>
            <a:endParaRPr lang="en-MY" sz="2600" dirty="0"/>
          </a:p>
          <a:p>
            <a:pPr eaLnBrk="1" fontAlgn="auto" hangingPunct="1">
              <a:spcAft>
                <a:spcPts val="0"/>
              </a:spcAft>
              <a:buFont typeface="Arial" pitchFamily="34" charset="0"/>
              <a:buChar char="•"/>
              <a:defRPr/>
            </a:pPr>
            <a:r>
              <a:rPr lang="en-MY" sz="2600" dirty="0"/>
              <a:t>Like gestures, postural movements should flow with the conversation so that they look natural.</a:t>
            </a:r>
            <a:endParaRPr lang="en-US" sz="2600" dirty="0"/>
          </a:p>
          <a:p>
            <a:pPr eaLnBrk="1" fontAlgn="auto" hangingPunct="1">
              <a:spcAft>
                <a:spcPts val="0"/>
              </a:spcAft>
              <a:buFont typeface="Arial" pitchFamily="34" charset="0"/>
              <a:buChar char="•"/>
              <a:defRPr/>
            </a:pPr>
            <a:endParaRPr lang="en-US" sz="2600" dirty="0"/>
          </a:p>
          <a:p>
            <a:pPr eaLnBrk="1" fontAlgn="auto" hangingPunct="1">
              <a:spcAft>
                <a:spcPts val="0"/>
              </a:spcAft>
              <a:buFont typeface="Arial" pitchFamily="34" charset="0"/>
              <a:buChar char="•"/>
              <a:defRPr/>
            </a:pPr>
            <a:endParaRPr lang="en-US" sz="2600" dirty="0"/>
          </a:p>
        </p:txBody>
      </p:sp>
      <p:sp>
        <p:nvSpPr>
          <p:cNvPr id="2" name="Date Placeholder 1">
            <a:extLst>
              <a:ext uri="{FF2B5EF4-FFF2-40B4-BE49-F238E27FC236}">
                <a16:creationId xmlns:a16="http://schemas.microsoft.com/office/drawing/2014/main" id="{64635F47-16ED-482D-A9FD-6D95AF691ABA}"/>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CED2F729-AD8B-4BA8-BBEB-8315BB98AC56}"/>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602619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1560" y="332656"/>
            <a:ext cx="7498080" cy="1143000"/>
          </a:xfrm>
        </p:spPr>
        <p:txBody>
          <a:bodyPr/>
          <a:lstStyle/>
          <a:p>
            <a:pPr eaLnBrk="1" hangingPunct="1"/>
            <a:r>
              <a:rPr lang="en-US" dirty="0">
                <a:solidFill>
                  <a:schemeClr val="tx1"/>
                </a:solidFill>
              </a:rPr>
              <a:t>Communication Process </a:t>
            </a:r>
          </a:p>
        </p:txBody>
      </p:sp>
      <p:sp>
        <p:nvSpPr>
          <p:cNvPr id="6" name="Cloud 5"/>
          <p:cNvSpPr/>
          <p:nvPr/>
        </p:nvSpPr>
        <p:spPr>
          <a:xfrm>
            <a:off x="852317" y="1700808"/>
            <a:ext cx="7543800" cy="3886200"/>
          </a:xfrm>
          <a:prstGeom prst="cloud">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bg2">
                  <a:lumMod val="20000"/>
                  <a:lumOff val="80000"/>
                </a:schemeClr>
              </a:solidFill>
            </a:endParaRPr>
          </a:p>
        </p:txBody>
      </p:sp>
      <p:sp>
        <p:nvSpPr>
          <p:cNvPr id="28677" name="TextBox 6"/>
          <p:cNvSpPr txBox="1">
            <a:spLocks noChangeArrowheads="1"/>
          </p:cNvSpPr>
          <p:nvPr/>
        </p:nvSpPr>
        <p:spPr bwMode="auto">
          <a:xfrm>
            <a:off x="2081382" y="2924944"/>
            <a:ext cx="4981235" cy="1569660"/>
          </a:xfrm>
          <a:prstGeom prst="rect">
            <a:avLst/>
          </a:prstGeom>
          <a:noFill/>
          <a:ln w="9525">
            <a:noFill/>
            <a:miter lim="800000"/>
            <a:headEnd/>
            <a:tailEnd/>
          </a:ln>
        </p:spPr>
        <p:txBody>
          <a:bodyPr wrap="none">
            <a:spAutoFit/>
          </a:bodyPr>
          <a:lstStyle/>
          <a:p>
            <a:r>
              <a:rPr lang="en-US" sz="3200" dirty="0"/>
              <a:t>Communication is an art of </a:t>
            </a:r>
          </a:p>
          <a:p>
            <a:r>
              <a:rPr lang="en-US" sz="3200" dirty="0"/>
              <a:t>making yourself understood. </a:t>
            </a:r>
          </a:p>
          <a:p>
            <a:endParaRPr lang="en-US" sz="3200" dirty="0"/>
          </a:p>
        </p:txBody>
      </p:sp>
      <p:sp>
        <p:nvSpPr>
          <p:cNvPr id="2" name="Date Placeholder 1">
            <a:extLst>
              <a:ext uri="{FF2B5EF4-FFF2-40B4-BE49-F238E27FC236}">
                <a16:creationId xmlns:a16="http://schemas.microsoft.com/office/drawing/2014/main" id="{6D408678-0A3B-41E3-97DE-4E9D6D0D386B}"/>
              </a:ext>
            </a:extLst>
          </p:cNvPr>
          <p:cNvSpPr>
            <a:spLocks noGrp="1"/>
          </p:cNvSpPr>
          <p:nvPr>
            <p:ph type="dt" sz="half" idx="2"/>
          </p:nvPr>
        </p:nvSpPr>
        <p:spPr/>
        <p:txBody>
          <a:bodyPr/>
          <a:lstStyle/>
          <a:p>
            <a:endParaRPr lang="en-GB" dirty="0"/>
          </a:p>
        </p:txBody>
      </p:sp>
      <p:sp>
        <p:nvSpPr>
          <p:cNvPr id="7" name="Footer Placeholder 2">
            <a:extLst>
              <a:ext uri="{FF2B5EF4-FFF2-40B4-BE49-F238E27FC236}">
                <a16:creationId xmlns:a16="http://schemas.microsoft.com/office/drawing/2014/main" id="{B2ED5BB4-A200-4E96-812B-2D0B6E06DEED}"/>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081612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20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38522" y="751872"/>
            <a:ext cx="8229600" cy="1143000"/>
          </a:xfrm>
        </p:spPr>
        <p:txBody>
          <a:bodyPr/>
          <a:lstStyle/>
          <a:p>
            <a:pPr eaLnBrk="1" hangingPunct="1"/>
            <a:r>
              <a:rPr lang="en-US" dirty="0">
                <a:solidFill>
                  <a:schemeClr val="tx1"/>
                </a:solidFill>
              </a:rPr>
              <a:t>Communication Process </a:t>
            </a:r>
          </a:p>
        </p:txBody>
      </p:sp>
      <p:grpSp>
        <p:nvGrpSpPr>
          <p:cNvPr id="2" name="Group 39"/>
          <p:cNvGrpSpPr>
            <a:grpSpLocks/>
          </p:cNvGrpSpPr>
          <p:nvPr/>
        </p:nvGrpSpPr>
        <p:grpSpPr bwMode="auto">
          <a:xfrm>
            <a:off x="322262" y="1619878"/>
            <a:ext cx="8499475" cy="2286000"/>
            <a:chOff x="309674" y="1371600"/>
            <a:chExt cx="8499419" cy="2286000"/>
          </a:xfrm>
        </p:grpSpPr>
        <p:pic>
          <p:nvPicPr>
            <p:cNvPr id="29703" name="Picture 2"/>
            <p:cNvPicPr>
              <a:picLocks noChangeAspect="1" noChangeArrowheads="1"/>
            </p:cNvPicPr>
            <p:nvPr/>
          </p:nvPicPr>
          <p:blipFill>
            <a:blip r:embed="rId3"/>
            <a:srcRect/>
            <a:stretch>
              <a:fillRect/>
            </a:stretch>
          </p:blipFill>
          <p:spPr bwMode="auto">
            <a:xfrm>
              <a:off x="1828800" y="1371600"/>
              <a:ext cx="5715000" cy="2286000"/>
            </a:xfrm>
            <a:prstGeom prst="rect">
              <a:avLst/>
            </a:prstGeom>
            <a:noFill/>
            <a:ln w="9525">
              <a:noFill/>
              <a:miter lim="800000"/>
              <a:headEnd/>
              <a:tailEnd/>
            </a:ln>
          </p:spPr>
        </p:pic>
        <p:grpSp>
          <p:nvGrpSpPr>
            <p:cNvPr id="3" name="Group 3"/>
            <p:cNvGrpSpPr>
              <a:grpSpLocks/>
            </p:cNvGrpSpPr>
            <p:nvPr/>
          </p:nvGrpSpPr>
          <p:grpSpPr bwMode="auto">
            <a:xfrm rot="1030442">
              <a:off x="309674" y="1720121"/>
              <a:ext cx="1524000" cy="1295400"/>
              <a:chOff x="684" y="2174"/>
              <a:chExt cx="2078" cy="1852"/>
            </a:xfrm>
          </p:grpSpPr>
          <p:grpSp>
            <p:nvGrpSpPr>
              <p:cNvPr id="4" name="Group 4"/>
              <p:cNvGrpSpPr>
                <a:grpSpLocks/>
              </p:cNvGrpSpPr>
              <p:nvPr/>
            </p:nvGrpSpPr>
            <p:grpSpPr bwMode="auto">
              <a:xfrm>
                <a:off x="1998" y="2174"/>
                <a:ext cx="764" cy="1295"/>
                <a:chOff x="1998" y="2174"/>
                <a:chExt cx="764" cy="1295"/>
              </a:xfrm>
            </p:grpSpPr>
            <p:sp>
              <p:nvSpPr>
                <p:cNvPr id="29727" name="Freeform 5"/>
                <p:cNvSpPr>
                  <a:spLocks/>
                </p:cNvSpPr>
                <p:nvPr/>
              </p:nvSpPr>
              <p:spPr bwMode="auto">
                <a:xfrm>
                  <a:off x="2239" y="2174"/>
                  <a:ext cx="523" cy="1295"/>
                </a:xfrm>
                <a:custGeom>
                  <a:avLst/>
                  <a:gdLst>
                    <a:gd name="T0" fmla="*/ 12 w 523"/>
                    <a:gd name="T1" fmla="*/ 0 h 1295"/>
                    <a:gd name="T2" fmla="*/ 28 w 523"/>
                    <a:gd name="T3" fmla="*/ 29 h 1295"/>
                    <a:gd name="T4" fmla="*/ 54 w 523"/>
                    <a:gd name="T5" fmla="*/ 75 h 1295"/>
                    <a:gd name="T6" fmla="*/ 75 w 523"/>
                    <a:gd name="T7" fmla="*/ 117 h 1295"/>
                    <a:gd name="T8" fmla="*/ 98 w 523"/>
                    <a:gd name="T9" fmla="*/ 159 h 1295"/>
                    <a:gd name="T10" fmla="*/ 121 w 523"/>
                    <a:gd name="T11" fmla="*/ 203 h 1295"/>
                    <a:gd name="T12" fmla="*/ 144 w 523"/>
                    <a:gd name="T13" fmla="*/ 253 h 1295"/>
                    <a:gd name="T14" fmla="*/ 168 w 523"/>
                    <a:gd name="T15" fmla="*/ 304 h 1295"/>
                    <a:gd name="T16" fmla="*/ 196 w 523"/>
                    <a:gd name="T17" fmla="*/ 362 h 1295"/>
                    <a:gd name="T18" fmla="*/ 218 w 523"/>
                    <a:gd name="T19" fmla="*/ 410 h 1295"/>
                    <a:gd name="T20" fmla="*/ 243 w 523"/>
                    <a:gd name="T21" fmla="*/ 467 h 1295"/>
                    <a:gd name="T22" fmla="*/ 263 w 523"/>
                    <a:gd name="T23" fmla="*/ 517 h 1295"/>
                    <a:gd name="T24" fmla="*/ 290 w 523"/>
                    <a:gd name="T25" fmla="*/ 579 h 1295"/>
                    <a:gd name="T26" fmla="*/ 315 w 523"/>
                    <a:gd name="T27" fmla="*/ 642 h 1295"/>
                    <a:gd name="T28" fmla="*/ 340 w 523"/>
                    <a:gd name="T29" fmla="*/ 707 h 1295"/>
                    <a:gd name="T30" fmla="*/ 360 w 523"/>
                    <a:gd name="T31" fmla="*/ 758 h 1295"/>
                    <a:gd name="T32" fmla="*/ 376 w 523"/>
                    <a:gd name="T33" fmla="*/ 804 h 1295"/>
                    <a:gd name="T34" fmla="*/ 396 w 523"/>
                    <a:gd name="T35" fmla="*/ 859 h 1295"/>
                    <a:gd name="T36" fmla="*/ 414 w 523"/>
                    <a:gd name="T37" fmla="*/ 913 h 1295"/>
                    <a:gd name="T38" fmla="*/ 433 w 523"/>
                    <a:gd name="T39" fmla="*/ 970 h 1295"/>
                    <a:gd name="T40" fmla="*/ 451 w 523"/>
                    <a:gd name="T41" fmla="*/ 1026 h 1295"/>
                    <a:gd name="T42" fmla="*/ 466 w 523"/>
                    <a:gd name="T43" fmla="*/ 1079 h 1295"/>
                    <a:gd name="T44" fmla="*/ 483 w 523"/>
                    <a:gd name="T45" fmla="*/ 1127 h 1295"/>
                    <a:gd name="T46" fmla="*/ 496 w 523"/>
                    <a:gd name="T47" fmla="*/ 1180 h 1295"/>
                    <a:gd name="T48" fmla="*/ 507 w 523"/>
                    <a:gd name="T49" fmla="*/ 1230 h 1295"/>
                    <a:gd name="T50" fmla="*/ 519 w 523"/>
                    <a:gd name="T51" fmla="*/ 1281 h 1295"/>
                    <a:gd name="T52" fmla="*/ 522 w 523"/>
                    <a:gd name="T53" fmla="*/ 1294 h 1295"/>
                    <a:gd name="T54" fmla="*/ 484 w 523"/>
                    <a:gd name="T55" fmla="*/ 1274 h 1295"/>
                    <a:gd name="T56" fmla="*/ 477 w 523"/>
                    <a:gd name="T57" fmla="*/ 1234 h 1295"/>
                    <a:gd name="T58" fmla="*/ 466 w 523"/>
                    <a:gd name="T59" fmla="*/ 1187 h 1295"/>
                    <a:gd name="T60" fmla="*/ 454 w 523"/>
                    <a:gd name="T61" fmla="*/ 1137 h 1295"/>
                    <a:gd name="T62" fmla="*/ 437 w 523"/>
                    <a:gd name="T63" fmla="*/ 1084 h 1295"/>
                    <a:gd name="T64" fmla="*/ 421 w 523"/>
                    <a:gd name="T65" fmla="*/ 1024 h 1295"/>
                    <a:gd name="T66" fmla="*/ 403 w 523"/>
                    <a:gd name="T67" fmla="*/ 969 h 1295"/>
                    <a:gd name="T68" fmla="*/ 385 w 523"/>
                    <a:gd name="T69" fmla="*/ 915 h 1295"/>
                    <a:gd name="T70" fmla="*/ 364 w 523"/>
                    <a:gd name="T71" fmla="*/ 853 h 1295"/>
                    <a:gd name="T72" fmla="*/ 343 w 523"/>
                    <a:gd name="T73" fmla="*/ 796 h 1295"/>
                    <a:gd name="T74" fmla="*/ 323 w 523"/>
                    <a:gd name="T75" fmla="*/ 741 h 1295"/>
                    <a:gd name="T76" fmla="*/ 301 w 523"/>
                    <a:gd name="T77" fmla="*/ 683 h 1295"/>
                    <a:gd name="T78" fmla="*/ 284 w 523"/>
                    <a:gd name="T79" fmla="*/ 640 h 1295"/>
                    <a:gd name="T80" fmla="*/ 260 w 523"/>
                    <a:gd name="T81" fmla="*/ 581 h 1295"/>
                    <a:gd name="T82" fmla="*/ 234 w 523"/>
                    <a:gd name="T83" fmla="*/ 520 h 1295"/>
                    <a:gd name="T84" fmla="*/ 209 w 523"/>
                    <a:gd name="T85" fmla="*/ 463 h 1295"/>
                    <a:gd name="T86" fmla="*/ 184 w 523"/>
                    <a:gd name="T87" fmla="*/ 406 h 1295"/>
                    <a:gd name="T88" fmla="*/ 157 w 523"/>
                    <a:gd name="T89" fmla="*/ 348 h 1295"/>
                    <a:gd name="T90" fmla="*/ 131 w 523"/>
                    <a:gd name="T91" fmla="*/ 293 h 1295"/>
                    <a:gd name="T92" fmla="*/ 105 w 523"/>
                    <a:gd name="T93" fmla="*/ 239 h 1295"/>
                    <a:gd name="T94" fmla="*/ 79 w 523"/>
                    <a:gd name="T95" fmla="*/ 190 h 1295"/>
                    <a:gd name="T96" fmla="*/ 50 w 523"/>
                    <a:gd name="T97" fmla="*/ 133 h 1295"/>
                    <a:gd name="T98" fmla="*/ 24 w 523"/>
                    <a:gd name="T99" fmla="*/ 87 h 1295"/>
                    <a:gd name="T100" fmla="*/ 0 w 523"/>
                    <a:gd name="T101" fmla="*/ 46 h 1295"/>
                    <a:gd name="T102" fmla="*/ 12 w 523"/>
                    <a:gd name="T103" fmla="*/ 0 h 12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23"/>
                    <a:gd name="T157" fmla="*/ 0 h 1295"/>
                    <a:gd name="T158" fmla="*/ 523 w 523"/>
                    <a:gd name="T159" fmla="*/ 1295 h 12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23" h="1295">
                      <a:moveTo>
                        <a:pt x="12" y="0"/>
                      </a:moveTo>
                      <a:lnTo>
                        <a:pt x="28" y="29"/>
                      </a:lnTo>
                      <a:lnTo>
                        <a:pt x="54" y="75"/>
                      </a:lnTo>
                      <a:lnTo>
                        <a:pt x="75" y="117"/>
                      </a:lnTo>
                      <a:lnTo>
                        <a:pt x="98" y="159"/>
                      </a:lnTo>
                      <a:lnTo>
                        <a:pt x="121" y="203"/>
                      </a:lnTo>
                      <a:lnTo>
                        <a:pt x="144" y="253"/>
                      </a:lnTo>
                      <a:lnTo>
                        <a:pt x="168" y="304"/>
                      </a:lnTo>
                      <a:lnTo>
                        <a:pt x="196" y="362"/>
                      </a:lnTo>
                      <a:lnTo>
                        <a:pt x="218" y="410"/>
                      </a:lnTo>
                      <a:lnTo>
                        <a:pt x="243" y="467"/>
                      </a:lnTo>
                      <a:lnTo>
                        <a:pt x="263" y="517"/>
                      </a:lnTo>
                      <a:lnTo>
                        <a:pt x="290" y="579"/>
                      </a:lnTo>
                      <a:lnTo>
                        <a:pt x="315" y="642"/>
                      </a:lnTo>
                      <a:lnTo>
                        <a:pt x="340" y="707"/>
                      </a:lnTo>
                      <a:lnTo>
                        <a:pt x="360" y="758"/>
                      </a:lnTo>
                      <a:lnTo>
                        <a:pt x="376" y="804"/>
                      </a:lnTo>
                      <a:lnTo>
                        <a:pt x="396" y="859"/>
                      </a:lnTo>
                      <a:lnTo>
                        <a:pt x="414" y="913"/>
                      </a:lnTo>
                      <a:lnTo>
                        <a:pt x="433" y="970"/>
                      </a:lnTo>
                      <a:lnTo>
                        <a:pt x="451" y="1026"/>
                      </a:lnTo>
                      <a:lnTo>
                        <a:pt x="466" y="1079"/>
                      </a:lnTo>
                      <a:lnTo>
                        <a:pt x="483" y="1127"/>
                      </a:lnTo>
                      <a:lnTo>
                        <a:pt x="496" y="1180"/>
                      </a:lnTo>
                      <a:lnTo>
                        <a:pt x="507" y="1230"/>
                      </a:lnTo>
                      <a:lnTo>
                        <a:pt x="519" y="1281"/>
                      </a:lnTo>
                      <a:lnTo>
                        <a:pt x="522" y="1294"/>
                      </a:lnTo>
                      <a:lnTo>
                        <a:pt x="484" y="1274"/>
                      </a:lnTo>
                      <a:lnTo>
                        <a:pt x="477" y="1234"/>
                      </a:lnTo>
                      <a:lnTo>
                        <a:pt x="466" y="1187"/>
                      </a:lnTo>
                      <a:lnTo>
                        <a:pt x="454" y="1137"/>
                      </a:lnTo>
                      <a:lnTo>
                        <a:pt x="437" y="1084"/>
                      </a:lnTo>
                      <a:lnTo>
                        <a:pt x="421" y="1024"/>
                      </a:lnTo>
                      <a:lnTo>
                        <a:pt x="403" y="969"/>
                      </a:lnTo>
                      <a:lnTo>
                        <a:pt x="385" y="915"/>
                      </a:lnTo>
                      <a:lnTo>
                        <a:pt x="364" y="853"/>
                      </a:lnTo>
                      <a:lnTo>
                        <a:pt x="343" y="796"/>
                      </a:lnTo>
                      <a:lnTo>
                        <a:pt x="323" y="741"/>
                      </a:lnTo>
                      <a:lnTo>
                        <a:pt x="301" y="683"/>
                      </a:lnTo>
                      <a:lnTo>
                        <a:pt x="284" y="640"/>
                      </a:lnTo>
                      <a:lnTo>
                        <a:pt x="260" y="581"/>
                      </a:lnTo>
                      <a:lnTo>
                        <a:pt x="234" y="520"/>
                      </a:lnTo>
                      <a:lnTo>
                        <a:pt x="209" y="463"/>
                      </a:lnTo>
                      <a:lnTo>
                        <a:pt x="184" y="406"/>
                      </a:lnTo>
                      <a:lnTo>
                        <a:pt x="157" y="348"/>
                      </a:lnTo>
                      <a:lnTo>
                        <a:pt x="131" y="293"/>
                      </a:lnTo>
                      <a:lnTo>
                        <a:pt x="105" y="239"/>
                      </a:lnTo>
                      <a:lnTo>
                        <a:pt x="79" y="190"/>
                      </a:lnTo>
                      <a:lnTo>
                        <a:pt x="50" y="133"/>
                      </a:lnTo>
                      <a:lnTo>
                        <a:pt x="24" y="87"/>
                      </a:lnTo>
                      <a:lnTo>
                        <a:pt x="0" y="46"/>
                      </a:lnTo>
                      <a:lnTo>
                        <a:pt x="12"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28" name="Freeform 6"/>
                <p:cNvSpPr>
                  <a:spLocks/>
                </p:cNvSpPr>
                <p:nvPr/>
              </p:nvSpPr>
              <p:spPr bwMode="auto">
                <a:xfrm>
                  <a:off x="2205" y="2272"/>
                  <a:ext cx="472" cy="1152"/>
                </a:xfrm>
                <a:custGeom>
                  <a:avLst/>
                  <a:gdLst>
                    <a:gd name="T0" fmla="*/ 16 w 472"/>
                    <a:gd name="T1" fmla="*/ 0 h 1152"/>
                    <a:gd name="T2" fmla="*/ 42 w 472"/>
                    <a:gd name="T3" fmla="*/ 47 h 1152"/>
                    <a:gd name="T4" fmla="*/ 64 w 472"/>
                    <a:gd name="T5" fmla="*/ 89 h 1152"/>
                    <a:gd name="T6" fmla="*/ 86 w 472"/>
                    <a:gd name="T7" fmla="*/ 133 h 1152"/>
                    <a:gd name="T8" fmla="*/ 110 w 472"/>
                    <a:gd name="T9" fmla="*/ 182 h 1152"/>
                    <a:gd name="T10" fmla="*/ 134 w 472"/>
                    <a:gd name="T11" fmla="*/ 233 h 1152"/>
                    <a:gd name="T12" fmla="*/ 161 w 472"/>
                    <a:gd name="T13" fmla="*/ 292 h 1152"/>
                    <a:gd name="T14" fmla="*/ 183 w 472"/>
                    <a:gd name="T15" fmla="*/ 340 h 1152"/>
                    <a:gd name="T16" fmla="*/ 208 w 472"/>
                    <a:gd name="T17" fmla="*/ 397 h 1152"/>
                    <a:gd name="T18" fmla="*/ 229 w 472"/>
                    <a:gd name="T19" fmla="*/ 447 h 1152"/>
                    <a:gd name="T20" fmla="*/ 255 w 472"/>
                    <a:gd name="T21" fmla="*/ 509 h 1152"/>
                    <a:gd name="T22" fmla="*/ 281 w 472"/>
                    <a:gd name="T23" fmla="*/ 573 h 1152"/>
                    <a:gd name="T24" fmla="*/ 306 w 472"/>
                    <a:gd name="T25" fmla="*/ 637 h 1152"/>
                    <a:gd name="T26" fmla="*/ 325 w 472"/>
                    <a:gd name="T27" fmla="*/ 688 h 1152"/>
                    <a:gd name="T28" fmla="*/ 341 w 472"/>
                    <a:gd name="T29" fmla="*/ 733 h 1152"/>
                    <a:gd name="T30" fmla="*/ 362 w 472"/>
                    <a:gd name="T31" fmla="*/ 790 h 1152"/>
                    <a:gd name="T32" fmla="*/ 381 w 472"/>
                    <a:gd name="T33" fmla="*/ 843 h 1152"/>
                    <a:gd name="T34" fmla="*/ 399 w 472"/>
                    <a:gd name="T35" fmla="*/ 901 h 1152"/>
                    <a:gd name="T36" fmla="*/ 417 w 472"/>
                    <a:gd name="T37" fmla="*/ 956 h 1152"/>
                    <a:gd name="T38" fmla="*/ 433 w 472"/>
                    <a:gd name="T39" fmla="*/ 1010 h 1152"/>
                    <a:gd name="T40" fmla="*/ 448 w 472"/>
                    <a:gd name="T41" fmla="*/ 1058 h 1152"/>
                    <a:gd name="T42" fmla="*/ 461 w 472"/>
                    <a:gd name="T43" fmla="*/ 1111 h 1152"/>
                    <a:gd name="T44" fmla="*/ 471 w 472"/>
                    <a:gd name="T45" fmla="*/ 1151 h 1152"/>
                    <a:gd name="T46" fmla="*/ 433 w 472"/>
                    <a:gd name="T47" fmla="*/ 1129 h 1152"/>
                    <a:gd name="T48" fmla="*/ 432 w 472"/>
                    <a:gd name="T49" fmla="*/ 1118 h 1152"/>
                    <a:gd name="T50" fmla="*/ 419 w 472"/>
                    <a:gd name="T51" fmla="*/ 1067 h 1152"/>
                    <a:gd name="T52" fmla="*/ 404 w 472"/>
                    <a:gd name="T53" fmla="*/ 1014 h 1152"/>
                    <a:gd name="T54" fmla="*/ 386 w 472"/>
                    <a:gd name="T55" fmla="*/ 954 h 1152"/>
                    <a:gd name="T56" fmla="*/ 369 w 472"/>
                    <a:gd name="T57" fmla="*/ 899 h 1152"/>
                    <a:gd name="T58" fmla="*/ 352 w 472"/>
                    <a:gd name="T59" fmla="*/ 846 h 1152"/>
                    <a:gd name="T60" fmla="*/ 329 w 472"/>
                    <a:gd name="T61" fmla="*/ 783 h 1152"/>
                    <a:gd name="T62" fmla="*/ 308 w 472"/>
                    <a:gd name="T63" fmla="*/ 726 h 1152"/>
                    <a:gd name="T64" fmla="*/ 288 w 472"/>
                    <a:gd name="T65" fmla="*/ 671 h 1152"/>
                    <a:gd name="T66" fmla="*/ 266 w 472"/>
                    <a:gd name="T67" fmla="*/ 614 h 1152"/>
                    <a:gd name="T68" fmla="*/ 249 w 472"/>
                    <a:gd name="T69" fmla="*/ 569 h 1152"/>
                    <a:gd name="T70" fmla="*/ 225 w 472"/>
                    <a:gd name="T71" fmla="*/ 511 h 1152"/>
                    <a:gd name="T72" fmla="*/ 200 w 472"/>
                    <a:gd name="T73" fmla="*/ 450 h 1152"/>
                    <a:gd name="T74" fmla="*/ 175 w 472"/>
                    <a:gd name="T75" fmla="*/ 394 h 1152"/>
                    <a:gd name="T76" fmla="*/ 149 w 472"/>
                    <a:gd name="T77" fmla="*/ 336 h 1152"/>
                    <a:gd name="T78" fmla="*/ 123 w 472"/>
                    <a:gd name="T79" fmla="*/ 277 h 1152"/>
                    <a:gd name="T80" fmla="*/ 97 w 472"/>
                    <a:gd name="T81" fmla="*/ 223 h 1152"/>
                    <a:gd name="T82" fmla="*/ 70 w 472"/>
                    <a:gd name="T83" fmla="*/ 168 h 1152"/>
                    <a:gd name="T84" fmla="*/ 44 w 472"/>
                    <a:gd name="T85" fmla="*/ 119 h 1152"/>
                    <a:gd name="T86" fmla="*/ 16 w 472"/>
                    <a:gd name="T87" fmla="*/ 64 h 1152"/>
                    <a:gd name="T88" fmla="*/ 0 w 472"/>
                    <a:gd name="T89" fmla="*/ 38 h 1152"/>
                    <a:gd name="T90" fmla="*/ 16 w 472"/>
                    <a:gd name="T91" fmla="*/ 0 h 11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72"/>
                    <a:gd name="T139" fmla="*/ 0 h 1152"/>
                    <a:gd name="T140" fmla="*/ 472 w 472"/>
                    <a:gd name="T141" fmla="*/ 1152 h 115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72" h="1152">
                      <a:moveTo>
                        <a:pt x="16" y="0"/>
                      </a:moveTo>
                      <a:lnTo>
                        <a:pt x="42" y="47"/>
                      </a:lnTo>
                      <a:lnTo>
                        <a:pt x="64" y="89"/>
                      </a:lnTo>
                      <a:lnTo>
                        <a:pt x="86" y="133"/>
                      </a:lnTo>
                      <a:lnTo>
                        <a:pt x="110" y="182"/>
                      </a:lnTo>
                      <a:lnTo>
                        <a:pt x="134" y="233"/>
                      </a:lnTo>
                      <a:lnTo>
                        <a:pt x="161" y="292"/>
                      </a:lnTo>
                      <a:lnTo>
                        <a:pt x="183" y="340"/>
                      </a:lnTo>
                      <a:lnTo>
                        <a:pt x="208" y="397"/>
                      </a:lnTo>
                      <a:lnTo>
                        <a:pt x="229" y="447"/>
                      </a:lnTo>
                      <a:lnTo>
                        <a:pt x="255" y="509"/>
                      </a:lnTo>
                      <a:lnTo>
                        <a:pt x="281" y="573"/>
                      </a:lnTo>
                      <a:lnTo>
                        <a:pt x="306" y="637"/>
                      </a:lnTo>
                      <a:lnTo>
                        <a:pt x="325" y="688"/>
                      </a:lnTo>
                      <a:lnTo>
                        <a:pt x="341" y="733"/>
                      </a:lnTo>
                      <a:lnTo>
                        <a:pt x="362" y="790"/>
                      </a:lnTo>
                      <a:lnTo>
                        <a:pt x="381" y="843"/>
                      </a:lnTo>
                      <a:lnTo>
                        <a:pt x="399" y="901"/>
                      </a:lnTo>
                      <a:lnTo>
                        <a:pt x="417" y="956"/>
                      </a:lnTo>
                      <a:lnTo>
                        <a:pt x="433" y="1010"/>
                      </a:lnTo>
                      <a:lnTo>
                        <a:pt x="448" y="1058"/>
                      </a:lnTo>
                      <a:lnTo>
                        <a:pt x="461" y="1111"/>
                      </a:lnTo>
                      <a:lnTo>
                        <a:pt x="471" y="1151"/>
                      </a:lnTo>
                      <a:lnTo>
                        <a:pt x="433" y="1129"/>
                      </a:lnTo>
                      <a:lnTo>
                        <a:pt x="432" y="1118"/>
                      </a:lnTo>
                      <a:lnTo>
                        <a:pt x="419" y="1067"/>
                      </a:lnTo>
                      <a:lnTo>
                        <a:pt x="404" y="1014"/>
                      </a:lnTo>
                      <a:lnTo>
                        <a:pt x="386" y="954"/>
                      </a:lnTo>
                      <a:lnTo>
                        <a:pt x="369" y="899"/>
                      </a:lnTo>
                      <a:lnTo>
                        <a:pt x="352" y="846"/>
                      </a:lnTo>
                      <a:lnTo>
                        <a:pt x="329" y="783"/>
                      </a:lnTo>
                      <a:lnTo>
                        <a:pt x="308" y="726"/>
                      </a:lnTo>
                      <a:lnTo>
                        <a:pt x="288" y="671"/>
                      </a:lnTo>
                      <a:lnTo>
                        <a:pt x="266" y="614"/>
                      </a:lnTo>
                      <a:lnTo>
                        <a:pt x="249" y="569"/>
                      </a:lnTo>
                      <a:lnTo>
                        <a:pt x="225" y="511"/>
                      </a:lnTo>
                      <a:lnTo>
                        <a:pt x="200" y="450"/>
                      </a:lnTo>
                      <a:lnTo>
                        <a:pt x="175" y="394"/>
                      </a:lnTo>
                      <a:lnTo>
                        <a:pt x="149" y="336"/>
                      </a:lnTo>
                      <a:lnTo>
                        <a:pt x="123" y="277"/>
                      </a:lnTo>
                      <a:lnTo>
                        <a:pt x="97" y="223"/>
                      </a:lnTo>
                      <a:lnTo>
                        <a:pt x="70" y="168"/>
                      </a:lnTo>
                      <a:lnTo>
                        <a:pt x="44" y="119"/>
                      </a:lnTo>
                      <a:lnTo>
                        <a:pt x="16" y="64"/>
                      </a:lnTo>
                      <a:lnTo>
                        <a:pt x="0" y="38"/>
                      </a:lnTo>
                      <a:lnTo>
                        <a:pt x="16"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29" name="Freeform 7"/>
                <p:cNvSpPr>
                  <a:spLocks/>
                </p:cNvSpPr>
                <p:nvPr/>
              </p:nvSpPr>
              <p:spPr bwMode="auto">
                <a:xfrm>
                  <a:off x="2174" y="2363"/>
                  <a:ext cx="413" cy="1011"/>
                </a:xfrm>
                <a:custGeom>
                  <a:avLst/>
                  <a:gdLst>
                    <a:gd name="T0" fmla="*/ 27 w 413"/>
                    <a:gd name="T1" fmla="*/ 26 h 1011"/>
                    <a:gd name="T2" fmla="*/ 49 w 413"/>
                    <a:gd name="T3" fmla="*/ 69 h 1011"/>
                    <a:gd name="T4" fmla="*/ 72 w 413"/>
                    <a:gd name="T5" fmla="*/ 119 h 1011"/>
                    <a:gd name="T6" fmla="*/ 97 w 413"/>
                    <a:gd name="T7" fmla="*/ 170 h 1011"/>
                    <a:gd name="T8" fmla="*/ 124 w 413"/>
                    <a:gd name="T9" fmla="*/ 229 h 1011"/>
                    <a:gd name="T10" fmla="*/ 146 w 413"/>
                    <a:gd name="T11" fmla="*/ 277 h 1011"/>
                    <a:gd name="T12" fmla="*/ 170 w 413"/>
                    <a:gd name="T13" fmla="*/ 333 h 1011"/>
                    <a:gd name="T14" fmla="*/ 190 w 413"/>
                    <a:gd name="T15" fmla="*/ 383 h 1011"/>
                    <a:gd name="T16" fmla="*/ 217 w 413"/>
                    <a:gd name="T17" fmla="*/ 446 h 1011"/>
                    <a:gd name="T18" fmla="*/ 245 w 413"/>
                    <a:gd name="T19" fmla="*/ 516 h 1011"/>
                    <a:gd name="T20" fmla="*/ 267 w 413"/>
                    <a:gd name="T21" fmla="*/ 573 h 1011"/>
                    <a:gd name="T22" fmla="*/ 286 w 413"/>
                    <a:gd name="T23" fmla="*/ 623 h 1011"/>
                    <a:gd name="T24" fmla="*/ 304 w 413"/>
                    <a:gd name="T25" fmla="*/ 669 h 1011"/>
                    <a:gd name="T26" fmla="*/ 324 w 413"/>
                    <a:gd name="T27" fmla="*/ 726 h 1011"/>
                    <a:gd name="T28" fmla="*/ 342 w 413"/>
                    <a:gd name="T29" fmla="*/ 779 h 1011"/>
                    <a:gd name="T30" fmla="*/ 361 w 413"/>
                    <a:gd name="T31" fmla="*/ 837 h 1011"/>
                    <a:gd name="T32" fmla="*/ 380 w 413"/>
                    <a:gd name="T33" fmla="*/ 892 h 1011"/>
                    <a:gd name="T34" fmla="*/ 395 w 413"/>
                    <a:gd name="T35" fmla="*/ 945 h 1011"/>
                    <a:gd name="T36" fmla="*/ 409 w 413"/>
                    <a:gd name="T37" fmla="*/ 993 h 1011"/>
                    <a:gd name="T38" fmla="*/ 412 w 413"/>
                    <a:gd name="T39" fmla="*/ 1010 h 1011"/>
                    <a:gd name="T40" fmla="*/ 377 w 413"/>
                    <a:gd name="T41" fmla="*/ 990 h 1011"/>
                    <a:gd name="T42" fmla="*/ 366 w 413"/>
                    <a:gd name="T43" fmla="*/ 950 h 1011"/>
                    <a:gd name="T44" fmla="*/ 350 w 413"/>
                    <a:gd name="T45" fmla="*/ 889 h 1011"/>
                    <a:gd name="T46" fmla="*/ 331 w 413"/>
                    <a:gd name="T47" fmla="*/ 835 h 1011"/>
                    <a:gd name="T48" fmla="*/ 313 w 413"/>
                    <a:gd name="T49" fmla="*/ 782 h 1011"/>
                    <a:gd name="T50" fmla="*/ 291 w 413"/>
                    <a:gd name="T51" fmla="*/ 718 h 1011"/>
                    <a:gd name="T52" fmla="*/ 271 w 413"/>
                    <a:gd name="T53" fmla="*/ 663 h 1011"/>
                    <a:gd name="T54" fmla="*/ 250 w 413"/>
                    <a:gd name="T55" fmla="*/ 607 h 1011"/>
                    <a:gd name="T56" fmla="*/ 228 w 413"/>
                    <a:gd name="T57" fmla="*/ 550 h 1011"/>
                    <a:gd name="T58" fmla="*/ 211 w 413"/>
                    <a:gd name="T59" fmla="*/ 506 h 1011"/>
                    <a:gd name="T60" fmla="*/ 187 w 413"/>
                    <a:gd name="T61" fmla="*/ 448 h 1011"/>
                    <a:gd name="T62" fmla="*/ 162 w 413"/>
                    <a:gd name="T63" fmla="*/ 387 h 1011"/>
                    <a:gd name="T64" fmla="*/ 138 w 413"/>
                    <a:gd name="T65" fmla="*/ 330 h 1011"/>
                    <a:gd name="T66" fmla="*/ 113 w 413"/>
                    <a:gd name="T67" fmla="*/ 272 h 1011"/>
                    <a:gd name="T68" fmla="*/ 85 w 413"/>
                    <a:gd name="T69" fmla="*/ 214 h 1011"/>
                    <a:gd name="T70" fmla="*/ 60 w 413"/>
                    <a:gd name="T71" fmla="*/ 159 h 1011"/>
                    <a:gd name="T72" fmla="*/ 33 w 413"/>
                    <a:gd name="T73" fmla="*/ 105 h 1011"/>
                    <a:gd name="T74" fmla="*/ 8 w 413"/>
                    <a:gd name="T75" fmla="*/ 56 h 1011"/>
                    <a:gd name="T76" fmla="*/ 0 w 413"/>
                    <a:gd name="T77" fmla="*/ 42 h 1011"/>
                    <a:gd name="T78" fmla="*/ 14 w 413"/>
                    <a:gd name="T79" fmla="*/ 0 h 1011"/>
                    <a:gd name="T80" fmla="*/ 27 w 413"/>
                    <a:gd name="T81" fmla="*/ 26 h 101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13"/>
                    <a:gd name="T124" fmla="*/ 0 h 1011"/>
                    <a:gd name="T125" fmla="*/ 413 w 413"/>
                    <a:gd name="T126" fmla="*/ 1011 h 101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13" h="1011">
                      <a:moveTo>
                        <a:pt x="27" y="26"/>
                      </a:moveTo>
                      <a:lnTo>
                        <a:pt x="49" y="69"/>
                      </a:lnTo>
                      <a:lnTo>
                        <a:pt x="72" y="119"/>
                      </a:lnTo>
                      <a:lnTo>
                        <a:pt x="97" y="170"/>
                      </a:lnTo>
                      <a:lnTo>
                        <a:pt x="124" y="229"/>
                      </a:lnTo>
                      <a:lnTo>
                        <a:pt x="146" y="277"/>
                      </a:lnTo>
                      <a:lnTo>
                        <a:pt x="170" y="333"/>
                      </a:lnTo>
                      <a:lnTo>
                        <a:pt x="190" y="383"/>
                      </a:lnTo>
                      <a:lnTo>
                        <a:pt x="217" y="446"/>
                      </a:lnTo>
                      <a:lnTo>
                        <a:pt x="245" y="516"/>
                      </a:lnTo>
                      <a:lnTo>
                        <a:pt x="267" y="573"/>
                      </a:lnTo>
                      <a:lnTo>
                        <a:pt x="286" y="623"/>
                      </a:lnTo>
                      <a:lnTo>
                        <a:pt x="304" y="669"/>
                      </a:lnTo>
                      <a:lnTo>
                        <a:pt x="324" y="726"/>
                      </a:lnTo>
                      <a:lnTo>
                        <a:pt x="342" y="779"/>
                      </a:lnTo>
                      <a:lnTo>
                        <a:pt x="361" y="837"/>
                      </a:lnTo>
                      <a:lnTo>
                        <a:pt x="380" y="892"/>
                      </a:lnTo>
                      <a:lnTo>
                        <a:pt x="395" y="945"/>
                      </a:lnTo>
                      <a:lnTo>
                        <a:pt x="409" y="993"/>
                      </a:lnTo>
                      <a:lnTo>
                        <a:pt x="412" y="1010"/>
                      </a:lnTo>
                      <a:lnTo>
                        <a:pt x="377" y="990"/>
                      </a:lnTo>
                      <a:lnTo>
                        <a:pt x="366" y="950"/>
                      </a:lnTo>
                      <a:lnTo>
                        <a:pt x="350" y="889"/>
                      </a:lnTo>
                      <a:lnTo>
                        <a:pt x="331" y="835"/>
                      </a:lnTo>
                      <a:lnTo>
                        <a:pt x="313" y="782"/>
                      </a:lnTo>
                      <a:lnTo>
                        <a:pt x="291" y="718"/>
                      </a:lnTo>
                      <a:lnTo>
                        <a:pt x="271" y="663"/>
                      </a:lnTo>
                      <a:lnTo>
                        <a:pt x="250" y="607"/>
                      </a:lnTo>
                      <a:lnTo>
                        <a:pt x="228" y="550"/>
                      </a:lnTo>
                      <a:lnTo>
                        <a:pt x="211" y="506"/>
                      </a:lnTo>
                      <a:lnTo>
                        <a:pt x="187" y="448"/>
                      </a:lnTo>
                      <a:lnTo>
                        <a:pt x="162" y="387"/>
                      </a:lnTo>
                      <a:lnTo>
                        <a:pt x="138" y="330"/>
                      </a:lnTo>
                      <a:lnTo>
                        <a:pt x="113" y="272"/>
                      </a:lnTo>
                      <a:lnTo>
                        <a:pt x="85" y="214"/>
                      </a:lnTo>
                      <a:lnTo>
                        <a:pt x="60" y="159"/>
                      </a:lnTo>
                      <a:lnTo>
                        <a:pt x="33" y="105"/>
                      </a:lnTo>
                      <a:lnTo>
                        <a:pt x="8" y="56"/>
                      </a:lnTo>
                      <a:lnTo>
                        <a:pt x="0" y="42"/>
                      </a:lnTo>
                      <a:lnTo>
                        <a:pt x="14" y="0"/>
                      </a:lnTo>
                      <a:lnTo>
                        <a:pt x="27" y="26"/>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0" name="Freeform 8"/>
                <p:cNvSpPr>
                  <a:spLocks/>
                </p:cNvSpPr>
                <p:nvPr/>
              </p:nvSpPr>
              <p:spPr bwMode="auto">
                <a:xfrm>
                  <a:off x="2145" y="2453"/>
                  <a:ext cx="363" cy="876"/>
                </a:xfrm>
                <a:custGeom>
                  <a:avLst/>
                  <a:gdLst>
                    <a:gd name="T0" fmla="*/ 15 w 363"/>
                    <a:gd name="T1" fmla="*/ 0 h 876"/>
                    <a:gd name="T2" fmla="*/ 39 w 363"/>
                    <a:gd name="T3" fmla="*/ 50 h 876"/>
                    <a:gd name="T4" fmla="*/ 64 w 363"/>
                    <a:gd name="T5" fmla="*/ 100 h 876"/>
                    <a:gd name="T6" fmla="*/ 90 w 363"/>
                    <a:gd name="T7" fmla="*/ 159 h 876"/>
                    <a:gd name="T8" fmla="*/ 111 w 363"/>
                    <a:gd name="T9" fmla="*/ 207 h 876"/>
                    <a:gd name="T10" fmla="*/ 136 w 363"/>
                    <a:gd name="T11" fmla="*/ 265 h 876"/>
                    <a:gd name="T12" fmla="*/ 157 w 363"/>
                    <a:gd name="T13" fmla="*/ 313 h 876"/>
                    <a:gd name="T14" fmla="*/ 183 w 363"/>
                    <a:gd name="T15" fmla="*/ 376 h 876"/>
                    <a:gd name="T16" fmla="*/ 208 w 363"/>
                    <a:gd name="T17" fmla="*/ 438 h 876"/>
                    <a:gd name="T18" fmla="*/ 233 w 363"/>
                    <a:gd name="T19" fmla="*/ 503 h 876"/>
                    <a:gd name="T20" fmla="*/ 253 w 363"/>
                    <a:gd name="T21" fmla="*/ 554 h 876"/>
                    <a:gd name="T22" fmla="*/ 269 w 363"/>
                    <a:gd name="T23" fmla="*/ 600 h 876"/>
                    <a:gd name="T24" fmla="*/ 290 w 363"/>
                    <a:gd name="T25" fmla="*/ 656 h 876"/>
                    <a:gd name="T26" fmla="*/ 308 w 363"/>
                    <a:gd name="T27" fmla="*/ 708 h 876"/>
                    <a:gd name="T28" fmla="*/ 327 w 363"/>
                    <a:gd name="T29" fmla="*/ 767 h 876"/>
                    <a:gd name="T30" fmla="*/ 345 w 363"/>
                    <a:gd name="T31" fmla="*/ 822 h 876"/>
                    <a:gd name="T32" fmla="*/ 362 w 363"/>
                    <a:gd name="T33" fmla="*/ 875 h 876"/>
                    <a:gd name="T34" fmla="*/ 325 w 363"/>
                    <a:gd name="T35" fmla="*/ 856 h 876"/>
                    <a:gd name="T36" fmla="*/ 315 w 363"/>
                    <a:gd name="T37" fmla="*/ 820 h 876"/>
                    <a:gd name="T38" fmla="*/ 297 w 363"/>
                    <a:gd name="T39" fmla="*/ 765 h 876"/>
                    <a:gd name="T40" fmla="*/ 279 w 363"/>
                    <a:gd name="T41" fmla="*/ 711 h 876"/>
                    <a:gd name="T42" fmla="*/ 258 w 363"/>
                    <a:gd name="T43" fmla="*/ 649 h 876"/>
                    <a:gd name="T44" fmla="*/ 236 w 363"/>
                    <a:gd name="T45" fmla="*/ 593 h 876"/>
                    <a:gd name="T46" fmla="*/ 216 w 363"/>
                    <a:gd name="T47" fmla="*/ 537 h 876"/>
                    <a:gd name="T48" fmla="*/ 194 w 363"/>
                    <a:gd name="T49" fmla="*/ 481 h 876"/>
                    <a:gd name="T50" fmla="*/ 177 w 363"/>
                    <a:gd name="T51" fmla="*/ 436 h 876"/>
                    <a:gd name="T52" fmla="*/ 153 w 363"/>
                    <a:gd name="T53" fmla="*/ 378 h 876"/>
                    <a:gd name="T54" fmla="*/ 128 w 363"/>
                    <a:gd name="T55" fmla="*/ 316 h 876"/>
                    <a:gd name="T56" fmla="*/ 103 w 363"/>
                    <a:gd name="T57" fmla="*/ 260 h 876"/>
                    <a:gd name="T58" fmla="*/ 78 w 363"/>
                    <a:gd name="T59" fmla="*/ 202 h 876"/>
                    <a:gd name="T60" fmla="*/ 51 w 363"/>
                    <a:gd name="T61" fmla="*/ 145 h 876"/>
                    <a:gd name="T62" fmla="*/ 26 w 363"/>
                    <a:gd name="T63" fmla="*/ 90 h 876"/>
                    <a:gd name="T64" fmla="*/ 0 w 363"/>
                    <a:gd name="T65" fmla="*/ 42 h 876"/>
                    <a:gd name="T66" fmla="*/ 15 w 363"/>
                    <a:gd name="T67" fmla="*/ 0 h 8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63"/>
                    <a:gd name="T103" fmla="*/ 0 h 876"/>
                    <a:gd name="T104" fmla="*/ 363 w 363"/>
                    <a:gd name="T105" fmla="*/ 876 h 8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63" h="876">
                      <a:moveTo>
                        <a:pt x="15" y="0"/>
                      </a:moveTo>
                      <a:lnTo>
                        <a:pt x="39" y="50"/>
                      </a:lnTo>
                      <a:lnTo>
                        <a:pt x="64" y="100"/>
                      </a:lnTo>
                      <a:lnTo>
                        <a:pt x="90" y="159"/>
                      </a:lnTo>
                      <a:lnTo>
                        <a:pt x="111" y="207"/>
                      </a:lnTo>
                      <a:lnTo>
                        <a:pt x="136" y="265"/>
                      </a:lnTo>
                      <a:lnTo>
                        <a:pt x="157" y="313"/>
                      </a:lnTo>
                      <a:lnTo>
                        <a:pt x="183" y="376"/>
                      </a:lnTo>
                      <a:lnTo>
                        <a:pt x="208" y="438"/>
                      </a:lnTo>
                      <a:lnTo>
                        <a:pt x="233" y="503"/>
                      </a:lnTo>
                      <a:lnTo>
                        <a:pt x="253" y="554"/>
                      </a:lnTo>
                      <a:lnTo>
                        <a:pt x="269" y="600"/>
                      </a:lnTo>
                      <a:lnTo>
                        <a:pt x="290" y="656"/>
                      </a:lnTo>
                      <a:lnTo>
                        <a:pt x="308" y="708"/>
                      </a:lnTo>
                      <a:lnTo>
                        <a:pt x="327" y="767"/>
                      </a:lnTo>
                      <a:lnTo>
                        <a:pt x="345" y="822"/>
                      </a:lnTo>
                      <a:lnTo>
                        <a:pt x="362" y="875"/>
                      </a:lnTo>
                      <a:lnTo>
                        <a:pt x="325" y="856"/>
                      </a:lnTo>
                      <a:lnTo>
                        <a:pt x="315" y="820"/>
                      </a:lnTo>
                      <a:lnTo>
                        <a:pt x="297" y="765"/>
                      </a:lnTo>
                      <a:lnTo>
                        <a:pt x="279" y="711"/>
                      </a:lnTo>
                      <a:lnTo>
                        <a:pt x="258" y="649"/>
                      </a:lnTo>
                      <a:lnTo>
                        <a:pt x="236" y="593"/>
                      </a:lnTo>
                      <a:lnTo>
                        <a:pt x="216" y="537"/>
                      </a:lnTo>
                      <a:lnTo>
                        <a:pt x="194" y="481"/>
                      </a:lnTo>
                      <a:lnTo>
                        <a:pt x="177" y="436"/>
                      </a:lnTo>
                      <a:lnTo>
                        <a:pt x="153" y="378"/>
                      </a:lnTo>
                      <a:lnTo>
                        <a:pt x="128" y="316"/>
                      </a:lnTo>
                      <a:lnTo>
                        <a:pt x="103" y="260"/>
                      </a:lnTo>
                      <a:lnTo>
                        <a:pt x="78" y="202"/>
                      </a:lnTo>
                      <a:lnTo>
                        <a:pt x="51" y="145"/>
                      </a:lnTo>
                      <a:lnTo>
                        <a:pt x="26" y="90"/>
                      </a:lnTo>
                      <a:lnTo>
                        <a:pt x="0" y="42"/>
                      </a:lnTo>
                      <a:lnTo>
                        <a:pt x="15"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1" name="Freeform 9"/>
                <p:cNvSpPr>
                  <a:spLocks/>
                </p:cNvSpPr>
                <p:nvPr/>
              </p:nvSpPr>
              <p:spPr bwMode="auto">
                <a:xfrm>
                  <a:off x="2113" y="2545"/>
                  <a:ext cx="313" cy="740"/>
                </a:xfrm>
                <a:custGeom>
                  <a:avLst/>
                  <a:gdLst>
                    <a:gd name="T0" fmla="*/ 15 w 313"/>
                    <a:gd name="T1" fmla="*/ 0 h 740"/>
                    <a:gd name="T2" fmla="*/ 35 w 313"/>
                    <a:gd name="T3" fmla="*/ 38 h 740"/>
                    <a:gd name="T4" fmla="*/ 61 w 313"/>
                    <a:gd name="T5" fmla="*/ 96 h 740"/>
                    <a:gd name="T6" fmla="*/ 84 w 313"/>
                    <a:gd name="T7" fmla="*/ 146 h 740"/>
                    <a:gd name="T8" fmla="*/ 108 w 313"/>
                    <a:gd name="T9" fmla="*/ 202 h 740"/>
                    <a:gd name="T10" fmla="*/ 129 w 313"/>
                    <a:gd name="T11" fmla="*/ 252 h 740"/>
                    <a:gd name="T12" fmla="*/ 155 w 313"/>
                    <a:gd name="T13" fmla="*/ 314 h 740"/>
                    <a:gd name="T14" fmla="*/ 180 w 313"/>
                    <a:gd name="T15" fmla="*/ 377 h 740"/>
                    <a:gd name="T16" fmla="*/ 205 w 313"/>
                    <a:gd name="T17" fmla="*/ 441 h 740"/>
                    <a:gd name="T18" fmla="*/ 224 w 313"/>
                    <a:gd name="T19" fmla="*/ 491 h 740"/>
                    <a:gd name="T20" fmla="*/ 241 w 313"/>
                    <a:gd name="T21" fmla="*/ 537 h 740"/>
                    <a:gd name="T22" fmla="*/ 261 w 313"/>
                    <a:gd name="T23" fmla="*/ 593 h 740"/>
                    <a:gd name="T24" fmla="*/ 280 w 313"/>
                    <a:gd name="T25" fmla="*/ 646 h 740"/>
                    <a:gd name="T26" fmla="*/ 299 w 313"/>
                    <a:gd name="T27" fmla="*/ 703 h 740"/>
                    <a:gd name="T28" fmla="*/ 312 w 313"/>
                    <a:gd name="T29" fmla="*/ 739 h 740"/>
                    <a:gd name="T30" fmla="*/ 274 w 313"/>
                    <a:gd name="T31" fmla="*/ 719 h 740"/>
                    <a:gd name="T32" fmla="*/ 269 w 313"/>
                    <a:gd name="T33" fmla="*/ 701 h 740"/>
                    <a:gd name="T34" fmla="*/ 251 w 313"/>
                    <a:gd name="T35" fmla="*/ 648 h 740"/>
                    <a:gd name="T36" fmla="*/ 228 w 313"/>
                    <a:gd name="T37" fmla="*/ 586 h 740"/>
                    <a:gd name="T38" fmla="*/ 208 w 313"/>
                    <a:gd name="T39" fmla="*/ 530 h 740"/>
                    <a:gd name="T40" fmla="*/ 188 w 313"/>
                    <a:gd name="T41" fmla="*/ 475 h 740"/>
                    <a:gd name="T42" fmla="*/ 166 w 313"/>
                    <a:gd name="T43" fmla="*/ 417 h 740"/>
                    <a:gd name="T44" fmla="*/ 149 w 313"/>
                    <a:gd name="T45" fmla="*/ 374 h 740"/>
                    <a:gd name="T46" fmla="*/ 125 w 313"/>
                    <a:gd name="T47" fmla="*/ 315 h 740"/>
                    <a:gd name="T48" fmla="*/ 100 w 313"/>
                    <a:gd name="T49" fmla="*/ 254 h 740"/>
                    <a:gd name="T50" fmla="*/ 75 w 313"/>
                    <a:gd name="T51" fmla="*/ 198 h 740"/>
                    <a:gd name="T52" fmla="*/ 50 w 313"/>
                    <a:gd name="T53" fmla="*/ 140 h 740"/>
                    <a:gd name="T54" fmla="*/ 23 w 313"/>
                    <a:gd name="T55" fmla="*/ 82 h 740"/>
                    <a:gd name="T56" fmla="*/ 0 w 313"/>
                    <a:gd name="T57" fmla="*/ 38 h 740"/>
                    <a:gd name="T58" fmla="*/ 15 w 313"/>
                    <a:gd name="T59" fmla="*/ 0 h 74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13"/>
                    <a:gd name="T91" fmla="*/ 0 h 740"/>
                    <a:gd name="T92" fmla="*/ 313 w 313"/>
                    <a:gd name="T93" fmla="*/ 740 h 74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13" h="740">
                      <a:moveTo>
                        <a:pt x="15" y="0"/>
                      </a:moveTo>
                      <a:lnTo>
                        <a:pt x="35" y="38"/>
                      </a:lnTo>
                      <a:lnTo>
                        <a:pt x="61" y="96"/>
                      </a:lnTo>
                      <a:lnTo>
                        <a:pt x="84" y="146"/>
                      </a:lnTo>
                      <a:lnTo>
                        <a:pt x="108" y="202"/>
                      </a:lnTo>
                      <a:lnTo>
                        <a:pt x="129" y="252"/>
                      </a:lnTo>
                      <a:lnTo>
                        <a:pt x="155" y="314"/>
                      </a:lnTo>
                      <a:lnTo>
                        <a:pt x="180" y="377"/>
                      </a:lnTo>
                      <a:lnTo>
                        <a:pt x="205" y="441"/>
                      </a:lnTo>
                      <a:lnTo>
                        <a:pt x="224" y="491"/>
                      </a:lnTo>
                      <a:lnTo>
                        <a:pt x="241" y="537"/>
                      </a:lnTo>
                      <a:lnTo>
                        <a:pt x="261" y="593"/>
                      </a:lnTo>
                      <a:lnTo>
                        <a:pt x="280" y="646"/>
                      </a:lnTo>
                      <a:lnTo>
                        <a:pt x="299" y="703"/>
                      </a:lnTo>
                      <a:lnTo>
                        <a:pt x="312" y="739"/>
                      </a:lnTo>
                      <a:lnTo>
                        <a:pt x="274" y="719"/>
                      </a:lnTo>
                      <a:lnTo>
                        <a:pt x="269" y="701"/>
                      </a:lnTo>
                      <a:lnTo>
                        <a:pt x="251" y="648"/>
                      </a:lnTo>
                      <a:lnTo>
                        <a:pt x="228" y="586"/>
                      </a:lnTo>
                      <a:lnTo>
                        <a:pt x="208" y="530"/>
                      </a:lnTo>
                      <a:lnTo>
                        <a:pt x="188" y="475"/>
                      </a:lnTo>
                      <a:lnTo>
                        <a:pt x="166" y="417"/>
                      </a:lnTo>
                      <a:lnTo>
                        <a:pt x="149" y="374"/>
                      </a:lnTo>
                      <a:lnTo>
                        <a:pt x="125" y="315"/>
                      </a:lnTo>
                      <a:lnTo>
                        <a:pt x="100" y="254"/>
                      </a:lnTo>
                      <a:lnTo>
                        <a:pt x="75" y="198"/>
                      </a:lnTo>
                      <a:lnTo>
                        <a:pt x="50" y="140"/>
                      </a:lnTo>
                      <a:lnTo>
                        <a:pt x="23" y="82"/>
                      </a:lnTo>
                      <a:lnTo>
                        <a:pt x="0" y="38"/>
                      </a:lnTo>
                      <a:lnTo>
                        <a:pt x="15"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2" name="Freeform 10"/>
                <p:cNvSpPr>
                  <a:spLocks/>
                </p:cNvSpPr>
                <p:nvPr/>
              </p:nvSpPr>
              <p:spPr bwMode="auto">
                <a:xfrm>
                  <a:off x="2085" y="2615"/>
                  <a:ext cx="262" cy="630"/>
                </a:xfrm>
                <a:custGeom>
                  <a:avLst/>
                  <a:gdLst>
                    <a:gd name="T0" fmla="*/ 14 w 262"/>
                    <a:gd name="T1" fmla="*/ 0 h 630"/>
                    <a:gd name="T2" fmla="*/ 31 w 262"/>
                    <a:gd name="T3" fmla="*/ 34 h 630"/>
                    <a:gd name="T4" fmla="*/ 49 w 262"/>
                    <a:gd name="T5" fmla="*/ 77 h 630"/>
                    <a:gd name="T6" fmla="*/ 74 w 262"/>
                    <a:gd name="T7" fmla="*/ 136 h 630"/>
                    <a:gd name="T8" fmla="*/ 93 w 262"/>
                    <a:gd name="T9" fmla="*/ 181 h 630"/>
                    <a:gd name="T10" fmla="*/ 119 w 262"/>
                    <a:gd name="T11" fmla="*/ 244 h 630"/>
                    <a:gd name="T12" fmla="*/ 144 w 262"/>
                    <a:gd name="T13" fmla="*/ 306 h 630"/>
                    <a:gd name="T14" fmla="*/ 169 w 262"/>
                    <a:gd name="T15" fmla="*/ 370 h 630"/>
                    <a:gd name="T16" fmla="*/ 189 w 262"/>
                    <a:gd name="T17" fmla="*/ 421 h 630"/>
                    <a:gd name="T18" fmla="*/ 206 w 262"/>
                    <a:gd name="T19" fmla="*/ 467 h 630"/>
                    <a:gd name="T20" fmla="*/ 226 w 262"/>
                    <a:gd name="T21" fmla="*/ 524 h 630"/>
                    <a:gd name="T22" fmla="*/ 244 w 262"/>
                    <a:gd name="T23" fmla="*/ 576 h 630"/>
                    <a:gd name="T24" fmla="*/ 261 w 262"/>
                    <a:gd name="T25" fmla="*/ 629 h 630"/>
                    <a:gd name="T26" fmla="*/ 223 w 262"/>
                    <a:gd name="T27" fmla="*/ 608 h 630"/>
                    <a:gd name="T28" fmla="*/ 216 w 262"/>
                    <a:gd name="T29" fmla="*/ 578 h 630"/>
                    <a:gd name="T30" fmla="*/ 193 w 262"/>
                    <a:gd name="T31" fmla="*/ 516 h 630"/>
                    <a:gd name="T32" fmla="*/ 174 w 262"/>
                    <a:gd name="T33" fmla="*/ 459 h 630"/>
                    <a:gd name="T34" fmla="*/ 153 w 262"/>
                    <a:gd name="T35" fmla="*/ 404 h 630"/>
                    <a:gd name="T36" fmla="*/ 130 w 262"/>
                    <a:gd name="T37" fmla="*/ 348 h 630"/>
                    <a:gd name="T38" fmla="*/ 113 w 262"/>
                    <a:gd name="T39" fmla="*/ 303 h 630"/>
                    <a:gd name="T40" fmla="*/ 90 w 262"/>
                    <a:gd name="T41" fmla="*/ 246 h 630"/>
                    <a:gd name="T42" fmla="*/ 65 w 262"/>
                    <a:gd name="T43" fmla="*/ 185 h 630"/>
                    <a:gd name="T44" fmla="*/ 41 w 262"/>
                    <a:gd name="T45" fmla="*/ 126 h 630"/>
                    <a:gd name="T46" fmla="*/ 16 w 262"/>
                    <a:gd name="T47" fmla="*/ 73 h 630"/>
                    <a:gd name="T48" fmla="*/ 0 w 262"/>
                    <a:gd name="T49" fmla="*/ 42 h 630"/>
                    <a:gd name="T50" fmla="*/ 14 w 262"/>
                    <a:gd name="T51" fmla="*/ 0 h 63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62"/>
                    <a:gd name="T79" fmla="*/ 0 h 630"/>
                    <a:gd name="T80" fmla="*/ 262 w 262"/>
                    <a:gd name="T81" fmla="*/ 630 h 63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62" h="630">
                      <a:moveTo>
                        <a:pt x="14" y="0"/>
                      </a:moveTo>
                      <a:lnTo>
                        <a:pt x="31" y="34"/>
                      </a:lnTo>
                      <a:lnTo>
                        <a:pt x="49" y="77"/>
                      </a:lnTo>
                      <a:lnTo>
                        <a:pt x="74" y="136"/>
                      </a:lnTo>
                      <a:lnTo>
                        <a:pt x="93" y="181"/>
                      </a:lnTo>
                      <a:lnTo>
                        <a:pt x="119" y="244"/>
                      </a:lnTo>
                      <a:lnTo>
                        <a:pt x="144" y="306"/>
                      </a:lnTo>
                      <a:lnTo>
                        <a:pt x="169" y="370"/>
                      </a:lnTo>
                      <a:lnTo>
                        <a:pt x="189" y="421"/>
                      </a:lnTo>
                      <a:lnTo>
                        <a:pt x="206" y="467"/>
                      </a:lnTo>
                      <a:lnTo>
                        <a:pt x="226" y="524"/>
                      </a:lnTo>
                      <a:lnTo>
                        <a:pt x="244" y="576"/>
                      </a:lnTo>
                      <a:lnTo>
                        <a:pt x="261" y="629"/>
                      </a:lnTo>
                      <a:lnTo>
                        <a:pt x="223" y="608"/>
                      </a:lnTo>
                      <a:lnTo>
                        <a:pt x="216" y="578"/>
                      </a:lnTo>
                      <a:lnTo>
                        <a:pt x="193" y="516"/>
                      </a:lnTo>
                      <a:lnTo>
                        <a:pt x="174" y="459"/>
                      </a:lnTo>
                      <a:lnTo>
                        <a:pt x="153" y="404"/>
                      </a:lnTo>
                      <a:lnTo>
                        <a:pt x="130" y="348"/>
                      </a:lnTo>
                      <a:lnTo>
                        <a:pt x="113" y="303"/>
                      </a:lnTo>
                      <a:lnTo>
                        <a:pt x="90" y="246"/>
                      </a:lnTo>
                      <a:lnTo>
                        <a:pt x="65" y="185"/>
                      </a:lnTo>
                      <a:lnTo>
                        <a:pt x="41" y="126"/>
                      </a:lnTo>
                      <a:lnTo>
                        <a:pt x="16" y="73"/>
                      </a:lnTo>
                      <a:lnTo>
                        <a:pt x="0" y="42"/>
                      </a:lnTo>
                      <a:lnTo>
                        <a:pt x="14"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3" name="Freeform 11"/>
                <p:cNvSpPr>
                  <a:spLocks/>
                </p:cNvSpPr>
                <p:nvPr/>
              </p:nvSpPr>
              <p:spPr bwMode="auto">
                <a:xfrm>
                  <a:off x="2055" y="2711"/>
                  <a:ext cx="213" cy="492"/>
                </a:xfrm>
                <a:custGeom>
                  <a:avLst/>
                  <a:gdLst>
                    <a:gd name="T0" fmla="*/ 14 w 213"/>
                    <a:gd name="T1" fmla="*/ 0 h 492"/>
                    <a:gd name="T2" fmla="*/ 33 w 213"/>
                    <a:gd name="T3" fmla="*/ 42 h 492"/>
                    <a:gd name="T4" fmla="*/ 53 w 213"/>
                    <a:gd name="T5" fmla="*/ 88 h 492"/>
                    <a:gd name="T6" fmla="*/ 74 w 213"/>
                    <a:gd name="T7" fmla="*/ 136 h 492"/>
                    <a:gd name="T8" fmla="*/ 100 w 213"/>
                    <a:gd name="T9" fmla="*/ 198 h 492"/>
                    <a:gd name="T10" fmla="*/ 125 w 213"/>
                    <a:gd name="T11" fmla="*/ 261 h 492"/>
                    <a:gd name="T12" fmla="*/ 150 w 213"/>
                    <a:gd name="T13" fmla="*/ 324 h 492"/>
                    <a:gd name="T14" fmla="*/ 169 w 213"/>
                    <a:gd name="T15" fmla="*/ 375 h 492"/>
                    <a:gd name="T16" fmla="*/ 185 w 213"/>
                    <a:gd name="T17" fmla="*/ 421 h 492"/>
                    <a:gd name="T18" fmla="*/ 203 w 213"/>
                    <a:gd name="T19" fmla="*/ 465 h 492"/>
                    <a:gd name="T20" fmla="*/ 212 w 213"/>
                    <a:gd name="T21" fmla="*/ 491 h 492"/>
                    <a:gd name="T22" fmla="*/ 172 w 213"/>
                    <a:gd name="T23" fmla="*/ 466 h 492"/>
                    <a:gd name="T24" fmla="*/ 154 w 213"/>
                    <a:gd name="T25" fmla="*/ 415 h 492"/>
                    <a:gd name="T26" fmla="*/ 132 w 213"/>
                    <a:gd name="T27" fmla="*/ 359 h 492"/>
                    <a:gd name="T28" fmla="*/ 111 w 213"/>
                    <a:gd name="T29" fmla="*/ 304 h 492"/>
                    <a:gd name="T30" fmla="*/ 94 w 213"/>
                    <a:gd name="T31" fmla="*/ 258 h 492"/>
                    <a:gd name="T32" fmla="*/ 68 w 213"/>
                    <a:gd name="T33" fmla="*/ 193 h 492"/>
                    <a:gd name="T34" fmla="*/ 44 w 213"/>
                    <a:gd name="T35" fmla="*/ 139 h 492"/>
                    <a:gd name="T36" fmla="*/ 20 w 213"/>
                    <a:gd name="T37" fmla="*/ 84 h 492"/>
                    <a:gd name="T38" fmla="*/ 0 w 213"/>
                    <a:gd name="T39" fmla="*/ 40 h 492"/>
                    <a:gd name="T40" fmla="*/ 14 w 213"/>
                    <a:gd name="T41" fmla="*/ 0 h 49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3"/>
                    <a:gd name="T64" fmla="*/ 0 h 492"/>
                    <a:gd name="T65" fmla="*/ 213 w 213"/>
                    <a:gd name="T66" fmla="*/ 492 h 49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3" h="492">
                      <a:moveTo>
                        <a:pt x="14" y="0"/>
                      </a:moveTo>
                      <a:lnTo>
                        <a:pt x="33" y="42"/>
                      </a:lnTo>
                      <a:lnTo>
                        <a:pt x="53" y="88"/>
                      </a:lnTo>
                      <a:lnTo>
                        <a:pt x="74" y="136"/>
                      </a:lnTo>
                      <a:lnTo>
                        <a:pt x="100" y="198"/>
                      </a:lnTo>
                      <a:lnTo>
                        <a:pt x="125" y="261"/>
                      </a:lnTo>
                      <a:lnTo>
                        <a:pt x="150" y="324"/>
                      </a:lnTo>
                      <a:lnTo>
                        <a:pt x="169" y="375"/>
                      </a:lnTo>
                      <a:lnTo>
                        <a:pt x="185" y="421"/>
                      </a:lnTo>
                      <a:lnTo>
                        <a:pt x="203" y="465"/>
                      </a:lnTo>
                      <a:lnTo>
                        <a:pt x="212" y="491"/>
                      </a:lnTo>
                      <a:lnTo>
                        <a:pt x="172" y="466"/>
                      </a:lnTo>
                      <a:lnTo>
                        <a:pt x="154" y="415"/>
                      </a:lnTo>
                      <a:lnTo>
                        <a:pt x="132" y="359"/>
                      </a:lnTo>
                      <a:lnTo>
                        <a:pt x="111" y="304"/>
                      </a:lnTo>
                      <a:lnTo>
                        <a:pt x="94" y="258"/>
                      </a:lnTo>
                      <a:lnTo>
                        <a:pt x="68" y="193"/>
                      </a:lnTo>
                      <a:lnTo>
                        <a:pt x="44" y="139"/>
                      </a:lnTo>
                      <a:lnTo>
                        <a:pt x="20" y="84"/>
                      </a:lnTo>
                      <a:lnTo>
                        <a:pt x="0" y="40"/>
                      </a:lnTo>
                      <a:lnTo>
                        <a:pt x="14"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4" name="Freeform 12"/>
                <p:cNvSpPr>
                  <a:spLocks/>
                </p:cNvSpPr>
                <p:nvPr/>
              </p:nvSpPr>
              <p:spPr bwMode="auto">
                <a:xfrm>
                  <a:off x="2027" y="2797"/>
                  <a:ext cx="156" cy="359"/>
                </a:xfrm>
                <a:custGeom>
                  <a:avLst/>
                  <a:gdLst>
                    <a:gd name="T0" fmla="*/ 13 w 156"/>
                    <a:gd name="T1" fmla="*/ 0 h 359"/>
                    <a:gd name="T2" fmla="*/ 41 w 156"/>
                    <a:gd name="T3" fmla="*/ 65 h 359"/>
                    <a:gd name="T4" fmla="*/ 67 w 156"/>
                    <a:gd name="T5" fmla="*/ 127 h 359"/>
                    <a:gd name="T6" fmla="*/ 92 w 156"/>
                    <a:gd name="T7" fmla="*/ 189 h 359"/>
                    <a:gd name="T8" fmla="*/ 117 w 156"/>
                    <a:gd name="T9" fmla="*/ 254 h 359"/>
                    <a:gd name="T10" fmla="*/ 137 w 156"/>
                    <a:gd name="T11" fmla="*/ 305 h 359"/>
                    <a:gd name="T12" fmla="*/ 155 w 156"/>
                    <a:gd name="T13" fmla="*/ 358 h 359"/>
                    <a:gd name="T14" fmla="*/ 119 w 156"/>
                    <a:gd name="T15" fmla="*/ 338 h 359"/>
                    <a:gd name="T16" fmla="*/ 102 w 156"/>
                    <a:gd name="T17" fmla="*/ 287 h 359"/>
                    <a:gd name="T18" fmla="*/ 80 w 156"/>
                    <a:gd name="T19" fmla="*/ 231 h 359"/>
                    <a:gd name="T20" fmla="*/ 62 w 156"/>
                    <a:gd name="T21" fmla="*/ 186 h 359"/>
                    <a:gd name="T22" fmla="*/ 36 w 156"/>
                    <a:gd name="T23" fmla="*/ 122 h 359"/>
                    <a:gd name="T24" fmla="*/ 13 w 156"/>
                    <a:gd name="T25" fmla="*/ 68 h 359"/>
                    <a:gd name="T26" fmla="*/ 0 w 156"/>
                    <a:gd name="T27" fmla="*/ 40 h 359"/>
                    <a:gd name="T28" fmla="*/ 13 w 156"/>
                    <a:gd name="T29" fmla="*/ 0 h 35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6"/>
                    <a:gd name="T46" fmla="*/ 0 h 359"/>
                    <a:gd name="T47" fmla="*/ 156 w 156"/>
                    <a:gd name="T48" fmla="*/ 359 h 35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6" h="359">
                      <a:moveTo>
                        <a:pt x="13" y="0"/>
                      </a:moveTo>
                      <a:lnTo>
                        <a:pt x="41" y="65"/>
                      </a:lnTo>
                      <a:lnTo>
                        <a:pt x="67" y="127"/>
                      </a:lnTo>
                      <a:lnTo>
                        <a:pt x="92" y="189"/>
                      </a:lnTo>
                      <a:lnTo>
                        <a:pt x="117" y="254"/>
                      </a:lnTo>
                      <a:lnTo>
                        <a:pt x="137" y="305"/>
                      </a:lnTo>
                      <a:lnTo>
                        <a:pt x="155" y="358"/>
                      </a:lnTo>
                      <a:lnTo>
                        <a:pt x="119" y="338"/>
                      </a:lnTo>
                      <a:lnTo>
                        <a:pt x="102" y="287"/>
                      </a:lnTo>
                      <a:lnTo>
                        <a:pt x="80" y="231"/>
                      </a:lnTo>
                      <a:lnTo>
                        <a:pt x="62" y="186"/>
                      </a:lnTo>
                      <a:lnTo>
                        <a:pt x="36" y="122"/>
                      </a:lnTo>
                      <a:lnTo>
                        <a:pt x="13" y="68"/>
                      </a:lnTo>
                      <a:lnTo>
                        <a:pt x="0" y="40"/>
                      </a:lnTo>
                      <a:lnTo>
                        <a:pt x="13"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35" name="Freeform 13"/>
                <p:cNvSpPr>
                  <a:spLocks/>
                </p:cNvSpPr>
                <p:nvPr/>
              </p:nvSpPr>
              <p:spPr bwMode="auto">
                <a:xfrm>
                  <a:off x="1998" y="2876"/>
                  <a:ext cx="106" cy="237"/>
                </a:xfrm>
                <a:custGeom>
                  <a:avLst/>
                  <a:gdLst>
                    <a:gd name="T0" fmla="*/ 26 w 106"/>
                    <a:gd name="T1" fmla="*/ 33 h 237"/>
                    <a:gd name="T2" fmla="*/ 52 w 106"/>
                    <a:gd name="T3" fmla="*/ 94 h 237"/>
                    <a:gd name="T4" fmla="*/ 76 w 106"/>
                    <a:gd name="T5" fmla="*/ 153 h 237"/>
                    <a:gd name="T6" fmla="*/ 95 w 106"/>
                    <a:gd name="T7" fmla="*/ 206 h 237"/>
                    <a:gd name="T8" fmla="*/ 105 w 106"/>
                    <a:gd name="T9" fmla="*/ 236 h 237"/>
                    <a:gd name="T10" fmla="*/ 70 w 106"/>
                    <a:gd name="T11" fmla="*/ 218 h 237"/>
                    <a:gd name="T12" fmla="*/ 46 w 106"/>
                    <a:gd name="T13" fmla="*/ 154 h 237"/>
                    <a:gd name="T14" fmla="*/ 23 w 106"/>
                    <a:gd name="T15" fmla="*/ 96 h 237"/>
                    <a:gd name="T16" fmla="*/ 0 w 106"/>
                    <a:gd name="T17" fmla="*/ 40 h 237"/>
                    <a:gd name="T18" fmla="*/ 12 w 106"/>
                    <a:gd name="T19" fmla="*/ 0 h 237"/>
                    <a:gd name="T20" fmla="*/ 26 w 106"/>
                    <a:gd name="T21" fmla="*/ 33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6"/>
                    <a:gd name="T34" fmla="*/ 0 h 237"/>
                    <a:gd name="T35" fmla="*/ 106 w 106"/>
                    <a:gd name="T36" fmla="*/ 237 h 2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6" h="237">
                      <a:moveTo>
                        <a:pt x="26" y="33"/>
                      </a:moveTo>
                      <a:lnTo>
                        <a:pt x="52" y="94"/>
                      </a:lnTo>
                      <a:lnTo>
                        <a:pt x="76" y="153"/>
                      </a:lnTo>
                      <a:lnTo>
                        <a:pt x="95" y="206"/>
                      </a:lnTo>
                      <a:lnTo>
                        <a:pt x="105" y="236"/>
                      </a:lnTo>
                      <a:lnTo>
                        <a:pt x="70" y="218"/>
                      </a:lnTo>
                      <a:lnTo>
                        <a:pt x="46" y="154"/>
                      </a:lnTo>
                      <a:lnTo>
                        <a:pt x="23" y="96"/>
                      </a:lnTo>
                      <a:lnTo>
                        <a:pt x="0" y="40"/>
                      </a:lnTo>
                      <a:lnTo>
                        <a:pt x="12" y="0"/>
                      </a:lnTo>
                      <a:lnTo>
                        <a:pt x="26" y="33"/>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grpSp>
          <p:grpSp>
            <p:nvGrpSpPr>
              <p:cNvPr id="5" name="Group 14"/>
              <p:cNvGrpSpPr>
                <a:grpSpLocks/>
              </p:cNvGrpSpPr>
              <p:nvPr/>
            </p:nvGrpSpPr>
            <p:grpSpPr bwMode="auto">
              <a:xfrm>
                <a:off x="684" y="2256"/>
                <a:ext cx="1314" cy="1770"/>
                <a:chOff x="684" y="2256"/>
                <a:chExt cx="1314" cy="1770"/>
              </a:xfrm>
            </p:grpSpPr>
            <p:sp>
              <p:nvSpPr>
                <p:cNvPr id="29723" name="Freeform 15"/>
                <p:cNvSpPr>
                  <a:spLocks/>
                </p:cNvSpPr>
                <p:nvPr/>
              </p:nvSpPr>
              <p:spPr bwMode="auto">
                <a:xfrm>
                  <a:off x="684" y="2256"/>
                  <a:ext cx="1314" cy="1770"/>
                </a:xfrm>
                <a:custGeom>
                  <a:avLst/>
                  <a:gdLst>
                    <a:gd name="T0" fmla="*/ 944 w 1314"/>
                    <a:gd name="T1" fmla="*/ 1588 h 1770"/>
                    <a:gd name="T2" fmla="*/ 815 w 1314"/>
                    <a:gd name="T3" fmla="*/ 1523 h 1770"/>
                    <a:gd name="T4" fmla="*/ 620 w 1314"/>
                    <a:gd name="T5" fmla="*/ 1494 h 1770"/>
                    <a:gd name="T6" fmla="*/ 401 w 1314"/>
                    <a:gd name="T7" fmla="*/ 1512 h 1770"/>
                    <a:gd name="T8" fmla="*/ 373 w 1314"/>
                    <a:gd name="T9" fmla="*/ 1415 h 1770"/>
                    <a:gd name="T10" fmla="*/ 381 w 1314"/>
                    <a:gd name="T11" fmla="*/ 1236 h 1770"/>
                    <a:gd name="T12" fmla="*/ 156 w 1314"/>
                    <a:gd name="T13" fmla="*/ 1062 h 1770"/>
                    <a:gd name="T14" fmla="*/ 79 w 1314"/>
                    <a:gd name="T15" fmla="*/ 914 h 1770"/>
                    <a:gd name="T16" fmla="*/ 7 w 1314"/>
                    <a:gd name="T17" fmla="*/ 735 h 1770"/>
                    <a:gd name="T18" fmla="*/ 41 w 1314"/>
                    <a:gd name="T19" fmla="*/ 394 h 1770"/>
                    <a:gd name="T20" fmla="*/ 74 w 1314"/>
                    <a:gd name="T21" fmla="*/ 328 h 1770"/>
                    <a:gd name="T22" fmla="*/ 178 w 1314"/>
                    <a:gd name="T23" fmla="*/ 215 h 1770"/>
                    <a:gd name="T24" fmla="*/ 444 w 1314"/>
                    <a:gd name="T25" fmla="*/ 57 h 1770"/>
                    <a:gd name="T26" fmla="*/ 604 w 1314"/>
                    <a:gd name="T27" fmla="*/ 12 h 1770"/>
                    <a:gd name="T28" fmla="*/ 732 w 1314"/>
                    <a:gd name="T29" fmla="*/ 20 h 1770"/>
                    <a:gd name="T30" fmla="*/ 820 w 1314"/>
                    <a:gd name="T31" fmla="*/ 12 h 1770"/>
                    <a:gd name="T32" fmla="*/ 940 w 1314"/>
                    <a:gd name="T33" fmla="*/ 113 h 1770"/>
                    <a:gd name="T34" fmla="*/ 1032 w 1314"/>
                    <a:gd name="T35" fmla="*/ 226 h 1770"/>
                    <a:gd name="T36" fmla="*/ 1076 w 1314"/>
                    <a:gd name="T37" fmla="*/ 266 h 1770"/>
                    <a:gd name="T38" fmla="*/ 1116 w 1314"/>
                    <a:gd name="T39" fmla="*/ 297 h 1770"/>
                    <a:gd name="T40" fmla="*/ 1128 w 1314"/>
                    <a:gd name="T41" fmla="*/ 382 h 1770"/>
                    <a:gd name="T42" fmla="*/ 1128 w 1314"/>
                    <a:gd name="T43" fmla="*/ 439 h 1770"/>
                    <a:gd name="T44" fmla="*/ 1239 w 1314"/>
                    <a:gd name="T45" fmla="*/ 529 h 1770"/>
                    <a:gd name="T46" fmla="*/ 1313 w 1314"/>
                    <a:gd name="T47" fmla="*/ 610 h 1770"/>
                    <a:gd name="T48" fmla="*/ 1276 w 1314"/>
                    <a:gd name="T49" fmla="*/ 664 h 1770"/>
                    <a:gd name="T50" fmla="*/ 1239 w 1314"/>
                    <a:gd name="T51" fmla="*/ 713 h 1770"/>
                    <a:gd name="T52" fmla="*/ 1264 w 1314"/>
                    <a:gd name="T53" fmla="*/ 760 h 1770"/>
                    <a:gd name="T54" fmla="*/ 1262 w 1314"/>
                    <a:gd name="T55" fmla="*/ 812 h 1770"/>
                    <a:gd name="T56" fmla="*/ 1155 w 1314"/>
                    <a:gd name="T57" fmla="*/ 900 h 1770"/>
                    <a:gd name="T58" fmla="*/ 1250 w 1314"/>
                    <a:gd name="T59" fmla="*/ 935 h 1770"/>
                    <a:gd name="T60" fmla="*/ 1281 w 1314"/>
                    <a:gd name="T61" fmla="*/ 958 h 1770"/>
                    <a:gd name="T62" fmla="*/ 1248 w 1314"/>
                    <a:gd name="T63" fmla="*/ 999 h 1770"/>
                    <a:gd name="T64" fmla="*/ 1262 w 1314"/>
                    <a:gd name="T65" fmla="*/ 1050 h 1770"/>
                    <a:gd name="T66" fmla="*/ 1277 w 1314"/>
                    <a:gd name="T67" fmla="*/ 1129 h 1770"/>
                    <a:gd name="T68" fmla="*/ 1247 w 1314"/>
                    <a:gd name="T69" fmla="*/ 1211 h 1770"/>
                    <a:gd name="T70" fmla="*/ 1175 w 1314"/>
                    <a:gd name="T71" fmla="*/ 1245 h 1770"/>
                    <a:gd name="T72" fmla="*/ 1044 w 1314"/>
                    <a:gd name="T73" fmla="*/ 1230 h 1770"/>
                    <a:gd name="T74" fmla="*/ 968 w 1314"/>
                    <a:gd name="T75" fmla="*/ 1254 h 1770"/>
                    <a:gd name="T76" fmla="*/ 971 w 1314"/>
                    <a:gd name="T77" fmla="*/ 1373 h 1770"/>
                    <a:gd name="T78" fmla="*/ 977 w 1314"/>
                    <a:gd name="T79" fmla="*/ 1473 h 1770"/>
                    <a:gd name="T80" fmla="*/ 1066 w 1314"/>
                    <a:gd name="T81" fmla="*/ 1609 h 1770"/>
                    <a:gd name="T82" fmla="*/ 1195 w 1314"/>
                    <a:gd name="T83" fmla="*/ 1744 h 1770"/>
                    <a:gd name="T84" fmla="*/ 1151 w 1314"/>
                    <a:gd name="T85" fmla="*/ 1762 h 177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14"/>
                    <a:gd name="T130" fmla="*/ 0 h 1770"/>
                    <a:gd name="T131" fmla="*/ 1314 w 1314"/>
                    <a:gd name="T132" fmla="*/ 1770 h 177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14" h="1770">
                      <a:moveTo>
                        <a:pt x="1151" y="1762"/>
                      </a:moveTo>
                      <a:lnTo>
                        <a:pt x="944" y="1588"/>
                      </a:lnTo>
                      <a:lnTo>
                        <a:pt x="894" y="1549"/>
                      </a:lnTo>
                      <a:lnTo>
                        <a:pt x="815" y="1523"/>
                      </a:lnTo>
                      <a:lnTo>
                        <a:pt x="745" y="1516"/>
                      </a:lnTo>
                      <a:lnTo>
                        <a:pt x="620" y="1494"/>
                      </a:lnTo>
                      <a:lnTo>
                        <a:pt x="473" y="1494"/>
                      </a:lnTo>
                      <a:lnTo>
                        <a:pt x="401" y="1512"/>
                      </a:lnTo>
                      <a:lnTo>
                        <a:pt x="348" y="1563"/>
                      </a:lnTo>
                      <a:lnTo>
                        <a:pt x="373" y="1415"/>
                      </a:lnTo>
                      <a:lnTo>
                        <a:pt x="362" y="1317"/>
                      </a:lnTo>
                      <a:lnTo>
                        <a:pt x="381" y="1236"/>
                      </a:lnTo>
                      <a:lnTo>
                        <a:pt x="196" y="1105"/>
                      </a:lnTo>
                      <a:lnTo>
                        <a:pt x="156" y="1062"/>
                      </a:lnTo>
                      <a:lnTo>
                        <a:pt x="123" y="995"/>
                      </a:lnTo>
                      <a:lnTo>
                        <a:pt x="79" y="914"/>
                      </a:lnTo>
                      <a:lnTo>
                        <a:pt x="48" y="852"/>
                      </a:lnTo>
                      <a:lnTo>
                        <a:pt x="7" y="735"/>
                      </a:lnTo>
                      <a:lnTo>
                        <a:pt x="0" y="577"/>
                      </a:lnTo>
                      <a:lnTo>
                        <a:pt x="41" y="394"/>
                      </a:lnTo>
                      <a:lnTo>
                        <a:pt x="54" y="348"/>
                      </a:lnTo>
                      <a:lnTo>
                        <a:pt x="74" y="328"/>
                      </a:lnTo>
                      <a:lnTo>
                        <a:pt x="101" y="304"/>
                      </a:lnTo>
                      <a:lnTo>
                        <a:pt x="178" y="215"/>
                      </a:lnTo>
                      <a:lnTo>
                        <a:pt x="226" y="179"/>
                      </a:lnTo>
                      <a:lnTo>
                        <a:pt x="444" y="57"/>
                      </a:lnTo>
                      <a:lnTo>
                        <a:pt x="570" y="26"/>
                      </a:lnTo>
                      <a:lnTo>
                        <a:pt x="604" y="12"/>
                      </a:lnTo>
                      <a:lnTo>
                        <a:pt x="673" y="14"/>
                      </a:lnTo>
                      <a:lnTo>
                        <a:pt x="732" y="20"/>
                      </a:lnTo>
                      <a:lnTo>
                        <a:pt x="774" y="0"/>
                      </a:lnTo>
                      <a:lnTo>
                        <a:pt x="820" y="12"/>
                      </a:lnTo>
                      <a:lnTo>
                        <a:pt x="874" y="62"/>
                      </a:lnTo>
                      <a:lnTo>
                        <a:pt x="940" y="113"/>
                      </a:lnTo>
                      <a:lnTo>
                        <a:pt x="999" y="188"/>
                      </a:lnTo>
                      <a:lnTo>
                        <a:pt x="1032" y="226"/>
                      </a:lnTo>
                      <a:lnTo>
                        <a:pt x="1049" y="243"/>
                      </a:lnTo>
                      <a:lnTo>
                        <a:pt x="1076" y="266"/>
                      </a:lnTo>
                      <a:lnTo>
                        <a:pt x="1099" y="280"/>
                      </a:lnTo>
                      <a:lnTo>
                        <a:pt x="1116" y="297"/>
                      </a:lnTo>
                      <a:lnTo>
                        <a:pt x="1136" y="329"/>
                      </a:lnTo>
                      <a:lnTo>
                        <a:pt x="1128" y="382"/>
                      </a:lnTo>
                      <a:lnTo>
                        <a:pt x="1131" y="417"/>
                      </a:lnTo>
                      <a:lnTo>
                        <a:pt x="1128" y="439"/>
                      </a:lnTo>
                      <a:lnTo>
                        <a:pt x="1178" y="475"/>
                      </a:lnTo>
                      <a:lnTo>
                        <a:pt x="1239" y="529"/>
                      </a:lnTo>
                      <a:lnTo>
                        <a:pt x="1290" y="571"/>
                      </a:lnTo>
                      <a:lnTo>
                        <a:pt x="1313" y="610"/>
                      </a:lnTo>
                      <a:lnTo>
                        <a:pt x="1305" y="643"/>
                      </a:lnTo>
                      <a:lnTo>
                        <a:pt x="1276" y="664"/>
                      </a:lnTo>
                      <a:lnTo>
                        <a:pt x="1244" y="682"/>
                      </a:lnTo>
                      <a:lnTo>
                        <a:pt x="1239" y="713"/>
                      </a:lnTo>
                      <a:lnTo>
                        <a:pt x="1253" y="759"/>
                      </a:lnTo>
                      <a:lnTo>
                        <a:pt x="1264" y="760"/>
                      </a:lnTo>
                      <a:lnTo>
                        <a:pt x="1283" y="780"/>
                      </a:lnTo>
                      <a:lnTo>
                        <a:pt x="1262" y="812"/>
                      </a:lnTo>
                      <a:lnTo>
                        <a:pt x="1180" y="890"/>
                      </a:lnTo>
                      <a:lnTo>
                        <a:pt x="1155" y="900"/>
                      </a:lnTo>
                      <a:lnTo>
                        <a:pt x="1187" y="921"/>
                      </a:lnTo>
                      <a:lnTo>
                        <a:pt x="1250" y="935"/>
                      </a:lnTo>
                      <a:lnTo>
                        <a:pt x="1270" y="942"/>
                      </a:lnTo>
                      <a:lnTo>
                        <a:pt x="1281" y="958"/>
                      </a:lnTo>
                      <a:lnTo>
                        <a:pt x="1273" y="982"/>
                      </a:lnTo>
                      <a:lnTo>
                        <a:pt x="1248" y="999"/>
                      </a:lnTo>
                      <a:lnTo>
                        <a:pt x="1247" y="1011"/>
                      </a:lnTo>
                      <a:lnTo>
                        <a:pt x="1262" y="1050"/>
                      </a:lnTo>
                      <a:lnTo>
                        <a:pt x="1274" y="1088"/>
                      </a:lnTo>
                      <a:lnTo>
                        <a:pt x="1277" y="1129"/>
                      </a:lnTo>
                      <a:lnTo>
                        <a:pt x="1270" y="1184"/>
                      </a:lnTo>
                      <a:lnTo>
                        <a:pt x="1247" y="1211"/>
                      </a:lnTo>
                      <a:lnTo>
                        <a:pt x="1211" y="1236"/>
                      </a:lnTo>
                      <a:lnTo>
                        <a:pt x="1175" y="1245"/>
                      </a:lnTo>
                      <a:lnTo>
                        <a:pt x="1107" y="1244"/>
                      </a:lnTo>
                      <a:lnTo>
                        <a:pt x="1044" y="1230"/>
                      </a:lnTo>
                      <a:lnTo>
                        <a:pt x="993" y="1244"/>
                      </a:lnTo>
                      <a:lnTo>
                        <a:pt x="968" y="1254"/>
                      </a:lnTo>
                      <a:lnTo>
                        <a:pt x="993" y="1302"/>
                      </a:lnTo>
                      <a:lnTo>
                        <a:pt x="971" y="1373"/>
                      </a:lnTo>
                      <a:lnTo>
                        <a:pt x="980" y="1426"/>
                      </a:lnTo>
                      <a:lnTo>
                        <a:pt x="977" y="1473"/>
                      </a:lnTo>
                      <a:lnTo>
                        <a:pt x="1013" y="1532"/>
                      </a:lnTo>
                      <a:lnTo>
                        <a:pt x="1066" y="1609"/>
                      </a:lnTo>
                      <a:lnTo>
                        <a:pt x="1104" y="1661"/>
                      </a:lnTo>
                      <a:lnTo>
                        <a:pt x="1195" y="1744"/>
                      </a:lnTo>
                      <a:lnTo>
                        <a:pt x="1160" y="1769"/>
                      </a:lnTo>
                      <a:lnTo>
                        <a:pt x="1151" y="1762"/>
                      </a:lnTo>
                    </a:path>
                  </a:pathLst>
                </a:custGeom>
                <a:solidFill>
                  <a:schemeClr val="accent1"/>
                </a:solidFill>
                <a:ln w="12700" cap="rnd">
                  <a:solidFill>
                    <a:srgbClr val="000000"/>
                  </a:solidFill>
                  <a:round/>
                  <a:headEnd/>
                  <a:tailEnd/>
                </a:ln>
              </p:spPr>
              <p:txBody>
                <a:bodyPr/>
                <a:lstStyle/>
                <a:p>
                  <a:endParaRPr lang="en-US">
                    <a:latin typeface="Calibri" pitchFamily="34" charset="0"/>
                  </a:endParaRPr>
                </a:p>
              </p:txBody>
            </p:sp>
            <p:sp>
              <p:nvSpPr>
                <p:cNvPr id="29724" name="Freeform 16"/>
                <p:cNvSpPr>
                  <a:spLocks/>
                </p:cNvSpPr>
                <p:nvPr/>
              </p:nvSpPr>
              <p:spPr bwMode="auto">
                <a:xfrm>
                  <a:off x="1677" y="2667"/>
                  <a:ext cx="123" cy="117"/>
                </a:xfrm>
                <a:custGeom>
                  <a:avLst/>
                  <a:gdLst>
                    <a:gd name="T0" fmla="*/ 0 w 123"/>
                    <a:gd name="T1" fmla="*/ 115 h 117"/>
                    <a:gd name="T2" fmla="*/ 29 w 123"/>
                    <a:gd name="T3" fmla="*/ 96 h 117"/>
                    <a:gd name="T4" fmla="*/ 55 w 123"/>
                    <a:gd name="T5" fmla="*/ 67 h 117"/>
                    <a:gd name="T6" fmla="*/ 72 w 123"/>
                    <a:gd name="T7" fmla="*/ 46 h 117"/>
                    <a:gd name="T8" fmla="*/ 96 w 123"/>
                    <a:gd name="T9" fmla="*/ 28 h 117"/>
                    <a:gd name="T10" fmla="*/ 122 w 123"/>
                    <a:gd name="T11" fmla="*/ 0 h 117"/>
                    <a:gd name="T12" fmla="*/ 102 w 123"/>
                    <a:gd name="T13" fmla="*/ 34 h 117"/>
                    <a:gd name="T14" fmla="*/ 77 w 123"/>
                    <a:gd name="T15" fmla="*/ 67 h 117"/>
                    <a:gd name="T16" fmla="*/ 86 w 123"/>
                    <a:gd name="T17" fmla="*/ 102 h 117"/>
                    <a:gd name="T18" fmla="*/ 65 w 123"/>
                    <a:gd name="T19" fmla="*/ 116 h 117"/>
                    <a:gd name="T20" fmla="*/ 62 w 123"/>
                    <a:gd name="T21" fmla="*/ 92 h 117"/>
                    <a:gd name="T22" fmla="*/ 51 w 123"/>
                    <a:gd name="T23" fmla="*/ 82 h 117"/>
                    <a:gd name="T24" fmla="*/ 0 w 123"/>
                    <a:gd name="T25" fmla="*/ 115 h 1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3"/>
                    <a:gd name="T40" fmla="*/ 0 h 117"/>
                    <a:gd name="T41" fmla="*/ 123 w 123"/>
                    <a:gd name="T42" fmla="*/ 117 h 1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3" h="117">
                      <a:moveTo>
                        <a:pt x="0" y="115"/>
                      </a:moveTo>
                      <a:lnTo>
                        <a:pt x="29" y="96"/>
                      </a:lnTo>
                      <a:lnTo>
                        <a:pt x="55" y="67"/>
                      </a:lnTo>
                      <a:lnTo>
                        <a:pt x="72" y="46"/>
                      </a:lnTo>
                      <a:lnTo>
                        <a:pt x="96" y="28"/>
                      </a:lnTo>
                      <a:lnTo>
                        <a:pt x="122" y="0"/>
                      </a:lnTo>
                      <a:lnTo>
                        <a:pt x="102" y="34"/>
                      </a:lnTo>
                      <a:lnTo>
                        <a:pt x="77" y="67"/>
                      </a:lnTo>
                      <a:lnTo>
                        <a:pt x="86" y="102"/>
                      </a:lnTo>
                      <a:lnTo>
                        <a:pt x="65" y="116"/>
                      </a:lnTo>
                      <a:lnTo>
                        <a:pt x="62" y="92"/>
                      </a:lnTo>
                      <a:lnTo>
                        <a:pt x="51" y="82"/>
                      </a:lnTo>
                      <a:lnTo>
                        <a:pt x="0" y="115"/>
                      </a:lnTo>
                    </a:path>
                  </a:pathLst>
                </a:custGeom>
                <a:solidFill>
                  <a:schemeClr val="accent1"/>
                </a:solidFill>
                <a:ln w="25400" cap="rnd">
                  <a:solidFill>
                    <a:srgbClr val="000000"/>
                  </a:solidFill>
                  <a:round/>
                  <a:headEnd/>
                  <a:tailEnd/>
                </a:ln>
              </p:spPr>
              <p:txBody>
                <a:bodyPr/>
                <a:lstStyle/>
                <a:p>
                  <a:endParaRPr lang="en-US">
                    <a:latin typeface="Calibri" pitchFamily="34" charset="0"/>
                  </a:endParaRPr>
                </a:p>
              </p:txBody>
            </p:sp>
            <p:sp>
              <p:nvSpPr>
                <p:cNvPr id="29725" name="Freeform 17"/>
                <p:cNvSpPr>
                  <a:spLocks/>
                </p:cNvSpPr>
                <p:nvPr/>
              </p:nvSpPr>
              <p:spPr bwMode="auto">
                <a:xfrm>
                  <a:off x="1849" y="2915"/>
                  <a:ext cx="102" cy="61"/>
                </a:xfrm>
                <a:custGeom>
                  <a:avLst/>
                  <a:gdLst>
                    <a:gd name="T0" fmla="*/ 0 w 102"/>
                    <a:gd name="T1" fmla="*/ 47 h 61"/>
                    <a:gd name="T2" fmla="*/ 23 w 102"/>
                    <a:gd name="T3" fmla="*/ 60 h 61"/>
                    <a:gd name="T4" fmla="*/ 35 w 102"/>
                    <a:gd name="T5" fmla="*/ 47 h 61"/>
                    <a:gd name="T6" fmla="*/ 67 w 102"/>
                    <a:gd name="T7" fmla="*/ 23 h 61"/>
                    <a:gd name="T8" fmla="*/ 101 w 102"/>
                    <a:gd name="T9" fmla="*/ 0 h 61"/>
                    <a:gd name="T10" fmla="*/ 0 60000 65536"/>
                    <a:gd name="T11" fmla="*/ 0 60000 65536"/>
                    <a:gd name="T12" fmla="*/ 0 60000 65536"/>
                    <a:gd name="T13" fmla="*/ 0 60000 65536"/>
                    <a:gd name="T14" fmla="*/ 0 60000 65536"/>
                    <a:gd name="T15" fmla="*/ 0 w 102"/>
                    <a:gd name="T16" fmla="*/ 0 h 61"/>
                    <a:gd name="T17" fmla="*/ 102 w 102"/>
                    <a:gd name="T18" fmla="*/ 61 h 61"/>
                  </a:gdLst>
                  <a:ahLst/>
                  <a:cxnLst>
                    <a:cxn ang="T10">
                      <a:pos x="T0" y="T1"/>
                    </a:cxn>
                    <a:cxn ang="T11">
                      <a:pos x="T2" y="T3"/>
                    </a:cxn>
                    <a:cxn ang="T12">
                      <a:pos x="T4" y="T5"/>
                    </a:cxn>
                    <a:cxn ang="T13">
                      <a:pos x="T6" y="T7"/>
                    </a:cxn>
                    <a:cxn ang="T14">
                      <a:pos x="T8" y="T9"/>
                    </a:cxn>
                  </a:cxnLst>
                  <a:rect l="T15" t="T16" r="T17" b="T18"/>
                  <a:pathLst>
                    <a:path w="102" h="61">
                      <a:moveTo>
                        <a:pt x="0" y="47"/>
                      </a:moveTo>
                      <a:lnTo>
                        <a:pt x="23" y="60"/>
                      </a:lnTo>
                      <a:lnTo>
                        <a:pt x="35" y="47"/>
                      </a:lnTo>
                      <a:lnTo>
                        <a:pt x="67" y="23"/>
                      </a:lnTo>
                      <a:lnTo>
                        <a:pt x="101" y="0"/>
                      </a:lnTo>
                    </a:path>
                  </a:pathLst>
                </a:custGeom>
                <a:solidFill>
                  <a:schemeClr val="accent1"/>
                </a:solidFill>
                <a:ln w="25400" cap="rnd">
                  <a:solidFill>
                    <a:srgbClr val="000000"/>
                  </a:solidFill>
                  <a:round/>
                  <a:headEnd/>
                  <a:tailEnd/>
                </a:ln>
              </p:spPr>
              <p:txBody>
                <a:bodyPr/>
                <a:lstStyle/>
                <a:p>
                  <a:endParaRPr lang="en-US">
                    <a:latin typeface="Calibri" pitchFamily="34" charset="0"/>
                  </a:endParaRPr>
                </a:p>
              </p:txBody>
            </p:sp>
            <p:sp>
              <p:nvSpPr>
                <p:cNvPr id="29726" name="Line 18"/>
                <p:cNvSpPr>
                  <a:spLocks noChangeShapeType="1"/>
                </p:cNvSpPr>
                <p:nvPr/>
              </p:nvSpPr>
              <p:spPr bwMode="auto">
                <a:xfrm flipH="1">
                  <a:off x="1837" y="3116"/>
                  <a:ext cx="21" cy="77"/>
                </a:xfrm>
                <a:prstGeom prst="line">
                  <a:avLst/>
                </a:prstGeom>
                <a:noFill/>
                <a:ln w="25400">
                  <a:solidFill>
                    <a:srgbClr val="000000"/>
                  </a:solidFill>
                  <a:round/>
                  <a:headEnd/>
                  <a:tailEnd/>
                </a:ln>
              </p:spPr>
              <p:txBody>
                <a:bodyPr/>
                <a:lstStyle/>
                <a:p>
                  <a:endParaRPr lang="en-US"/>
                </a:p>
              </p:txBody>
            </p:sp>
          </p:grpSp>
        </p:grpSp>
        <p:grpSp>
          <p:nvGrpSpPr>
            <p:cNvPr id="6" name="Group 30"/>
            <p:cNvGrpSpPr>
              <a:grpSpLocks/>
            </p:cNvGrpSpPr>
            <p:nvPr/>
          </p:nvGrpSpPr>
          <p:grpSpPr bwMode="auto">
            <a:xfrm rot="880095">
              <a:off x="7516868" y="1592551"/>
              <a:ext cx="1292225" cy="1157288"/>
              <a:chOff x="3763" y="1088"/>
              <a:chExt cx="1793" cy="1936"/>
            </a:xfrm>
          </p:grpSpPr>
          <p:grpSp>
            <p:nvGrpSpPr>
              <p:cNvPr id="7" name="Group 31"/>
              <p:cNvGrpSpPr>
                <a:grpSpLocks/>
              </p:cNvGrpSpPr>
              <p:nvPr/>
            </p:nvGrpSpPr>
            <p:grpSpPr bwMode="auto">
              <a:xfrm>
                <a:off x="4292" y="1088"/>
                <a:ext cx="1264" cy="1856"/>
                <a:chOff x="4292" y="1088"/>
                <a:chExt cx="1264" cy="1856"/>
              </a:xfrm>
            </p:grpSpPr>
            <p:sp>
              <p:nvSpPr>
                <p:cNvPr id="29717" name="Freeform 32"/>
                <p:cNvSpPr>
                  <a:spLocks/>
                </p:cNvSpPr>
                <p:nvPr/>
              </p:nvSpPr>
              <p:spPr bwMode="auto">
                <a:xfrm>
                  <a:off x="4292" y="1088"/>
                  <a:ext cx="1264" cy="1856"/>
                </a:xfrm>
                <a:custGeom>
                  <a:avLst/>
                  <a:gdLst>
                    <a:gd name="T0" fmla="*/ 708 w 1264"/>
                    <a:gd name="T1" fmla="*/ 1606 h 1856"/>
                    <a:gd name="T2" fmla="*/ 804 w 1264"/>
                    <a:gd name="T3" fmla="*/ 1498 h 1856"/>
                    <a:gd name="T4" fmla="*/ 973 w 1264"/>
                    <a:gd name="T5" fmla="*/ 1397 h 1856"/>
                    <a:gd name="T6" fmla="*/ 1183 w 1264"/>
                    <a:gd name="T7" fmla="*/ 1332 h 1856"/>
                    <a:gd name="T8" fmla="*/ 1172 w 1264"/>
                    <a:gd name="T9" fmla="*/ 1231 h 1856"/>
                    <a:gd name="T10" fmla="*/ 1098 w 1264"/>
                    <a:gd name="T11" fmla="*/ 1069 h 1856"/>
                    <a:gd name="T12" fmla="*/ 1242 w 1264"/>
                    <a:gd name="T13" fmla="*/ 823 h 1856"/>
                    <a:gd name="T14" fmla="*/ 1259 w 1264"/>
                    <a:gd name="T15" fmla="*/ 657 h 1856"/>
                    <a:gd name="T16" fmla="*/ 1257 w 1264"/>
                    <a:gd name="T17" fmla="*/ 465 h 1856"/>
                    <a:gd name="T18" fmla="*/ 1098 w 1264"/>
                    <a:gd name="T19" fmla="*/ 160 h 1856"/>
                    <a:gd name="T20" fmla="*/ 1043 w 1264"/>
                    <a:gd name="T21" fmla="*/ 112 h 1856"/>
                    <a:gd name="T22" fmla="*/ 905 w 1264"/>
                    <a:gd name="T23" fmla="*/ 46 h 1856"/>
                    <a:gd name="T24" fmla="*/ 598 w 1264"/>
                    <a:gd name="T25" fmla="*/ 0 h 1856"/>
                    <a:gd name="T26" fmla="*/ 432 w 1264"/>
                    <a:gd name="T27" fmla="*/ 16 h 1856"/>
                    <a:gd name="T28" fmla="*/ 317 w 1264"/>
                    <a:gd name="T29" fmla="*/ 72 h 1856"/>
                    <a:gd name="T30" fmla="*/ 232 w 1264"/>
                    <a:gd name="T31" fmla="*/ 97 h 1856"/>
                    <a:gd name="T32" fmla="*/ 158 w 1264"/>
                    <a:gd name="T33" fmla="*/ 237 h 1856"/>
                    <a:gd name="T34" fmla="*/ 116 w 1264"/>
                    <a:gd name="T35" fmla="*/ 376 h 1856"/>
                    <a:gd name="T36" fmla="*/ 91 w 1264"/>
                    <a:gd name="T37" fmla="*/ 429 h 1856"/>
                    <a:gd name="T38" fmla="*/ 65 w 1264"/>
                    <a:gd name="T39" fmla="*/ 475 h 1856"/>
                    <a:gd name="T40" fmla="*/ 86 w 1264"/>
                    <a:gd name="T41" fmla="*/ 557 h 1856"/>
                    <a:gd name="T42" fmla="*/ 107 w 1264"/>
                    <a:gd name="T43" fmla="*/ 610 h 1856"/>
                    <a:gd name="T44" fmla="*/ 38 w 1264"/>
                    <a:gd name="T45" fmla="*/ 735 h 1856"/>
                    <a:gd name="T46" fmla="*/ 0 w 1264"/>
                    <a:gd name="T47" fmla="*/ 837 h 1856"/>
                    <a:gd name="T48" fmla="*/ 54 w 1264"/>
                    <a:gd name="T49" fmla="*/ 874 h 1856"/>
                    <a:gd name="T50" fmla="*/ 107 w 1264"/>
                    <a:gd name="T51" fmla="*/ 904 h 1856"/>
                    <a:gd name="T52" fmla="*/ 101 w 1264"/>
                    <a:gd name="T53" fmla="*/ 958 h 1856"/>
                    <a:gd name="T54" fmla="*/ 123 w 1264"/>
                    <a:gd name="T55" fmla="*/ 1006 h 1856"/>
                    <a:gd name="T56" fmla="*/ 255 w 1264"/>
                    <a:gd name="T57" fmla="*/ 1046 h 1856"/>
                    <a:gd name="T58" fmla="*/ 180 w 1264"/>
                    <a:gd name="T59" fmla="*/ 1115 h 1856"/>
                    <a:gd name="T60" fmla="*/ 159 w 1264"/>
                    <a:gd name="T61" fmla="*/ 1149 h 1856"/>
                    <a:gd name="T62" fmla="*/ 206 w 1264"/>
                    <a:gd name="T63" fmla="*/ 1174 h 1856"/>
                    <a:gd name="T64" fmla="*/ 212 w 1264"/>
                    <a:gd name="T65" fmla="*/ 1226 h 1856"/>
                    <a:gd name="T66" fmla="*/ 228 w 1264"/>
                    <a:gd name="T67" fmla="*/ 1306 h 1856"/>
                    <a:gd name="T68" fmla="*/ 286 w 1264"/>
                    <a:gd name="T69" fmla="*/ 1370 h 1856"/>
                    <a:gd name="T70" fmla="*/ 366 w 1264"/>
                    <a:gd name="T71" fmla="*/ 1374 h 1856"/>
                    <a:gd name="T72" fmla="*/ 482 w 1264"/>
                    <a:gd name="T73" fmla="*/ 1313 h 1856"/>
                    <a:gd name="T74" fmla="*/ 560 w 1264"/>
                    <a:gd name="T75" fmla="*/ 1306 h 1856"/>
                    <a:gd name="T76" fmla="*/ 602 w 1264"/>
                    <a:gd name="T77" fmla="*/ 1417 h 1856"/>
                    <a:gd name="T78" fmla="*/ 634 w 1264"/>
                    <a:gd name="T79" fmla="*/ 1511 h 1856"/>
                    <a:gd name="T80" fmla="*/ 603 w 1264"/>
                    <a:gd name="T81" fmla="*/ 1670 h 1856"/>
                    <a:gd name="T82" fmla="*/ 534 w 1264"/>
                    <a:gd name="T83" fmla="*/ 1845 h 1856"/>
                    <a:gd name="T84" fmla="*/ 582 w 1264"/>
                    <a:gd name="T85" fmla="*/ 1845 h 18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4"/>
                    <a:gd name="T130" fmla="*/ 0 h 1856"/>
                    <a:gd name="T131" fmla="*/ 1264 w 1264"/>
                    <a:gd name="T132" fmla="*/ 1856 h 185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4" h="1856">
                      <a:moveTo>
                        <a:pt x="582" y="1845"/>
                      </a:moveTo>
                      <a:lnTo>
                        <a:pt x="708" y="1606"/>
                      </a:lnTo>
                      <a:lnTo>
                        <a:pt x="740" y="1551"/>
                      </a:lnTo>
                      <a:lnTo>
                        <a:pt x="804" y="1498"/>
                      </a:lnTo>
                      <a:lnTo>
                        <a:pt x="865" y="1465"/>
                      </a:lnTo>
                      <a:lnTo>
                        <a:pt x="973" y="1397"/>
                      </a:lnTo>
                      <a:lnTo>
                        <a:pt x="1110" y="1343"/>
                      </a:lnTo>
                      <a:lnTo>
                        <a:pt x="1183" y="1332"/>
                      </a:lnTo>
                      <a:lnTo>
                        <a:pt x="1251" y="1359"/>
                      </a:lnTo>
                      <a:lnTo>
                        <a:pt x="1172" y="1231"/>
                      </a:lnTo>
                      <a:lnTo>
                        <a:pt x="1146" y="1137"/>
                      </a:lnTo>
                      <a:lnTo>
                        <a:pt x="1098" y="1069"/>
                      </a:lnTo>
                      <a:lnTo>
                        <a:pt x="1221" y="878"/>
                      </a:lnTo>
                      <a:lnTo>
                        <a:pt x="1242" y="823"/>
                      </a:lnTo>
                      <a:lnTo>
                        <a:pt x="1248" y="749"/>
                      </a:lnTo>
                      <a:lnTo>
                        <a:pt x="1259" y="657"/>
                      </a:lnTo>
                      <a:lnTo>
                        <a:pt x="1263" y="588"/>
                      </a:lnTo>
                      <a:lnTo>
                        <a:pt x="1257" y="465"/>
                      </a:lnTo>
                      <a:lnTo>
                        <a:pt x="1205" y="314"/>
                      </a:lnTo>
                      <a:lnTo>
                        <a:pt x="1098" y="160"/>
                      </a:lnTo>
                      <a:lnTo>
                        <a:pt x="1069" y="123"/>
                      </a:lnTo>
                      <a:lnTo>
                        <a:pt x="1043" y="112"/>
                      </a:lnTo>
                      <a:lnTo>
                        <a:pt x="1009" y="99"/>
                      </a:lnTo>
                      <a:lnTo>
                        <a:pt x="905" y="46"/>
                      </a:lnTo>
                      <a:lnTo>
                        <a:pt x="846" y="31"/>
                      </a:lnTo>
                      <a:lnTo>
                        <a:pt x="598" y="0"/>
                      </a:lnTo>
                      <a:lnTo>
                        <a:pt x="470" y="18"/>
                      </a:lnTo>
                      <a:lnTo>
                        <a:pt x="432" y="16"/>
                      </a:lnTo>
                      <a:lnTo>
                        <a:pt x="370" y="45"/>
                      </a:lnTo>
                      <a:lnTo>
                        <a:pt x="317" y="72"/>
                      </a:lnTo>
                      <a:lnTo>
                        <a:pt x="270" y="71"/>
                      </a:lnTo>
                      <a:lnTo>
                        <a:pt x="232" y="97"/>
                      </a:lnTo>
                      <a:lnTo>
                        <a:pt x="202" y="165"/>
                      </a:lnTo>
                      <a:lnTo>
                        <a:pt x="158" y="237"/>
                      </a:lnTo>
                      <a:lnTo>
                        <a:pt x="133" y="329"/>
                      </a:lnTo>
                      <a:lnTo>
                        <a:pt x="116" y="376"/>
                      </a:lnTo>
                      <a:lnTo>
                        <a:pt x="106" y="398"/>
                      </a:lnTo>
                      <a:lnTo>
                        <a:pt x="91" y="429"/>
                      </a:lnTo>
                      <a:lnTo>
                        <a:pt x="74" y="451"/>
                      </a:lnTo>
                      <a:lnTo>
                        <a:pt x="65" y="475"/>
                      </a:lnTo>
                      <a:lnTo>
                        <a:pt x="59" y="510"/>
                      </a:lnTo>
                      <a:lnTo>
                        <a:pt x="86" y="557"/>
                      </a:lnTo>
                      <a:lnTo>
                        <a:pt x="96" y="591"/>
                      </a:lnTo>
                      <a:lnTo>
                        <a:pt x="107" y="610"/>
                      </a:lnTo>
                      <a:lnTo>
                        <a:pt x="74" y="662"/>
                      </a:lnTo>
                      <a:lnTo>
                        <a:pt x="38" y="735"/>
                      </a:lnTo>
                      <a:lnTo>
                        <a:pt x="6" y="792"/>
                      </a:lnTo>
                      <a:lnTo>
                        <a:pt x="0" y="837"/>
                      </a:lnTo>
                      <a:lnTo>
                        <a:pt x="20" y="865"/>
                      </a:lnTo>
                      <a:lnTo>
                        <a:pt x="54" y="874"/>
                      </a:lnTo>
                      <a:lnTo>
                        <a:pt x="91" y="879"/>
                      </a:lnTo>
                      <a:lnTo>
                        <a:pt x="107" y="904"/>
                      </a:lnTo>
                      <a:lnTo>
                        <a:pt x="111" y="953"/>
                      </a:lnTo>
                      <a:lnTo>
                        <a:pt x="101" y="958"/>
                      </a:lnTo>
                      <a:lnTo>
                        <a:pt x="92" y="984"/>
                      </a:lnTo>
                      <a:lnTo>
                        <a:pt x="123" y="1006"/>
                      </a:lnTo>
                      <a:lnTo>
                        <a:pt x="228" y="1047"/>
                      </a:lnTo>
                      <a:lnTo>
                        <a:pt x="255" y="1046"/>
                      </a:lnTo>
                      <a:lnTo>
                        <a:pt x="233" y="1078"/>
                      </a:lnTo>
                      <a:lnTo>
                        <a:pt x="180" y="1115"/>
                      </a:lnTo>
                      <a:lnTo>
                        <a:pt x="164" y="1129"/>
                      </a:lnTo>
                      <a:lnTo>
                        <a:pt x="159" y="1149"/>
                      </a:lnTo>
                      <a:lnTo>
                        <a:pt x="176" y="1168"/>
                      </a:lnTo>
                      <a:lnTo>
                        <a:pt x="206" y="1174"/>
                      </a:lnTo>
                      <a:lnTo>
                        <a:pt x="212" y="1184"/>
                      </a:lnTo>
                      <a:lnTo>
                        <a:pt x="212" y="1226"/>
                      </a:lnTo>
                      <a:lnTo>
                        <a:pt x="215" y="1266"/>
                      </a:lnTo>
                      <a:lnTo>
                        <a:pt x="228" y="1306"/>
                      </a:lnTo>
                      <a:lnTo>
                        <a:pt x="254" y="1353"/>
                      </a:lnTo>
                      <a:lnTo>
                        <a:pt x="286" y="1370"/>
                      </a:lnTo>
                      <a:lnTo>
                        <a:pt x="329" y="1380"/>
                      </a:lnTo>
                      <a:lnTo>
                        <a:pt x="366" y="1374"/>
                      </a:lnTo>
                      <a:lnTo>
                        <a:pt x="428" y="1348"/>
                      </a:lnTo>
                      <a:lnTo>
                        <a:pt x="482" y="1313"/>
                      </a:lnTo>
                      <a:lnTo>
                        <a:pt x="534" y="1306"/>
                      </a:lnTo>
                      <a:lnTo>
                        <a:pt x="560" y="1306"/>
                      </a:lnTo>
                      <a:lnTo>
                        <a:pt x="556" y="1359"/>
                      </a:lnTo>
                      <a:lnTo>
                        <a:pt x="602" y="1417"/>
                      </a:lnTo>
                      <a:lnTo>
                        <a:pt x="615" y="1470"/>
                      </a:lnTo>
                      <a:lnTo>
                        <a:pt x="634" y="1511"/>
                      </a:lnTo>
                      <a:lnTo>
                        <a:pt x="624" y="1581"/>
                      </a:lnTo>
                      <a:lnTo>
                        <a:pt x="603" y="1670"/>
                      </a:lnTo>
                      <a:lnTo>
                        <a:pt x="588" y="1735"/>
                      </a:lnTo>
                      <a:lnTo>
                        <a:pt x="534" y="1845"/>
                      </a:lnTo>
                      <a:lnTo>
                        <a:pt x="576" y="1855"/>
                      </a:lnTo>
                      <a:lnTo>
                        <a:pt x="582" y="1845"/>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8" name="Freeform 33"/>
                <p:cNvSpPr>
                  <a:spLocks/>
                </p:cNvSpPr>
                <p:nvPr/>
              </p:nvSpPr>
              <p:spPr bwMode="auto">
                <a:xfrm>
                  <a:off x="4400" y="1667"/>
                  <a:ext cx="157" cy="86"/>
                </a:xfrm>
                <a:custGeom>
                  <a:avLst/>
                  <a:gdLst>
                    <a:gd name="T0" fmla="*/ 156 w 157"/>
                    <a:gd name="T1" fmla="*/ 60 h 86"/>
                    <a:gd name="T2" fmla="*/ 123 w 157"/>
                    <a:gd name="T3" fmla="*/ 53 h 86"/>
                    <a:gd name="T4" fmla="*/ 88 w 157"/>
                    <a:gd name="T5" fmla="*/ 38 h 86"/>
                    <a:gd name="T6" fmla="*/ 64 w 157"/>
                    <a:gd name="T7" fmla="*/ 25 h 86"/>
                    <a:gd name="T8" fmla="*/ 35 w 157"/>
                    <a:gd name="T9" fmla="*/ 16 h 86"/>
                    <a:gd name="T10" fmla="*/ 0 w 157"/>
                    <a:gd name="T11" fmla="*/ 0 h 86"/>
                    <a:gd name="T12" fmla="*/ 32 w 157"/>
                    <a:gd name="T13" fmla="*/ 24 h 86"/>
                    <a:gd name="T14" fmla="*/ 68 w 157"/>
                    <a:gd name="T15" fmla="*/ 45 h 86"/>
                    <a:gd name="T16" fmla="*/ 73 w 157"/>
                    <a:gd name="T17" fmla="*/ 81 h 86"/>
                    <a:gd name="T18" fmla="*/ 96 w 157"/>
                    <a:gd name="T19" fmla="*/ 85 h 86"/>
                    <a:gd name="T20" fmla="*/ 91 w 157"/>
                    <a:gd name="T21" fmla="*/ 62 h 86"/>
                    <a:gd name="T22" fmla="*/ 97 w 157"/>
                    <a:gd name="T23" fmla="*/ 50 h 86"/>
                    <a:gd name="T24" fmla="*/ 156 w 157"/>
                    <a:gd name="T25" fmla="*/ 60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7"/>
                    <a:gd name="T40" fmla="*/ 0 h 86"/>
                    <a:gd name="T41" fmla="*/ 157 w 157"/>
                    <a:gd name="T42" fmla="*/ 86 h 8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7" h="86">
                      <a:moveTo>
                        <a:pt x="156" y="60"/>
                      </a:moveTo>
                      <a:lnTo>
                        <a:pt x="123" y="53"/>
                      </a:lnTo>
                      <a:lnTo>
                        <a:pt x="88" y="38"/>
                      </a:lnTo>
                      <a:lnTo>
                        <a:pt x="64" y="25"/>
                      </a:lnTo>
                      <a:lnTo>
                        <a:pt x="35" y="16"/>
                      </a:lnTo>
                      <a:lnTo>
                        <a:pt x="0" y="0"/>
                      </a:lnTo>
                      <a:lnTo>
                        <a:pt x="32" y="24"/>
                      </a:lnTo>
                      <a:lnTo>
                        <a:pt x="68" y="45"/>
                      </a:lnTo>
                      <a:lnTo>
                        <a:pt x="73" y="81"/>
                      </a:lnTo>
                      <a:lnTo>
                        <a:pt x="96" y="85"/>
                      </a:lnTo>
                      <a:lnTo>
                        <a:pt x="91" y="62"/>
                      </a:lnTo>
                      <a:lnTo>
                        <a:pt x="97" y="50"/>
                      </a:lnTo>
                      <a:lnTo>
                        <a:pt x="156" y="6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9" name="Freeform 34"/>
                <p:cNvSpPr>
                  <a:spLocks/>
                </p:cNvSpPr>
                <p:nvPr/>
              </p:nvSpPr>
              <p:spPr bwMode="auto">
                <a:xfrm>
                  <a:off x="4353" y="1953"/>
                  <a:ext cx="113" cy="28"/>
                </a:xfrm>
                <a:custGeom>
                  <a:avLst/>
                  <a:gdLst>
                    <a:gd name="T0" fmla="*/ 112 w 113"/>
                    <a:gd name="T1" fmla="*/ 6 h 28"/>
                    <a:gd name="T2" fmla="*/ 96 w 113"/>
                    <a:gd name="T3" fmla="*/ 27 h 28"/>
                    <a:gd name="T4" fmla="*/ 80 w 113"/>
                    <a:gd name="T5" fmla="*/ 19 h 28"/>
                    <a:gd name="T6" fmla="*/ 41 w 113"/>
                    <a:gd name="T7" fmla="*/ 9 h 28"/>
                    <a:gd name="T8" fmla="*/ 0 w 113"/>
                    <a:gd name="T9" fmla="*/ 0 h 28"/>
                    <a:gd name="T10" fmla="*/ 0 60000 65536"/>
                    <a:gd name="T11" fmla="*/ 0 60000 65536"/>
                    <a:gd name="T12" fmla="*/ 0 60000 65536"/>
                    <a:gd name="T13" fmla="*/ 0 60000 65536"/>
                    <a:gd name="T14" fmla="*/ 0 60000 65536"/>
                    <a:gd name="T15" fmla="*/ 0 w 113"/>
                    <a:gd name="T16" fmla="*/ 0 h 28"/>
                    <a:gd name="T17" fmla="*/ 113 w 113"/>
                    <a:gd name="T18" fmla="*/ 28 h 28"/>
                  </a:gdLst>
                  <a:ahLst/>
                  <a:cxnLst>
                    <a:cxn ang="T10">
                      <a:pos x="T0" y="T1"/>
                    </a:cxn>
                    <a:cxn ang="T11">
                      <a:pos x="T2" y="T3"/>
                    </a:cxn>
                    <a:cxn ang="T12">
                      <a:pos x="T4" y="T5"/>
                    </a:cxn>
                    <a:cxn ang="T13">
                      <a:pos x="T6" y="T7"/>
                    </a:cxn>
                    <a:cxn ang="T14">
                      <a:pos x="T8" y="T9"/>
                    </a:cxn>
                  </a:cxnLst>
                  <a:rect l="T15" t="T16" r="T17" b="T18"/>
                  <a:pathLst>
                    <a:path w="113" h="28">
                      <a:moveTo>
                        <a:pt x="112" y="6"/>
                      </a:moveTo>
                      <a:lnTo>
                        <a:pt x="96" y="27"/>
                      </a:lnTo>
                      <a:lnTo>
                        <a:pt x="80" y="19"/>
                      </a:lnTo>
                      <a:lnTo>
                        <a:pt x="41" y="9"/>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20" name="Line 35"/>
                <p:cNvSpPr>
                  <a:spLocks noChangeShapeType="1"/>
                </p:cNvSpPr>
                <p:nvPr/>
              </p:nvSpPr>
              <p:spPr bwMode="auto">
                <a:xfrm>
                  <a:off x="4514" y="2106"/>
                  <a:ext cx="49" cy="62"/>
                </a:xfrm>
                <a:prstGeom prst="line">
                  <a:avLst/>
                </a:prstGeom>
                <a:noFill/>
                <a:ln w="12700">
                  <a:solidFill>
                    <a:schemeClr val="tx1"/>
                  </a:solidFill>
                  <a:round/>
                  <a:headEnd/>
                  <a:tailEnd/>
                </a:ln>
              </p:spPr>
              <p:txBody>
                <a:bodyPr/>
                <a:lstStyle/>
                <a:p>
                  <a:endParaRPr lang="en-US"/>
                </a:p>
              </p:txBody>
            </p:sp>
          </p:grpSp>
          <p:grpSp>
            <p:nvGrpSpPr>
              <p:cNvPr id="8" name="Group 36"/>
              <p:cNvGrpSpPr>
                <a:grpSpLocks/>
              </p:cNvGrpSpPr>
              <p:nvPr/>
            </p:nvGrpSpPr>
            <p:grpSpPr bwMode="auto">
              <a:xfrm>
                <a:off x="3763" y="1684"/>
                <a:ext cx="701" cy="1340"/>
                <a:chOff x="3763" y="1684"/>
                <a:chExt cx="701" cy="1340"/>
              </a:xfrm>
            </p:grpSpPr>
            <p:sp>
              <p:nvSpPr>
                <p:cNvPr id="29708" name="Freeform 37"/>
                <p:cNvSpPr>
                  <a:spLocks/>
                </p:cNvSpPr>
                <p:nvPr/>
              </p:nvSpPr>
              <p:spPr bwMode="auto">
                <a:xfrm>
                  <a:off x="3763" y="1684"/>
                  <a:ext cx="391" cy="1340"/>
                </a:xfrm>
                <a:custGeom>
                  <a:avLst/>
                  <a:gdLst>
                    <a:gd name="T0" fmla="*/ 0 w 391"/>
                    <a:gd name="T1" fmla="*/ 0 h 1340"/>
                    <a:gd name="T2" fmla="*/ 5 w 391"/>
                    <a:gd name="T3" fmla="*/ 32 h 1340"/>
                    <a:gd name="T4" fmla="*/ 13 w 391"/>
                    <a:gd name="T5" fmla="*/ 84 h 1340"/>
                    <a:gd name="T6" fmla="*/ 21 w 391"/>
                    <a:gd name="T7" fmla="*/ 131 h 1340"/>
                    <a:gd name="T8" fmla="*/ 28 w 391"/>
                    <a:gd name="T9" fmla="*/ 178 h 1340"/>
                    <a:gd name="T10" fmla="*/ 35 w 391"/>
                    <a:gd name="T11" fmla="*/ 226 h 1340"/>
                    <a:gd name="T12" fmla="*/ 46 w 391"/>
                    <a:gd name="T13" fmla="*/ 280 h 1340"/>
                    <a:gd name="T14" fmla="*/ 59 w 391"/>
                    <a:gd name="T15" fmla="*/ 336 h 1340"/>
                    <a:gd name="T16" fmla="*/ 70 w 391"/>
                    <a:gd name="T17" fmla="*/ 400 h 1340"/>
                    <a:gd name="T18" fmla="*/ 84 w 391"/>
                    <a:gd name="T19" fmla="*/ 451 h 1340"/>
                    <a:gd name="T20" fmla="*/ 97 w 391"/>
                    <a:gd name="T21" fmla="*/ 512 h 1340"/>
                    <a:gd name="T22" fmla="*/ 111 w 391"/>
                    <a:gd name="T23" fmla="*/ 563 h 1340"/>
                    <a:gd name="T24" fmla="*/ 127 w 391"/>
                    <a:gd name="T25" fmla="*/ 630 h 1340"/>
                    <a:gd name="T26" fmla="*/ 145 w 391"/>
                    <a:gd name="T27" fmla="*/ 695 h 1340"/>
                    <a:gd name="T28" fmla="*/ 164 w 391"/>
                    <a:gd name="T29" fmla="*/ 763 h 1340"/>
                    <a:gd name="T30" fmla="*/ 179 w 391"/>
                    <a:gd name="T31" fmla="*/ 814 h 1340"/>
                    <a:gd name="T32" fmla="*/ 194 w 391"/>
                    <a:gd name="T33" fmla="*/ 861 h 1340"/>
                    <a:gd name="T34" fmla="*/ 211 w 391"/>
                    <a:gd name="T35" fmla="*/ 917 h 1340"/>
                    <a:gd name="T36" fmla="*/ 229 w 391"/>
                    <a:gd name="T37" fmla="*/ 971 h 1340"/>
                    <a:gd name="T38" fmla="*/ 248 w 391"/>
                    <a:gd name="T39" fmla="*/ 1028 h 1340"/>
                    <a:gd name="T40" fmla="*/ 267 w 391"/>
                    <a:gd name="T41" fmla="*/ 1083 h 1340"/>
                    <a:gd name="T42" fmla="*/ 286 w 391"/>
                    <a:gd name="T43" fmla="*/ 1134 h 1340"/>
                    <a:gd name="T44" fmla="*/ 303 w 391"/>
                    <a:gd name="T45" fmla="*/ 1184 h 1340"/>
                    <a:gd name="T46" fmla="*/ 324 w 391"/>
                    <a:gd name="T47" fmla="*/ 1232 h 1340"/>
                    <a:gd name="T48" fmla="*/ 344 w 391"/>
                    <a:gd name="T49" fmla="*/ 1279 h 1340"/>
                    <a:gd name="T50" fmla="*/ 367 w 391"/>
                    <a:gd name="T51" fmla="*/ 1329 h 1340"/>
                    <a:gd name="T52" fmla="*/ 371 w 391"/>
                    <a:gd name="T53" fmla="*/ 1339 h 1340"/>
                    <a:gd name="T54" fmla="*/ 390 w 391"/>
                    <a:gd name="T55" fmla="*/ 1301 h 1340"/>
                    <a:gd name="T56" fmla="*/ 371 w 391"/>
                    <a:gd name="T57" fmla="*/ 1265 h 1340"/>
                    <a:gd name="T58" fmla="*/ 351 w 391"/>
                    <a:gd name="T59" fmla="*/ 1220 h 1340"/>
                    <a:gd name="T60" fmla="*/ 331 w 391"/>
                    <a:gd name="T61" fmla="*/ 1174 h 1340"/>
                    <a:gd name="T62" fmla="*/ 313 w 391"/>
                    <a:gd name="T63" fmla="*/ 1120 h 1340"/>
                    <a:gd name="T64" fmla="*/ 290 w 391"/>
                    <a:gd name="T65" fmla="*/ 1064 h 1340"/>
                    <a:gd name="T66" fmla="*/ 271 w 391"/>
                    <a:gd name="T67" fmla="*/ 1009 h 1340"/>
                    <a:gd name="T68" fmla="*/ 252 w 391"/>
                    <a:gd name="T69" fmla="*/ 955 h 1340"/>
                    <a:gd name="T70" fmla="*/ 231 w 391"/>
                    <a:gd name="T71" fmla="*/ 893 h 1340"/>
                    <a:gd name="T72" fmla="*/ 216 w 391"/>
                    <a:gd name="T73" fmla="*/ 834 h 1340"/>
                    <a:gd name="T74" fmla="*/ 197 w 391"/>
                    <a:gd name="T75" fmla="*/ 779 h 1340"/>
                    <a:gd name="T76" fmla="*/ 182 w 391"/>
                    <a:gd name="T77" fmla="*/ 719 h 1340"/>
                    <a:gd name="T78" fmla="*/ 168 w 391"/>
                    <a:gd name="T79" fmla="*/ 675 h 1340"/>
                    <a:gd name="T80" fmla="*/ 151 w 391"/>
                    <a:gd name="T81" fmla="*/ 613 h 1340"/>
                    <a:gd name="T82" fmla="*/ 136 w 391"/>
                    <a:gd name="T83" fmla="*/ 548 h 1340"/>
                    <a:gd name="T84" fmla="*/ 121 w 391"/>
                    <a:gd name="T85" fmla="*/ 487 h 1340"/>
                    <a:gd name="T86" fmla="*/ 107 w 391"/>
                    <a:gd name="T87" fmla="*/ 427 h 1340"/>
                    <a:gd name="T88" fmla="*/ 94 w 391"/>
                    <a:gd name="T89" fmla="*/ 364 h 1340"/>
                    <a:gd name="T90" fmla="*/ 82 w 391"/>
                    <a:gd name="T91" fmla="*/ 306 h 1340"/>
                    <a:gd name="T92" fmla="*/ 69 w 391"/>
                    <a:gd name="T93" fmla="*/ 247 h 1340"/>
                    <a:gd name="T94" fmla="*/ 61 w 391"/>
                    <a:gd name="T95" fmla="*/ 192 h 1340"/>
                    <a:gd name="T96" fmla="*/ 50 w 391"/>
                    <a:gd name="T97" fmla="*/ 130 h 1340"/>
                    <a:gd name="T98" fmla="*/ 43 w 391"/>
                    <a:gd name="T99" fmla="*/ 77 h 1340"/>
                    <a:gd name="T100" fmla="*/ 38 w 391"/>
                    <a:gd name="T101" fmla="*/ 30 h 1340"/>
                    <a:gd name="T102" fmla="*/ 0 w 391"/>
                    <a:gd name="T103" fmla="*/ 0 h 134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91"/>
                    <a:gd name="T157" fmla="*/ 0 h 1340"/>
                    <a:gd name="T158" fmla="*/ 391 w 391"/>
                    <a:gd name="T159" fmla="*/ 1340 h 134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91" h="1340">
                      <a:moveTo>
                        <a:pt x="0" y="0"/>
                      </a:moveTo>
                      <a:lnTo>
                        <a:pt x="5" y="32"/>
                      </a:lnTo>
                      <a:lnTo>
                        <a:pt x="13" y="84"/>
                      </a:lnTo>
                      <a:lnTo>
                        <a:pt x="21" y="131"/>
                      </a:lnTo>
                      <a:lnTo>
                        <a:pt x="28" y="178"/>
                      </a:lnTo>
                      <a:lnTo>
                        <a:pt x="35" y="226"/>
                      </a:lnTo>
                      <a:lnTo>
                        <a:pt x="46" y="280"/>
                      </a:lnTo>
                      <a:lnTo>
                        <a:pt x="59" y="336"/>
                      </a:lnTo>
                      <a:lnTo>
                        <a:pt x="70" y="400"/>
                      </a:lnTo>
                      <a:lnTo>
                        <a:pt x="84" y="451"/>
                      </a:lnTo>
                      <a:lnTo>
                        <a:pt x="97" y="512"/>
                      </a:lnTo>
                      <a:lnTo>
                        <a:pt x="111" y="563"/>
                      </a:lnTo>
                      <a:lnTo>
                        <a:pt x="127" y="630"/>
                      </a:lnTo>
                      <a:lnTo>
                        <a:pt x="145" y="695"/>
                      </a:lnTo>
                      <a:lnTo>
                        <a:pt x="164" y="763"/>
                      </a:lnTo>
                      <a:lnTo>
                        <a:pt x="179" y="814"/>
                      </a:lnTo>
                      <a:lnTo>
                        <a:pt x="194" y="861"/>
                      </a:lnTo>
                      <a:lnTo>
                        <a:pt x="211" y="917"/>
                      </a:lnTo>
                      <a:lnTo>
                        <a:pt x="229" y="971"/>
                      </a:lnTo>
                      <a:lnTo>
                        <a:pt x="248" y="1028"/>
                      </a:lnTo>
                      <a:lnTo>
                        <a:pt x="267" y="1083"/>
                      </a:lnTo>
                      <a:lnTo>
                        <a:pt x="286" y="1134"/>
                      </a:lnTo>
                      <a:lnTo>
                        <a:pt x="303" y="1184"/>
                      </a:lnTo>
                      <a:lnTo>
                        <a:pt x="324" y="1232"/>
                      </a:lnTo>
                      <a:lnTo>
                        <a:pt x="344" y="1279"/>
                      </a:lnTo>
                      <a:lnTo>
                        <a:pt x="367" y="1329"/>
                      </a:lnTo>
                      <a:lnTo>
                        <a:pt x="371" y="1339"/>
                      </a:lnTo>
                      <a:lnTo>
                        <a:pt x="390" y="1301"/>
                      </a:lnTo>
                      <a:lnTo>
                        <a:pt x="371" y="1265"/>
                      </a:lnTo>
                      <a:lnTo>
                        <a:pt x="351" y="1220"/>
                      </a:lnTo>
                      <a:lnTo>
                        <a:pt x="331" y="1174"/>
                      </a:lnTo>
                      <a:lnTo>
                        <a:pt x="313" y="1120"/>
                      </a:lnTo>
                      <a:lnTo>
                        <a:pt x="290" y="1064"/>
                      </a:lnTo>
                      <a:lnTo>
                        <a:pt x="271" y="1009"/>
                      </a:lnTo>
                      <a:lnTo>
                        <a:pt x="252" y="955"/>
                      </a:lnTo>
                      <a:lnTo>
                        <a:pt x="231" y="893"/>
                      </a:lnTo>
                      <a:lnTo>
                        <a:pt x="216" y="834"/>
                      </a:lnTo>
                      <a:lnTo>
                        <a:pt x="197" y="779"/>
                      </a:lnTo>
                      <a:lnTo>
                        <a:pt x="182" y="719"/>
                      </a:lnTo>
                      <a:lnTo>
                        <a:pt x="168" y="675"/>
                      </a:lnTo>
                      <a:lnTo>
                        <a:pt x="151" y="613"/>
                      </a:lnTo>
                      <a:lnTo>
                        <a:pt x="136" y="548"/>
                      </a:lnTo>
                      <a:lnTo>
                        <a:pt x="121" y="487"/>
                      </a:lnTo>
                      <a:lnTo>
                        <a:pt x="107" y="427"/>
                      </a:lnTo>
                      <a:lnTo>
                        <a:pt x="94" y="364"/>
                      </a:lnTo>
                      <a:lnTo>
                        <a:pt x="82" y="306"/>
                      </a:lnTo>
                      <a:lnTo>
                        <a:pt x="69" y="247"/>
                      </a:lnTo>
                      <a:lnTo>
                        <a:pt x="61" y="192"/>
                      </a:lnTo>
                      <a:lnTo>
                        <a:pt x="50" y="130"/>
                      </a:lnTo>
                      <a:lnTo>
                        <a:pt x="43" y="77"/>
                      </a:lnTo>
                      <a:lnTo>
                        <a:pt x="38" y="30"/>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09" name="Freeform 38"/>
                <p:cNvSpPr>
                  <a:spLocks/>
                </p:cNvSpPr>
                <p:nvPr/>
              </p:nvSpPr>
              <p:spPr bwMode="auto">
                <a:xfrm>
                  <a:off x="3846" y="1745"/>
                  <a:ext cx="348" cy="1193"/>
                </a:xfrm>
                <a:custGeom>
                  <a:avLst/>
                  <a:gdLst>
                    <a:gd name="T0" fmla="*/ 0 w 348"/>
                    <a:gd name="T1" fmla="*/ 0 h 1193"/>
                    <a:gd name="T2" fmla="*/ 7 w 348"/>
                    <a:gd name="T3" fmla="*/ 52 h 1193"/>
                    <a:gd name="T4" fmla="*/ 15 w 348"/>
                    <a:gd name="T5" fmla="*/ 99 h 1193"/>
                    <a:gd name="T6" fmla="*/ 24 w 348"/>
                    <a:gd name="T7" fmla="*/ 147 h 1193"/>
                    <a:gd name="T8" fmla="*/ 34 w 348"/>
                    <a:gd name="T9" fmla="*/ 201 h 1193"/>
                    <a:gd name="T10" fmla="*/ 46 w 348"/>
                    <a:gd name="T11" fmla="*/ 256 h 1193"/>
                    <a:gd name="T12" fmla="*/ 61 w 348"/>
                    <a:gd name="T13" fmla="*/ 319 h 1193"/>
                    <a:gd name="T14" fmla="*/ 71 w 348"/>
                    <a:gd name="T15" fmla="*/ 372 h 1193"/>
                    <a:gd name="T16" fmla="*/ 86 w 348"/>
                    <a:gd name="T17" fmla="*/ 432 h 1193"/>
                    <a:gd name="T18" fmla="*/ 99 w 348"/>
                    <a:gd name="T19" fmla="*/ 485 h 1193"/>
                    <a:gd name="T20" fmla="*/ 115 w 348"/>
                    <a:gd name="T21" fmla="*/ 549 h 1193"/>
                    <a:gd name="T22" fmla="*/ 134 w 348"/>
                    <a:gd name="T23" fmla="*/ 616 h 1193"/>
                    <a:gd name="T24" fmla="*/ 152 w 348"/>
                    <a:gd name="T25" fmla="*/ 683 h 1193"/>
                    <a:gd name="T26" fmla="*/ 167 w 348"/>
                    <a:gd name="T27" fmla="*/ 734 h 1193"/>
                    <a:gd name="T28" fmla="*/ 182 w 348"/>
                    <a:gd name="T29" fmla="*/ 780 h 1193"/>
                    <a:gd name="T30" fmla="*/ 198 w 348"/>
                    <a:gd name="T31" fmla="*/ 838 h 1193"/>
                    <a:gd name="T32" fmla="*/ 216 w 348"/>
                    <a:gd name="T33" fmla="*/ 891 h 1193"/>
                    <a:gd name="T34" fmla="*/ 237 w 348"/>
                    <a:gd name="T35" fmla="*/ 949 h 1193"/>
                    <a:gd name="T36" fmla="*/ 254 w 348"/>
                    <a:gd name="T37" fmla="*/ 1004 h 1193"/>
                    <a:gd name="T38" fmla="*/ 274 w 348"/>
                    <a:gd name="T39" fmla="*/ 1057 h 1193"/>
                    <a:gd name="T40" fmla="*/ 290 w 348"/>
                    <a:gd name="T41" fmla="*/ 1104 h 1193"/>
                    <a:gd name="T42" fmla="*/ 314 w 348"/>
                    <a:gd name="T43" fmla="*/ 1153 h 1193"/>
                    <a:gd name="T44" fmla="*/ 329 w 348"/>
                    <a:gd name="T45" fmla="*/ 1192 h 1193"/>
                    <a:gd name="T46" fmla="*/ 347 w 348"/>
                    <a:gd name="T47" fmla="*/ 1152 h 1193"/>
                    <a:gd name="T48" fmla="*/ 341 w 348"/>
                    <a:gd name="T49" fmla="*/ 1143 h 1193"/>
                    <a:gd name="T50" fmla="*/ 320 w 348"/>
                    <a:gd name="T51" fmla="*/ 1095 h 1193"/>
                    <a:gd name="T52" fmla="*/ 301 w 348"/>
                    <a:gd name="T53" fmla="*/ 1042 h 1193"/>
                    <a:gd name="T54" fmla="*/ 279 w 348"/>
                    <a:gd name="T55" fmla="*/ 984 h 1193"/>
                    <a:gd name="T56" fmla="*/ 259 w 348"/>
                    <a:gd name="T57" fmla="*/ 929 h 1193"/>
                    <a:gd name="T58" fmla="*/ 241 w 348"/>
                    <a:gd name="T59" fmla="*/ 876 h 1193"/>
                    <a:gd name="T60" fmla="*/ 222 w 348"/>
                    <a:gd name="T61" fmla="*/ 814 h 1193"/>
                    <a:gd name="T62" fmla="*/ 204 w 348"/>
                    <a:gd name="T63" fmla="*/ 755 h 1193"/>
                    <a:gd name="T64" fmla="*/ 186 w 348"/>
                    <a:gd name="T65" fmla="*/ 700 h 1193"/>
                    <a:gd name="T66" fmla="*/ 170 w 348"/>
                    <a:gd name="T67" fmla="*/ 639 h 1193"/>
                    <a:gd name="T68" fmla="*/ 158 w 348"/>
                    <a:gd name="T69" fmla="*/ 594 h 1193"/>
                    <a:gd name="T70" fmla="*/ 140 w 348"/>
                    <a:gd name="T71" fmla="*/ 532 h 1193"/>
                    <a:gd name="T72" fmla="*/ 124 w 348"/>
                    <a:gd name="T73" fmla="*/ 470 h 1193"/>
                    <a:gd name="T74" fmla="*/ 110 w 348"/>
                    <a:gd name="T75" fmla="*/ 409 h 1193"/>
                    <a:gd name="T76" fmla="*/ 96 w 348"/>
                    <a:gd name="T77" fmla="*/ 346 h 1193"/>
                    <a:gd name="T78" fmla="*/ 81 w 348"/>
                    <a:gd name="T79" fmla="*/ 286 h 1193"/>
                    <a:gd name="T80" fmla="*/ 70 w 348"/>
                    <a:gd name="T81" fmla="*/ 226 h 1193"/>
                    <a:gd name="T82" fmla="*/ 59 w 348"/>
                    <a:gd name="T83" fmla="*/ 166 h 1193"/>
                    <a:gd name="T84" fmla="*/ 49 w 348"/>
                    <a:gd name="T85" fmla="*/ 111 h 1193"/>
                    <a:gd name="T86" fmla="*/ 38 w 348"/>
                    <a:gd name="T87" fmla="*/ 50 h 1193"/>
                    <a:gd name="T88" fmla="*/ 35 w 348"/>
                    <a:gd name="T89" fmla="*/ 20 h 1193"/>
                    <a:gd name="T90" fmla="*/ 0 w 348"/>
                    <a:gd name="T91" fmla="*/ 0 h 11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48"/>
                    <a:gd name="T139" fmla="*/ 0 h 1193"/>
                    <a:gd name="T140" fmla="*/ 348 w 348"/>
                    <a:gd name="T141" fmla="*/ 1193 h 1193"/>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48" h="1193">
                      <a:moveTo>
                        <a:pt x="0" y="0"/>
                      </a:moveTo>
                      <a:lnTo>
                        <a:pt x="7" y="52"/>
                      </a:lnTo>
                      <a:lnTo>
                        <a:pt x="15" y="99"/>
                      </a:lnTo>
                      <a:lnTo>
                        <a:pt x="24" y="147"/>
                      </a:lnTo>
                      <a:lnTo>
                        <a:pt x="34" y="201"/>
                      </a:lnTo>
                      <a:lnTo>
                        <a:pt x="46" y="256"/>
                      </a:lnTo>
                      <a:lnTo>
                        <a:pt x="61" y="319"/>
                      </a:lnTo>
                      <a:lnTo>
                        <a:pt x="71" y="372"/>
                      </a:lnTo>
                      <a:lnTo>
                        <a:pt x="86" y="432"/>
                      </a:lnTo>
                      <a:lnTo>
                        <a:pt x="99" y="485"/>
                      </a:lnTo>
                      <a:lnTo>
                        <a:pt x="115" y="549"/>
                      </a:lnTo>
                      <a:lnTo>
                        <a:pt x="134" y="616"/>
                      </a:lnTo>
                      <a:lnTo>
                        <a:pt x="152" y="683"/>
                      </a:lnTo>
                      <a:lnTo>
                        <a:pt x="167" y="734"/>
                      </a:lnTo>
                      <a:lnTo>
                        <a:pt x="182" y="780"/>
                      </a:lnTo>
                      <a:lnTo>
                        <a:pt x="198" y="838"/>
                      </a:lnTo>
                      <a:lnTo>
                        <a:pt x="216" y="891"/>
                      </a:lnTo>
                      <a:lnTo>
                        <a:pt x="237" y="949"/>
                      </a:lnTo>
                      <a:lnTo>
                        <a:pt x="254" y="1004"/>
                      </a:lnTo>
                      <a:lnTo>
                        <a:pt x="274" y="1057"/>
                      </a:lnTo>
                      <a:lnTo>
                        <a:pt x="290" y="1104"/>
                      </a:lnTo>
                      <a:lnTo>
                        <a:pt x="314" y="1153"/>
                      </a:lnTo>
                      <a:lnTo>
                        <a:pt x="329" y="1192"/>
                      </a:lnTo>
                      <a:lnTo>
                        <a:pt x="347" y="1152"/>
                      </a:lnTo>
                      <a:lnTo>
                        <a:pt x="341" y="1143"/>
                      </a:lnTo>
                      <a:lnTo>
                        <a:pt x="320" y="1095"/>
                      </a:lnTo>
                      <a:lnTo>
                        <a:pt x="301" y="1042"/>
                      </a:lnTo>
                      <a:lnTo>
                        <a:pt x="279" y="984"/>
                      </a:lnTo>
                      <a:lnTo>
                        <a:pt x="259" y="929"/>
                      </a:lnTo>
                      <a:lnTo>
                        <a:pt x="241" y="876"/>
                      </a:lnTo>
                      <a:lnTo>
                        <a:pt x="222" y="814"/>
                      </a:lnTo>
                      <a:lnTo>
                        <a:pt x="204" y="755"/>
                      </a:lnTo>
                      <a:lnTo>
                        <a:pt x="186" y="700"/>
                      </a:lnTo>
                      <a:lnTo>
                        <a:pt x="170" y="639"/>
                      </a:lnTo>
                      <a:lnTo>
                        <a:pt x="158" y="594"/>
                      </a:lnTo>
                      <a:lnTo>
                        <a:pt x="140" y="532"/>
                      </a:lnTo>
                      <a:lnTo>
                        <a:pt x="124" y="470"/>
                      </a:lnTo>
                      <a:lnTo>
                        <a:pt x="110" y="409"/>
                      </a:lnTo>
                      <a:lnTo>
                        <a:pt x="96" y="346"/>
                      </a:lnTo>
                      <a:lnTo>
                        <a:pt x="81" y="286"/>
                      </a:lnTo>
                      <a:lnTo>
                        <a:pt x="70" y="226"/>
                      </a:lnTo>
                      <a:lnTo>
                        <a:pt x="59" y="166"/>
                      </a:lnTo>
                      <a:lnTo>
                        <a:pt x="49" y="111"/>
                      </a:lnTo>
                      <a:lnTo>
                        <a:pt x="38" y="50"/>
                      </a:lnTo>
                      <a:lnTo>
                        <a:pt x="35" y="20"/>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0" name="Freeform 39"/>
                <p:cNvSpPr>
                  <a:spLocks/>
                </p:cNvSpPr>
                <p:nvPr/>
              </p:nvSpPr>
              <p:spPr bwMode="auto">
                <a:xfrm>
                  <a:off x="3927" y="1796"/>
                  <a:ext cx="306" cy="1049"/>
                </a:xfrm>
                <a:custGeom>
                  <a:avLst/>
                  <a:gdLst>
                    <a:gd name="T0" fmla="*/ 6 w 306"/>
                    <a:gd name="T1" fmla="*/ 29 h 1049"/>
                    <a:gd name="T2" fmla="*/ 14 w 306"/>
                    <a:gd name="T3" fmla="*/ 77 h 1049"/>
                    <a:gd name="T4" fmla="*/ 25 w 306"/>
                    <a:gd name="T5" fmla="*/ 130 h 1049"/>
                    <a:gd name="T6" fmla="*/ 36 w 306"/>
                    <a:gd name="T7" fmla="*/ 187 h 1049"/>
                    <a:gd name="T8" fmla="*/ 49 w 306"/>
                    <a:gd name="T9" fmla="*/ 251 h 1049"/>
                    <a:gd name="T10" fmla="*/ 62 w 306"/>
                    <a:gd name="T11" fmla="*/ 302 h 1049"/>
                    <a:gd name="T12" fmla="*/ 75 w 306"/>
                    <a:gd name="T13" fmla="*/ 360 h 1049"/>
                    <a:gd name="T14" fmla="*/ 90 w 306"/>
                    <a:gd name="T15" fmla="*/ 412 h 1049"/>
                    <a:gd name="T16" fmla="*/ 106 w 306"/>
                    <a:gd name="T17" fmla="*/ 478 h 1049"/>
                    <a:gd name="T18" fmla="*/ 126 w 306"/>
                    <a:gd name="T19" fmla="*/ 551 h 1049"/>
                    <a:gd name="T20" fmla="*/ 143 w 306"/>
                    <a:gd name="T21" fmla="*/ 611 h 1049"/>
                    <a:gd name="T22" fmla="*/ 158 w 306"/>
                    <a:gd name="T23" fmla="*/ 662 h 1049"/>
                    <a:gd name="T24" fmla="*/ 171 w 306"/>
                    <a:gd name="T25" fmla="*/ 709 h 1049"/>
                    <a:gd name="T26" fmla="*/ 190 w 306"/>
                    <a:gd name="T27" fmla="*/ 767 h 1049"/>
                    <a:gd name="T28" fmla="*/ 207 w 306"/>
                    <a:gd name="T29" fmla="*/ 820 h 1049"/>
                    <a:gd name="T30" fmla="*/ 226 w 306"/>
                    <a:gd name="T31" fmla="*/ 879 h 1049"/>
                    <a:gd name="T32" fmla="*/ 245 w 306"/>
                    <a:gd name="T33" fmla="*/ 934 h 1049"/>
                    <a:gd name="T34" fmla="*/ 265 w 306"/>
                    <a:gd name="T35" fmla="*/ 985 h 1049"/>
                    <a:gd name="T36" fmla="*/ 283 w 306"/>
                    <a:gd name="T37" fmla="*/ 1031 h 1049"/>
                    <a:gd name="T38" fmla="*/ 291 w 306"/>
                    <a:gd name="T39" fmla="*/ 1048 h 1049"/>
                    <a:gd name="T40" fmla="*/ 305 w 306"/>
                    <a:gd name="T41" fmla="*/ 1009 h 1049"/>
                    <a:gd name="T42" fmla="*/ 292 w 306"/>
                    <a:gd name="T43" fmla="*/ 971 h 1049"/>
                    <a:gd name="T44" fmla="*/ 266 w 306"/>
                    <a:gd name="T45" fmla="*/ 912 h 1049"/>
                    <a:gd name="T46" fmla="*/ 250 w 306"/>
                    <a:gd name="T47" fmla="*/ 858 h 1049"/>
                    <a:gd name="T48" fmla="*/ 232 w 306"/>
                    <a:gd name="T49" fmla="*/ 805 h 1049"/>
                    <a:gd name="T50" fmla="*/ 211 w 306"/>
                    <a:gd name="T51" fmla="*/ 741 h 1049"/>
                    <a:gd name="T52" fmla="*/ 194 w 306"/>
                    <a:gd name="T53" fmla="*/ 686 h 1049"/>
                    <a:gd name="T54" fmla="*/ 178 w 306"/>
                    <a:gd name="T55" fmla="*/ 627 h 1049"/>
                    <a:gd name="T56" fmla="*/ 160 w 306"/>
                    <a:gd name="T57" fmla="*/ 568 h 1049"/>
                    <a:gd name="T58" fmla="*/ 147 w 306"/>
                    <a:gd name="T59" fmla="*/ 524 h 1049"/>
                    <a:gd name="T60" fmla="*/ 132 w 306"/>
                    <a:gd name="T61" fmla="*/ 462 h 1049"/>
                    <a:gd name="T62" fmla="*/ 114 w 306"/>
                    <a:gd name="T63" fmla="*/ 400 h 1049"/>
                    <a:gd name="T64" fmla="*/ 100 w 306"/>
                    <a:gd name="T65" fmla="*/ 339 h 1049"/>
                    <a:gd name="T66" fmla="*/ 85 w 306"/>
                    <a:gd name="T67" fmla="*/ 277 h 1049"/>
                    <a:gd name="T68" fmla="*/ 73 w 306"/>
                    <a:gd name="T69" fmla="*/ 215 h 1049"/>
                    <a:gd name="T70" fmla="*/ 59 w 306"/>
                    <a:gd name="T71" fmla="*/ 156 h 1049"/>
                    <a:gd name="T72" fmla="*/ 48 w 306"/>
                    <a:gd name="T73" fmla="*/ 97 h 1049"/>
                    <a:gd name="T74" fmla="*/ 38 w 306"/>
                    <a:gd name="T75" fmla="*/ 42 h 1049"/>
                    <a:gd name="T76" fmla="*/ 36 w 306"/>
                    <a:gd name="T77" fmla="*/ 25 h 1049"/>
                    <a:gd name="T78" fmla="*/ 0 w 306"/>
                    <a:gd name="T79" fmla="*/ 0 h 1049"/>
                    <a:gd name="T80" fmla="*/ 6 w 306"/>
                    <a:gd name="T81" fmla="*/ 29 h 104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6"/>
                    <a:gd name="T124" fmla="*/ 0 h 1049"/>
                    <a:gd name="T125" fmla="*/ 306 w 306"/>
                    <a:gd name="T126" fmla="*/ 1049 h 104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6" h="1049">
                      <a:moveTo>
                        <a:pt x="6" y="29"/>
                      </a:moveTo>
                      <a:lnTo>
                        <a:pt x="14" y="77"/>
                      </a:lnTo>
                      <a:lnTo>
                        <a:pt x="25" y="130"/>
                      </a:lnTo>
                      <a:lnTo>
                        <a:pt x="36" y="187"/>
                      </a:lnTo>
                      <a:lnTo>
                        <a:pt x="49" y="251"/>
                      </a:lnTo>
                      <a:lnTo>
                        <a:pt x="62" y="302"/>
                      </a:lnTo>
                      <a:lnTo>
                        <a:pt x="75" y="360"/>
                      </a:lnTo>
                      <a:lnTo>
                        <a:pt x="90" y="412"/>
                      </a:lnTo>
                      <a:lnTo>
                        <a:pt x="106" y="478"/>
                      </a:lnTo>
                      <a:lnTo>
                        <a:pt x="126" y="551"/>
                      </a:lnTo>
                      <a:lnTo>
                        <a:pt x="143" y="611"/>
                      </a:lnTo>
                      <a:lnTo>
                        <a:pt x="158" y="662"/>
                      </a:lnTo>
                      <a:lnTo>
                        <a:pt x="171" y="709"/>
                      </a:lnTo>
                      <a:lnTo>
                        <a:pt x="190" y="767"/>
                      </a:lnTo>
                      <a:lnTo>
                        <a:pt x="207" y="820"/>
                      </a:lnTo>
                      <a:lnTo>
                        <a:pt x="226" y="879"/>
                      </a:lnTo>
                      <a:lnTo>
                        <a:pt x="245" y="934"/>
                      </a:lnTo>
                      <a:lnTo>
                        <a:pt x="265" y="985"/>
                      </a:lnTo>
                      <a:lnTo>
                        <a:pt x="283" y="1031"/>
                      </a:lnTo>
                      <a:lnTo>
                        <a:pt x="291" y="1048"/>
                      </a:lnTo>
                      <a:lnTo>
                        <a:pt x="305" y="1009"/>
                      </a:lnTo>
                      <a:lnTo>
                        <a:pt x="292" y="971"/>
                      </a:lnTo>
                      <a:lnTo>
                        <a:pt x="266" y="912"/>
                      </a:lnTo>
                      <a:lnTo>
                        <a:pt x="250" y="858"/>
                      </a:lnTo>
                      <a:lnTo>
                        <a:pt x="232" y="805"/>
                      </a:lnTo>
                      <a:lnTo>
                        <a:pt x="211" y="741"/>
                      </a:lnTo>
                      <a:lnTo>
                        <a:pt x="194" y="686"/>
                      </a:lnTo>
                      <a:lnTo>
                        <a:pt x="178" y="627"/>
                      </a:lnTo>
                      <a:lnTo>
                        <a:pt x="160" y="568"/>
                      </a:lnTo>
                      <a:lnTo>
                        <a:pt x="147" y="524"/>
                      </a:lnTo>
                      <a:lnTo>
                        <a:pt x="132" y="462"/>
                      </a:lnTo>
                      <a:lnTo>
                        <a:pt x="114" y="400"/>
                      </a:lnTo>
                      <a:lnTo>
                        <a:pt x="100" y="339"/>
                      </a:lnTo>
                      <a:lnTo>
                        <a:pt x="85" y="277"/>
                      </a:lnTo>
                      <a:lnTo>
                        <a:pt x="73" y="215"/>
                      </a:lnTo>
                      <a:lnTo>
                        <a:pt x="59" y="156"/>
                      </a:lnTo>
                      <a:lnTo>
                        <a:pt x="48" y="97"/>
                      </a:lnTo>
                      <a:lnTo>
                        <a:pt x="38" y="42"/>
                      </a:lnTo>
                      <a:lnTo>
                        <a:pt x="36" y="25"/>
                      </a:lnTo>
                      <a:lnTo>
                        <a:pt x="0" y="0"/>
                      </a:lnTo>
                      <a:lnTo>
                        <a:pt x="6" y="29"/>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1" name="Freeform 40"/>
                <p:cNvSpPr>
                  <a:spLocks/>
                </p:cNvSpPr>
                <p:nvPr/>
              </p:nvSpPr>
              <p:spPr bwMode="auto">
                <a:xfrm>
                  <a:off x="4003" y="1852"/>
                  <a:ext cx="270" cy="909"/>
                </a:xfrm>
                <a:custGeom>
                  <a:avLst/>
                  <a:gdLst>
                    <a:gd name="T0" fmla="*/ 0 w 270"/>
                    <a:gd name="T1" fmla="*/ 0 h 909"/>
                    <a:gd name="T2" fmla="*/ 12 w 270"/>
                    <a:gd name="T3" fmla="*/ 55 h 909"/>
                    <a:gd name="T4" fmla="*/ 22 w 270"/>
                    <a:gd name="T5" fmla="*/ 108 h 909"/>
                    <a:gd name="T6" fmla="*/ 37 w 270"/>
                    <a:gd name="T7" fmla="*/ 172 h 909"/>
                    <a:gd name="T8" fmla="*/ 49 w 270"/>
                    <a:gd name="T9" fmla="*/ 221 h 909"/>
                    <a:gd name="T10" fmla="*/ 64 w 270"/>
                    <a:gd name="T11" fmla="*/ 283 h 909"/>
                    <a:gd name="T12" fmla="*/ 76 w 270"/>
                    <a:gd name="T13" fmla="*/ 334 h 909"/>
                    <a:gd name="T14" fmla="*/ 94 w 270"/>
                    <a:gd name="T15" fmla="*/ 401 h 909"/>
                    <a:gd name="T16" fmla="*/ 110 w 270"/>
                    <a:gd name="T17" fmla="*/ 466 h 909"/>
                    <a:gd name="T18" fmla="*/ 130 w 270"/>
                    <a:gd name="T19" fmla="*/ 532 h 909"/>
                    <a:gd name="T20" fmla="*/ 143 w 270"/>
                    <a:gd name="T21" fmla="*/ 586 h 909"/>
                    <a:gd name="T22" fmla="*/ 159 w 270"/>
                    <a:gd name="T23" fmla="*/ 633 h 909"/>
                    <a:gd name="T24" fmla="*/ 176 w 270"/>
                    <a:gd name="T25" fmla="*/ 690 h 909"/>
                    <a:gd name="T26" fmla="*/ 192 w 270"/>
                    <a:gd name="T27" fmla="*/ 742 h 909"/>
                    <a:gd name="T28" fmla="*/ 213 w 270"/>
                    <a:gd name="T29" fmla="*/ 800 h 909"/>
                    <a:gd name="T30" fmla="*/ 231 w 270"/>
                    <a:gd name="T31" fmla="*/ 855 h 909"/>
                    <a:gd name="T32" fmla="*/ 250 w 270"/>
                    <a:gd name="T33" fmla="*/ 908 h 909"/>
                    <a:gd name="T34" fmla="*/ 269 w 270"/>
                    <a:gd name="T35" fmla="*/ 871 h 909"/>
                    <a:gd name="T36" fmla="*/ 254 w 270"/>
                    <a:gd name="T37" fmla="*/ 834 h 909"/>
                    <a:gd name="T38" fmla="*/ 236 w 270"/>
                    <a:gd name="T39" fmla="*/ 779 h 909"/>
                    <a:gd name="T40" fmla="*/ 218 w 270"/>
                    <a:gd name="T41" fmla="*/ 725 h 909"/>
                    <a:gd name="T42" fmla="*/ 197 w 270"/>
                    <a:gd name="T43" fmla="*/ 663 h 909"/>
                    <a:gd name="T44" fmla="*/ 181 w 270"/>
                    <a:gd name="T45" fmla="*/ 606 h 909"/>
                    <a:gd name="T46" fmla="*/ 163 w 270"/>
                    <a:gd name="T47" fmla="*/ 550 h 909"/>
                    <a:gd name="T48" fmla="*/ 148 w 270"/>
                    <a:gd name="T49" fmla="*/ 492 h 909"/>
                    <a:gd name="T50" fmla="*/ 133 w 270"/>
                    <a:gd name="T51" fmla="*/ 445 h 909"/>
                    <a:gd name="T52" fmla="*/ 118 w 270"/>
                    <a:gd name="T53" fmla="*/ 385 h 909"/>
                    <a:gd name="T54" fmla="*/ 101 w 270"/>
                    <a:gd name="T55" fmla="*/ 320 h 909"/>
                    <a:gd name="T56" fmla="*/ 87 w 270"/>
                    <a:gd name="T57" fmla="*/ 261 h 909"/>
                    <a:gd name="T58" fmla="*/ 71 w 270"/>
                    <a:gd name="T59" fmla="*/ 199 h 909"/>
                    <a:gd name="T60" fmla="*/ 58 w 270"/>
                    <a:gd name="T61" fmla="*/ 136 h 909"/>
                    <a:gd name="T62" fmla="*/ 47 w 270"/>
                    <a:gd name="T63" fmla="*/ 79 h 909"/>
                    <a:gd name="T64" fmla="*/ 38 w 270"/>
                    <a:gd name="T65" fmla="*/ 25 h 909"/>
                    <a:gd name="T66" fmla="*/ 0 w 270"/>
                    <a:gd name="T67" fmla="*/ 0 h 90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70"/>
                    <a:gd name="T103" fmla="*/ 0 h 909"/>
                    <a:gd name="T104" fmla="*/ 270 w 270"/>
                    <a:gd name="T105" fmla="*/ 909 h 90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70" h="909">
                      <a:moveTo>
                        <a:pt x="0" y="0"/>
                      </a:moveTo>
                      <a:lnTo>
                        <a:pt x="12" y="55"/>
                      </a:lnTo>
                      <a:lnTo>
                        <a:pt x="22" y="108"/>
                      </a:lnTo>
                      <a:lnTo>
                        <a:pt x="37" y="172"/>
                      </a:lnTo>
                      <a:lnTo>
                        <a:pt x="49" y="221"/>
                      </a:lnTo>
                      <a:lnTo>
                        <a:pt x="64" y="283"/>
                      </a:lnTo>
                      <a:lnTo>
                        <a:pt x="76" y="334"/>
                      </a:lnTo>
                      <a:lnTo>
                        <a:pt x="94" y="401"/>
                      </a:lnTo>
                      <a:lnTo>
                        <a:pt x="110" y="466"/>
                      </a:lnTo>
                      <a:lnTo>
                        <a:pt x="130" y="532"/>
                      </a:lnTo>
                      <a:lnTo>
                        <a:pt x="143" y="586"/>
                      </a:lnTo>
                      <a:lnTo>
                        <a:pt x="159" y="633"/>
                      </a:lnTo>
                      <a:lnTo>
                        <a:pt x="176" y="690"/>
                      </a:lnTo>
                      <a:lnTo>
                        <a:pt x="192" y="742"/>
                      </a:lnTo>
                      <a:lnTo>
                        <a:pt x="213" y="800"/>
                      </a:lnTo>
                      <a:lnTo>
                        <a:pt x="231" y="855"/>
                      </a:lnTo>
                      <a:lnTo>
                        <a:pt x="250" y="908"/>
                      </a:lnTo>
                      <a:lnTo>
                        <a:pt x="269" y="871"/>
                      </a:lnTo>
                      <a:lnTo>
                        <a:pt x="254" y="834"/>
                      </a:lnTo>
                      <a:lnTo>
                        <a:pt x="236" y="779"/>
                      </a:lnTo>
                      <a:lnTo>
                        <a:pt x="218" y="725"/>
                      </a:lnTo>
                      <a:lnTo>
                        <a:pt x="197" y="663"/>
                      </a:lnTo>
                      <a:lnTo>
                        <a:pt x="181" y="606"/>
                      </a:lnTo>
                      <a:lnTo>
                        <a:pt x="163" y="550"/>
                      </a:lnTo>
                      <a:lnTo>
                        <a:pt x="148" y="492"/>
                      </a:lnTo>
                      <a:lnTo>
                        <a:pt x="133" y="445"/>
                      </a:lnTo>
                      <a:lnTo>
                        <a:pt x="118" y="385"/>
                      </a:lnTo>
                      <a:lnTo>
                        <a:pt x="101" y="320"/>
                      </a:lnTo>
                      <a:lnTo>
                        <a:pt x="87" y="261"/>
                      </a:lnTo>
                      <a:lnTo>
                        <a:pt x="71" y="199"/>
                      </a:lnTo>
                      <a:lnTo>
                        <a:pt x="58" y="136"/>
                      </a:lnTo>
                      <a:lnTo>
                        <a:pt x="47" y="79"/>
                      </a:lnTo>
                      <a:lnTo>
                        <a:pt x="38"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2" name="Freeform 41"/>
                <p:cNvSpPr>
                  <a:spLocks/>
                </p:cNvSpPr>
                <p:nvPr/>
              </p:nvSpPr>
              <p:spPr bwMode="auto">
                <a:xfrm>
                  <a:off x="4084" y="1906"/>
                  <a:ext cx="227" cy="769"/>
                </a:xfrm>
                <a:custGeom>
                  <a:avLst/>
                  <a:gdLst>
                    <a:gd name="T0" fmla="*/ 0 w 227"/>
                    <a:gd name="T1" fmla="*/ 0 h 769"/>
                    <a:gd name="T2" fmla="*/ 8 w 227"/>
                    <a:gd name="T3" fmla="*/ 42 h 769"/>
                    <a:gd name="T4" fmla="*/ 22 w 227"/>
                    <a:gd name="T5" fmla="*/ 104 h 769"/>
                    <a:gd name="T6" fmla="*/ 32 w 227"/>
                    <a:gd name="T7" fmla="*/ 157 h 769"/>
                    <a:gd name="T8" fmla="*/ 49 w 227"/>
                    <a:gd name="T9" fmla="*/ 217 h 769"/>
                    <a:gd name="T10" fmla="*/ 61 w 227"/>
                    <a:gd name="T11" fmla="*/ 271 h 769"/>
                    <a:gd name="T12" fmla="*/ 78 w 227"/>
                    <a:gd name="T13" fmla="*/ 334 h 769"/>
                    <a:gd name="T14" fmla="*/ 96 w 227"/>
                    <a:gd name="T15" fmla="*/ 400 h 769"/>
                    <a:gd name="T16" fmla="*/ 115 w 227"/>
                    <a:gd name="T17" fmla="*/ 466 h 769"/>
                    <a:gd name="T18" fmla="*/ 129 w 227"/>
                    <a:gd name="T19" fmla="*/ 517 h 769"/>
                    <a:gd name="T20" fmla="*/ 144 w 227"/>
                    <a:gd name="T21" fmla="*/ 566 h 769"/>
                    <a:gd name="T22" fmla="*/ 161 w 227"/>
                    <a:gd name="T23" fmla="*/ 621 h 769"/>
                    <a:gd name="T24" fmla="*/ 178 w 227"/>
                    <a:gd name="T25" fmla="*/ 676 h 769"/>
                    <a:gd name="T26" fmla="*/ 196 w 227"/>
                    <a:gd name="T27" fmla="*/ 732 h 769"/>
                    <a:gd name="T28" fmla="*/ 208 w 227"/>
                    <a:gd name="T29" fmla="*/ 768 h 769"/>
                    <a:gd name="T30" fmla="*/ 226 w 227"/>
                    <a:gd name="T31" fmla="*/ 731 h 769"/>
                    <a:gd name="T32" fmla="*/ 220 w 227"/>
                    <a:gd name="T33" fmla="*/ 714 h 769"/>
                    <a:gd name="T34" fmla="*/ 201 w 227"/>
                    <a:gd name="T35" fmla="*/ 660 h 769"/>
                    <a:gd name="T36" fmla="*/ 182 w 227"/>
                    <a:gd name="T37" fmla="*/ 596 h 769"/>
                    <a:gd name="T38" fmla="*/ 166 w 227"/>
                    <a:gd name="T39" fmla="*/ 539 h 769"/>
                    <a:gd name="T40" fmla="*/ 149 w 227"/>
                    <a:gd name="T41" fmla="*/ 483 h 769"/>
                    <a:gd name="T42" fmla="*/ 131 w 227"/>
                    <a:gd name="T43" fmla="*/ 424 h 769"/>
                    <a:gd name="T44" fmla="*/ 119 w 227"/>
                    <a:gd name="T45" fmla="*/ 379 h 769"/>
                    <a:gd name="T46" fmla="*/ 102 w 227"/>
                    <a:gd name="T47" fmla="*/ 317 h 769"/>
                    <a:gd name="T48" fmla="*/ 85 w 227"/>
                    <a:gd name="T49" fmla="*/ 255 h 769"/>
                    <a:gd name="T50" fmla="*/ 71 w 227"/>
                    <a:gd name="T51" fmla="*/ 193 h 769"/>
                    <a:gd name="T52" fmla="*/ 57 w 227"/>
                    <a:gd name="T53" fmla="*/ 133 h 769"/>
                    <a:gd name="T54" fmla="*/ 43 w 227"/>
                    <a:gd name="T55" fmla="*/ 70 h 769"/>
                    <a:gd name="T56" fmla="*/ 35 w 227"/>
                    <a:gd name="T57" fmla="*/ 22 h 769"/>
                    <a:gd name="T58" fmla="*/ 0 w 227"/>
                    <a:gd name="T59" fmla="*/ 0 h 76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27"/>
                    <a:gd name="T91" fmla="*/ 0 h 769"/>
                    <a:gd name="T92" fmla="*/ 227 w 227"/>
                    <a:gd name="T93" fmla="*/ 769 h 76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27" h="769">
                      <a:moveTo>
                        <a:pt x="0" y="0"/>
                      </a:moveTo>
                      <a:lnTo>
                        <a:pt x="8" y="42"/>
                      </a:lnTo>
                      <a:lnTo>
                        <a:pt x="22" y="104"/>
                      </a:lnTo>
                      <a:lnTo>
                        <a:pt x="32" y="157"/>
                      </a:lnTo>
                      <a:lnTo>
                        <a:pt x="49" y="217"/>
                      </a:lnTo>
                      <a:lnTo>
                        <a:pt x="61" y="271"/>
                      </a:lnTo>
                      <a:lnTo>
                        <a:pt x="78" y="334"/>
                      </a:lnTo>
                      <a:lnTo>
                        <a:pt x="96" y="400"/>
                      </a:lnTo>
                      <a:lnTo>
                        <a:pt x="115" y="466"/>
                      </a:lnTo>
                      <a:lnTo>
                        <a:pt x="129" y="517"/>
                      </a:lnTo>
                      <a:lnTo>
                        <a:pt x="144" y="566"/>
                      </a:lnTo>
                      <a:lnTo>
                        <a:pt x="161" y="621"/>
                      </a:lnTo>
                      <a:lnTo>
                        <a:pt x="178" y="676"/>
                      </a:lnTo>
                      <a:lnTo>
                        <a:pt x="196" y="732"/>
                      </a:lnTo>
                      <a:lnTo>
                        <a:pt x="208" y="768"/>
                      </a:lnTo>
                      <a:lnTo>
                        <a:pt x="226" y="731"/>
                      </a:lnTo>
                      <a:lnTo>
                        <a:pt x="220" y="714"/>
                      </a:lnTo>
                      <a:lnTo>
                        <a:pt x="201" y="660"/>
                      </a:lnTo>
                      <a:lnTo>
                        <a:pt x="182" y="596"/>
                      </a:lnTo>
                      <a:lnTo>
                        <a:pt x="166" y="539"/>
                      </a:lnTo>
                      <a:lnTo>
                        <a:pt x="149" y="483"/>
                      </a:lnTo>
                      <a:lnTo>
                        <a:pt x="131" y="424"/>
                      </a:lnTo>
                      <a:lnTo>
                        <a:pt x="119" y="379"/>
                      </a:lnTo>
                      <a:lnTo>
                        <a:pt x="102" y="317"/>
                      </a:lnTo>
                      <a:lnTo>
                        <a:pt x="85" y="255"/>
                      </a:lnTo>
                      <a:lnTo>
                        <a:pt x="71" y="193"/>
                      </a:lnTo>
                      <a:lnTo>
                        <a:pt x="57" y="133"/>
                      </a:lnTo>
                      <a:lnTo>
                        <a:pt x="43" y="70"/>
                      </a:lnTo>
                      <a:lnTo>
                        <a:pt x="35" y="22"/>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3" name="Freeform 42"/>
                <p:cNvSpPr>
                  <a:spLocks/>
                </p:cNvSpPr>
                <p:nvPr/>
              </p:nvSpPr>
              <p:spPr bwMode="auto">
                <a:xfrm>
                  <a:off x="4150" y="1944"/>
                  <a:ext cx="199" cy="654"/>
                </a:xfrm>
                <a:custGeom>
                  <a:avLst/>
                  <a:gdLst>
                    <a:gd name="T0" fmla="*/ 0 w 199"/>
                    <a:gd name="T1" fmla="*/ 0 h 654"/>
                    <a:gd name="T2" fmla="*/ 7 w 199"/>
                    <a:gd name="T3" fmla="*/ 38 h 654"/>
                    <a:gd name="T4" fmla="*/ 19 w 199"/>
                    <a:gd name="T5" fmla="*/ 83 h 654"/>
                    <a:gd name="T6" fmla="*/ 34 w 199"/>
                    <a:gd name="T7" fmla="*/ 145 h 654"/>
                    <a:gd name="T8" fmla="*/ 44 w 199"/>
                    <a:gd name="T9" fmla="*/ 193 h 654"/>
                    <a:gd name="T10" fmla="*/ 63 w 199"/>
                    <a:gd name="T11" fmla="*/ 259 h 654"/>
                    <a:gd name="T12" fmla="*/ 80 w 199"/>
                    <a:gd name="T13" fmla="*/ 323 h 654"/>
                    <a:gd name="T14" fmla="*/ 98 w 199"/>
                    <a:gd name="T15" fmla="*/ 390 h 654"/>
                    <a:gd name="T16" fmla="*/ 113 w 199"/>
                    <a:gd name="T17" fmla="*/ 442 h 654"/>
                    <a:gd name="T18" fmla="*/ 127 w 199"/>
                    <a:gd name="T19" fmla="*/ 489 h 654"/>
                    <a:gd name="T20" fmla="*/ 146 w 199"/>
                    <a:gd name="T21" fmla="*/ 548 h 654"/>
                    <a:gd name="T22" fmla="*/ 163 w 199"/>
                    <a:gd name="T23" fmla="*/ 600 h 654"/>
                    <a:gd name="T24" fmla="*/ 181 w 199"/>
                    <a:gd name="T25" fmla="*/ 653 h 654"/>
                    <a:gd name="T26" fmla="*/ 198 w 199"/>
                    <a:gd name="T27" fmla="*/ 611 h 654"/>
                    <a:gd name="T28" fmla="*/ 186 w 199"/>
                    <a:gd name="T29" fmla="*/ 584 h 654"/>
                    <a:gd name="T30" fmla="*/ 167 w 199"/>
                    <a:gd name="T31" fmla="*/ 519 h 654"/>
                    <a:gd name="T32" fmla="*/ 148 w 199"/>
                    <a:gd name="T33" fmla="*/ 462 h 654"/>
                    <a:gd name="T34" fmla="*/ 131 w 199"/>
                    <a:gd name="T35" fmla="*/ 406 h 654"/>
                    <a:gd name="T36" fmla="*/ 118 w 199"/>
                    <a:gd name="T37" fmla="*/ 348 h 654"/>
                    <a:gd name="T38" fmla="*/ 103 w 199"/>
                    <a:gd name="T39" fmla="*/ 300 h 654"/>
                    <a:gd name="T40" fmla="*/ 87 w 199"/>
                    <a:gd name="T41" fmla="*/ 242 h 654"/>
                    <a:gd name="T42" fmla="*/ 72 w 199"/>
                    <a:gd name="T43" fmla="*/ 179 h 654"/>
                    <a:gd name="T44" fmla="*/ 55 w 199"/>
                    <a:gd name="T45" fmla="*/ 117 h 654"/>
                    <a:gd name="T46" fmla="*/ 41 w 199"/>
                    <a:gd name="T47" fmla="*/ 60 h 654"/>
                    <a:gd name="T48" fmla="*/ 38 w 199"/>
                    <a:gd name="T49" fmla="*/ 25 h 654"/>
                    <a:gd name="T50" fmla="*/ 0 w 199"/>
                    <a:gd name="T51" fmla="*/ 0 h 65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9"/>
                    <a:gd name="T79" fmla="*/ 0 h 654"/>
                    <a:gd name="T80" fmla="*/ 199 w 199"/>
                    <a:gd name="T81" fmla="*/ 654 h 65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9" h="654">
                      <a:moveTo>
                        <a:pt x="0" y="0"/>
                      </a:moveTo>
                      <a:lnTo>
                        <a:pt x="7" y="38"/>
                      </a:lnTo>
                      <a:lnTo>
                        <a:pt x="19" y="83"/>
                      </a:lnTo>
                      <a:lnTo>
                        <a:pt x="34" y="145"/>
                      </a:lnTo>
                      <a:lnTo>
                        <a:pt x="44" y="193"/>
                      </a:lnTo>
                      <a:lnTo>
                        <a:pt x="63" y="259"/>
                      </a:lnTo>
                      <a:lnTo>
                        <a:pt x="80" y="323"/>
                      </a:lnTo>
                      <a:lnTo>
                        <a:pt x="98" y="390"/>
                      </a:lnTo>
                      <a:lnTo>
                        <a:pt x="113" y="442"/>
                      </a:lnTo>
                      <a:lnTo>
                        <a:pt x="127" y="489"/>
                      </a:lnTo>
                      <a:lnTo>
                        <a:pt x="146" y="548"/>
                      </a:lnTo>
                      <a:lnTo>
                        <a:pt x="163" y="600"/>
                      </a:lnTo>
                      <a:lnTo>
                        <a:pt x="181" y="653"/>
                      </a:lnTo>
                      <a:lnTo>
                        <a:pt x="198" y="611"/>
                      </a:lnTo>
                      <a:lnTo>
                        <a:pt x="186" y="584"/>
                      </a:lnTo>
                      <a:lnTo>
                        <a:pt x="167" y="519"/>
                      </a:lnTo>
                      <a:lnTo>
                        <a:pt x="148" y="462"/>
                      </a:lnTo>
                      <a:lnTo>
                        <a:pt x="131" y="406"/>
                      </a:lnTo>
                      <a:lnTo>
                        <a:pt x="118" y="348"/>
                      </a:lnTo>
                      <a:lnTo>
                        <a:pt x="103" y="300"/>
                      </a:lnTo>
                      <a:lnTo>
                        <a:pt x="87" y="242"/>
                      </a:lnTo>
                      <a:lnTo>
                        <a:pt x="72" y="179"/>
                      </a:lnTo>
                      <a:lnTo>
                        <a:pt x="55" y="117"/>
                      </a:lnTo>
                      <a:lnTo>
                        <a:pt x="41" y="60"/>
                      </a:lnTo>
                      <a:lnTo>
                        <a:pt x="38"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4" name="Freeform 43"/>
                <p:cNvSpPr>
                  <a:spLocks/>
                </p:cNvSpPr>
                <p:nvPr/>
              </p:nvSpPr>
              <p:spPr bwMode="auto">
                <a:xfrm>
                  <a:off x="4231" y="2002"/>
                  <a:ext cx="157" cy="512"/>
                </a:xfrm>
                <a:custGeom>
                  <a:avLst/>
                  <a:gdLst>
                    <a:gd name="T0" fmla="*/ 0 w 157"/>
                    <a:gd name="T1" fmla="*/ 0 h 512"/>
                    <a:gd name="T2" fmla="*/ 11 w 157"/>
                    <a:gd name="T3" fmla="*/ 46 h 512"/>
                    <a:gd name="T4" fmla="*/ 22 w 157"/>
                    <a:gd name="T5" fmla="*/ 95 h 512"/>
                    <a:gd name="T6" fmla="*/ 35 w 157"/>
                    <a:gd name="T7" fmla="*/ 145 h 512"/>
                    <a:gd name="T8" fmla="*/ 52 w 157"/>
                    <a:gd name="T9" fmla="*/ 210 h 512"/>
                    <a:gd name="T10" fmla="*/ 69 w 157"/>
                    <a:gd name="T11" fmla="*/ 276 h 512"/>
                    <a:gd name="T12" fmla="*/ 86 w 157"/>
                    <a:gd name="T13" fmla="*/ 343 h 512"/>
                    <a:gd name="T14" fmla="*/ 103 w 157"/>
                    <a:gd name="T15" fmla="*/ 393 h 512"/>
                    <a:gd name="T16" fmla="*/ 118 w 157"/>
                    <a:gd name="T17" fmla="*/ 441 h 512"/>
                    <a:gd name="T18" fmla="*/ 128 w 157"/>
                    <a:gd name="T19" fmla="*/ 487 h 512"/>
                    <a:gd name="T20" fmla="*/ 138 w 157"/>
                    <a:gd name="T21" fmla="*/ 511 h 512"/>
                    <a:gd name="T22" fmla="*/ 156 w 157"/>
                    <a:gd name="T23" fmla="*/ 469 h 512"/>
                    <a:gd name="T24" fmla="*/ 140 w 157"/>
                    <a:gd name="T25" fmla="*/ 417 h 512"/>
                    <a:gd name="T26" fmla="*/ 122 w 157"/>
                    <a:gd name="T27" fmla="*/ 359 h 512"/>
                    <a:gd name="T28" fmla="*/ 106 w 157"/>
                    <a:gd name="T29" fmla="*/ 302 h 512"/>
                    <a:gd name="T30" fmla="*/ 92 w 157"/>
                    <a:gd name="T31" fmla="*/ 255 h 512"/>
                    <a:gd name="T32" fmla="*/ 74 w 157"/>
                    <a:gd name="T33" fmla="*/ 188 h 512"/>
                    <a:gd name="T34" fmla="*/ 61 w 157"/>
                    <a:gd name="T35" fmla="*/ 129 h 512"/>
                    <a:gd name="T36" fmla="*/ 46 w 157"/>
                    <a:gd name="T37" fmla="*/ 72 h 512"/>
                    <a:gd name="T38" fmla="*/ 37 w 157"/>
                    <a:gd name="T39" fmla="*/ 25 h 512"/>
                    <a:gd name="T40" fmla="*/ 0 w 157"/>
                    <a:gd name="T41" fmla="*/ 0 h 5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7"/>
                    <a:gd name="T64" fmla="*/ 0 h 512"/>
                    <a:gd name="T65" fmla="*/ 157 w 157"/>
                    <a:gd name="T66" fmla="*/ 512 h 51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7" h="512">
                      <a:moveTo>
                        <a:pt x="0" y="0"/>
                      </a:moveTo>
                      <a:lnTo>
                        <a:pt x="11" y="46"/>
                      </a:lnTo>
                      <a:lnTo>
                        <a:pt x="22" y="95"/>
                      </a:lnTo>
                      <a:lnTo>
                        <a:pt x="35" y="145"/>
                      </a:lnTo>
                      <a:lnTo>
                        <a:pt x="52" y="210"/>
                      </a:lnTo>
                      <a:lnTo>
                        <a:pt x="69" y="276"/>
                      </a:lnTo>
                      <a:lnTo>
                        <a:pt x="86" y="343"/>
                      </a:lnTo>
                      <a:lnTo>
                        <a:pt x="103" y="393"/>
                      </a:lnTo>
                      <a:lnTo>
                        <a:pt x="118" y="441"/>
                      </a:lnTo>
                      <a:lnTo>
                        <a:pt x="128" y="487"/>
                      </a:lnTo>
                      <a:lnTo>
                        <a:pt x="138" y="511"/>
                      </a:lnTo>
                      <a:lnTo>
                        <a:pt x="156" y="469"/>
                      </a:lnTo>
                      <a:lnTo>
                        <a:pt x="140" y="417"/>
                      </a:lnTo>
                      <a:lnTo>
                        <a:pt x="122" y="359"/>
                      </a:lnTo>
                      <a:lnTo>
                        <a:pt x="106" y="302"/>
                      </a:lnTo>
                      <a:lnTo>
                        <a:pt x="92" y="255"/>
                      </a:lnTo>
                      <a:lnTo>
                        <a:pt x="74" y="188"/>
                      </a:lnTo>
                      <a:lnTo>
                        <a:pt x="61" y="129"/>
                      </a:lnTo>
                      <a:lnTo>
                        <a:pt x="46" y="72"/>
                      </a:lnTo>
                      <a:lnTo>
                        <a:pt x="37"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5" name="Freeform 44"/>
                <p:cNvSpPr>
                  <a:spLocks/>
                </p:cNvSpPr>
                <p:nvPr/>
              </p:nvSpPr>
              <p:spPr bwMode="auto">
                <a:xfrm>
                  <a:off x="4307" y="2055"/>
                  <a:ext cx="118" cy="372"/>
                </a:xfrm>
                <a:custGeom>
                  <a:avLst/>
                  <a:gdLst>
                    <a:gd name="T0" fmla="*/ 0 w 118"/>
                    <a:gd name="T1" fmla="*/ 0 h 372"/>
                    <a:gd name="T2" fmla="*/ 16 w 118"/>
                    <a:gd name="T3" fmla="*/ 67 h 372"/>
                    <a:gd name="T4" fmla="*/ 32 w 118"/>
                    <a:gd name="T5" fmla="*/ 134 h 372"/>
                    <a:gd name="T6" fmla="*/ 50 w 118"/>
                    <a:gd name="T7" fmla="*/ 197 h 372"/>
                    <a:gd name="T8" fmla="*/ 70 w 118"/>
                    <a:gd name="T9" fmla="*/ 265 h 372"/>
                    <a:gd name="T10" fmla="*/ 85 w 118"/>
                    <a:gd name="T11" fmla="*/ 318 h 372"/>
                    <a:gd name="T12" fmla="*/ 102 w 118"/>
                    <a:gd name="T13" fmla="*/ 371 h 372"/>
                    <a:gd name="T14" fmla="*/ 117 w 118"/>
                    <a:gd name="T15" fmla="*/ 333 h 372"/>
                    <a:gd name="T16" fmla="*/ 100 w 118"/>
                    <a:gd name="T17" fmla="*/ 282 h 372"/>
                    <a:gd name="T18" fmla="*/ 85 w 118"/>
                    <a:gd name="T19" fmla="*/ 225 h 372"/>
                    <a:gd name="T20" fmla="*/ 73 w 118"/>
                    <a:gd name="T21" fmla="*/ 178 h 372"/>
                    <a:gd name="T22" fmla="*/ 55 w 118"/>
                    <a:gd name="T23" fmla="*/ 110 h 372"/>
                    <a:gd name="T24" fmla="*/ 39 w 118"/>
                    <a:gd name="T25" fmla="*/ 54 h 372"/>
                    <a:gd name="T26" fmla="*/ 34 w 118"/>
                    <a:gd name="T27" fmla="*/ 22 h 372"/>
                    <a:gd name="T28" fmla="*/ 0 w 118"/>
                    <a:gd name="T29" fmla="*/ 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372"/>
                    <a:gd name="T47" fmla="*/ 118 w 118"/>
                    <a:gd name="T48" fmla="*/ 372 h 3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372">
                      <a:moveTo>
                        <a:pt x="0" y="0"/>
                      </a:moveTo>
                      <a:lnTo>
                        <a:pt x="16" y="67"/>
                      </a:lnTo>
                      <a:lnTo>
                        <a:pt x="32" y="134"/>
                      </a:lnTo>
                      <a:lnTo>
                        <a:pt x="50" y="197"/>
                      </a:lnTo>
                      <a:lnTo>
                        <a:pt x="70" y="265"/>
                      </a:lnTo>
                      <a:lnTo>
                        <a:pt x="85" y="318"/>
                      </a:lnTo>
                      <a:lnTo>
                        <a:pt x="102" y="371"/>
                      </a:lnTo>
                      <a:lnTo>
                        <a:pt x="117" y="333"/>
                      </a:lnTo>
                      <a:lnTo>
                        <a:pt x="100" y="282"/>
                      </a:lnTo>
                      <a:lnTo>
                        <a:pt x="85" y="225"/>
                      </a:lnTo>
                      <a:lnTo>
                        <a:pt x="73" y="178"/>
                      </a:lnTo>
                      <a:lnTo>
                        <a:pt x="55" y="110"/>
                      </a:lnTo>
                      <a:lnTo>
                        <a:pt x="39" y="54"/>
                      </a:lnTo>
                      <a:lnTo>
                        <a:pt x="34" y="22"/>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9716" name="Freeform 45"/>
                <p:cNvSpPr>
                  <a:spLocks/>
                </p:cNvSpPr>
                <p:nvPr/>
              </p:nvSpPr>
              <p:spPr bwMode="auto">
                <a:xfrm>
                  <a:off x="4379" y="2099"/>
                  <a:ext cx="85" cy="246"/>
                </a:xfrm>
                <a:custGeom>
                  <a:avLst/>
                  <a:gdLst>
                    <a:gd name="T0" fmla="*/ 8 w 85"/>
                    <a:gd name="T1" fmla="*/ 35 h 246"/>
                    <a:gd name="T2" fmla="*/ 25 w 85"/>
                    <a:gd name="T3" fmla="*/ 99 h 246"/>
                    <a:gd name="T4" fmla="*/ 40 w 85"/>
                    <a:gd name="T5" fmla="*/ 160 h 246"/>
                    <a:gd name="T6" fmla="*/ 56 w 85"/>
                    <a:gd name="T7" fmla="*/ 214 h 246"/>
                    <a:gd name="T8" fmla="*/ 67 w 85"/>
                    <a:gd name="T9" fmla="*/ 245 h 246"/>
                    <a:gd name="T10" fmla="*/ 84 w 85"/>
                    <a:gd name="T11" fmla="*/ 210 h 246"/>
                    <a:gd name="T12" fmla="*/ 63 w 85"/>
                    <a:gd name="T13" fmla="*/ 144 h 246"/>
                    <a:gd name="T14" fmla="*/ 49 w 85"/>
                    <a:gd name="T15" fmla="*/ 82 h 246"/>
                    <a:gd name="T16" fmla="*/ 34 w 85"/>
                    <a:gd name="T17" fmla="*/ 25 h 246"/>
                    <a:gd name="T18" fmla="*/ 0 w 85"/>
                    <a:gd name="T19" fmla="*/ 0 h 246"/>
                    <a:gd name="T20" fmla="*/ 8 w 85"/>
                    <a:gd name="T21" fmla="*/ 35 h 2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
                    <a:gd name="T34" fmla="*/ 0 h 246"/>
                    <a:gd name="T35" fmla="*/ 85 w 85"/>
                    <a:gd name="T36" fmla="*/ 246 h 24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 h="246">
                      <a:moveTo>
                        <a:pt x="8" y="35"/>
                      </a:moveTo>
                      <a:lnTo>
                        <a:pt x="25" y="99"/>
                      </a:lnTo>
                      <a:lnTo>
                        <a:pt x="40" y="160"/>
                      </a:lnTo>
                      <a:lnTo>
                        <a:pt x="56" y="214"/>
                      </a:lnTo>
                      <a:lnTo>
                        <a:pt x="67" y="245"/>
                      </a:lnTo>
                      <a:lnTo>
                        <a:pt x="84" y="210"/>
                      </a:lnTo>
                      <a:lnTo>
                        <a:pt x="63" y="144"/>
                      </a:lnTo>
                      <a:lnTo>
                        <a:pt x="49" y="82"/>
                      </a:lnTo>
                      <a:lnTo>
                        <a:pt x="34" y="25"/>
                      </a:lnTo>
                      <a:lnTo>
                        <a:pt x="0" y="0"/>
                      </a:lnTo>
                      <a:lnTo>
                        <a:pt x="8" y="35"/>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grpSp>
        </p:grpSp>
      </p:grpSp>
      <p:sp>
        <p:nvSpPr>
          <p:cNvPr id="39" name="Rectangle 38"/>
          <p:cNvSpPr/>
          <p:nvPr/>
        </p:nvSpPr>
        <p:spPr>
          <a:xfrm>
            <a:off x="685800" y="3877032"/>
            <a:ext cx="7772400" cy="2616200"/>
          </a:xfrm>
          <a:prstGeom prst="rect">
            <a:avLst/>
          </a:prstGeom>
        </p:spPr>
        <p:txBody>
          <a:bodyPr>
            <a:spAutoFit/>
          </a:bodyPr>
          <a:lstStyle/>
          <a:p>
            <a:pPr fontAlgn="auto">
              <a:spcAft>
                <a:spcPts val="0"/>
              </a:spcAft>
              <a:buFont typeface="Arial" pitchFamily="34" charset="0"/>
              <a:buChar char="•"/>
              <a:defRPr/>
            </a:pPr>
            <a:r>
              <a:rPr lang="en-US" sz="2400" dirty="0"/>
              <a:t>There are four elements in the communication process:</a:t>
            </a:r>
          </a:p>
          <a:p>
            <a:pPr marL="457200" indent="-457200" algn="ctr" fontAlgn="auto">
              <a:spcAft>
                <a:spcPts val="0"/>
              </a:spcAft>
              <a:buFont typeface="+mj-lt"/>
              <a:buAutoNum type="arabicPeriod"/>
              <a:defRPr/>
            </a:pPr>
            <a:r>
              <a:rPr lang="en-US" sz="2000" b="1" u="sng" dirty="0"/>
              <a:t>sender (speaker)</a:t>
            </a:r>
            <a:r>
              <a:rPr lang="en-US" sz="2000" b="1" dirty="0"/>
              <a:t>, </a:t>
            </a:r>
          </a:p>
          <a:p>
            <a:pPr marL="457200" indent="-457200" algn="ctr" fontAlgn="auto">
              <a:spcAft>
                <a:spcPts val="0"/>
              </a:spcAft>
              <a:buFont typeface="+mj-lt"/>
              <a:buAutoNum type="arabicPeriod"/>
              <a:defRPr/>
            </a:pPr>
            <a:endParaRPr lang="en-US" sz="2000" b="1" dirty="0"/>
          </a:p>
          <a:p>
            <a:pPr marL="457200" indent="-457200" algn="ctr" fontAlgn="auto">
              <a:spcAft>
                <a:spcPts val="0"/>
              </a:spcAft>
              <a:buFont typeface="+mj-lt"/>
              <a:buAutoNum type="arabicPeriod"/>
              <a:defRPr/>
            </a:pPr>
            <a:r>
              <a:rPr lang="en-US" sz="2000" b="1" u="sng" dirty="0"/>
              <a:t>message</a:t>
            </a:r>
            <a:r>
              <a:rPr lang="en-US" sz="2000" b="1" dirty="0"/>
              <a:t>, </a:t>
            </a:r>
          </a:p>
          <a:p>
            <a:pPr marL="457200" indent="-457200" algn="ctr" fontAlgn="auto">
              <a:spcAft>
                <a:spcPts val="0"/>
              </a:spcAft>
              <a:buFont typeface="+mj-lt"/>
              <a:buAutoNum type="arabicPeriod"/>
              <a:defRPr/>
            </a:pPr>
            <a:endParaRPr lang="en-US" sz="2000" b="1" dirty="0"/>
          </a:p>
          <a:p>
            <a:pPr marL="457200" indent="-457200" algn="ctr" fontAlgn="auto">
              <a:spcAft>
                <a:spcPts val="0"/>
              </a:spcAft>
              <a:buFont typeface="+mj-lt"/>
              <a:buAutoNum type="arabicPeriod"/>
              <a:defRPr/>
            </a:pPr>
            <a:r>
              <a:rPr lang="en-US" sz="2000" b="1" u="sng" dirty="0"/>
              <a:t>receiver (listener)</a:t>
            </a:r>
            <a:r>
              <a:rPr lang="en-US" sz="2000" b="1" dirty="0"/>
              <a:t> </a:t>
            </a:r>
          </a:p>
          <a:p>
            <a:pPr marL="457200" indent="-457200" algn="ctr" fontAlgn="auto">
              <a:spcAft>
                <a:spcPts val="0"/>
              </a:spcAft>
              <a:buFont typeface="+mj-lt"/>
              <a:buAutoNum type="arabicPeriod"/>
              <a:defRPr/>
            </a:pPr>
            <a:endParaRPr lang="en-US" sz="2000" b="1" dirty="0"/>
          </a:p>
          <a:p>
            <a:pPr marL="457200" indent="-457200" algn="ctr" fontAlgn="auto">
              <a:spcAft>
                <a:spcPts val="0"/>
              </a:spcAft>
              <a:buFont typeface="+mj-lt"/>
              <a:buAutoNum type="arabicPeriod"/>
              <a:defRPr/>
            </a:pPr>
            <a:r>
              <a:rPr lang="en-US" sz="2000" b="1" u="sng" dirty="0"/>
              <a:t>feedback</a:t>
            </a:r>
            <a:r>
              <a:rPr lang="en-US" sz="2000" b="1" dirty="0"/>
              <a:t>. </a:t>
            </a:r>
          </a:p>
        </p:txBody>
      </p:sp>
      <p:sp>
        <p:nvSpPr>
          <p:cNvPr id="9" name="Date Placeholder 8">
            <a:extLst>
              <a:ext uri="{FF2B5EF4-FFF2-40B4-BE49-F238E27FC236}">
                <a16:creationId xmlns:a16="http://schemas.microsoft.com/office/drawing/2014/main" id="{3908B90C-40F6-411F-99EB-A4054D13CA51}"/>
              </a:ext>
            </a:extLst>
          </p:cNvPr>
          <p:cNvSpPr>
            <a:spLocks noGrp="1"/>
          </p:cNvSpPr>
          <p:nvPr>
            <p:ph type="dt" sz="half" idx="2"/>
          </p:nvPr>
        </p:nvSpPr>
        <p:spPr/>
        <p:txBody>
          <a:bodyPr/>
          <a:lstStyle/>
          <a:p>
            <a:endParaRPr lang="en-GB" dirty="0"/>
          </a:p>
        </p:txBody>
      </p:sp>
      <p:sp>
        <p:nvSpPr>
          <p:cNvPr id="40" name="Footer Placeholder 2">
            <a:extLst>
              <a:ext uri="{FF2B5EF4-FFF2-40B4-BE49-F238E27FC236}">
                <a16:creationId xmlns:a16="http://schemas.microsoft.com/office/drawing/2014/main" id="{4F7CA40B-4E2A-4DFE-A55F-5EFF153E924E}"/>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615282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2000"/>
                                        <p:tgtEl>
                                          <p:spTgt spid="276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fade">
                                      <p:cBhvr>
                                        <p:cTn id="17" dur="2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3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sz="quarter" idx="1"/>
          </p:nvPr>
        </p:nvSpPr>
        <p:spPr>
          <a:xfrm>
            <a:off x="914400" y="228600"/>
            <a:ext cx="7772400" cy="6324600"/>
          </a:xfrm>
        </p:spPr>
        <p:txBody>
          <a:bodyPr>
            <a:normAutofit/>
          </a:bodyPr>
          <a:lstStyle/>
          <a:p>
            <a:pPr eaLnBrk="1" hangingPunct="1"/>
            <a:r>
              <a:rPr lang="en-US" sz="2800" b="1" dirty="0">
                <a:solidFill>
                  <a:srgbClr val="FF0000"/>
                </a:solidFill>
              </a:rPr>
              <a:t>Both sender and listener </a:t>
            </a:r>
            <a:r>
              <a:rPr lang="en-US" sz="2800" b="1" dirty="0"/>
              <a:t>have their </a:t>
            </a:r>
            <a:r>
              <a:rPr lang="en-US" sz="2800" b="1" dirty="0">
                <a:solidFill>
                  <a:srgbClr val="FF0000"/>
                </a:solidFill>
              </a:rPr>
              <a:t>responsibilities</a:t>
            </a:r>
            <a:r>
              <a:rPr lang="en-US" sz="2800" b="1" dirty="0"/>
              <a:t> to ensure the successful of communication process.</a:t>
            </a:r>
          </a:p>
          <a:p>
            <a:pPr eaLnBrk="1" hangingPunct="1"/>
            <a:endParaRPr lang="en-US" sz="2800" b="1" dirty="0"/>
          </a:p>
          <a:p>
            <a:pPr eaLnBrk="1" hangingPunct="1"/>
            <a:r>
              <a:rPr lang="en-US" sz="2800" b="1" dirty="0"/>
              <a:t>Moreover, anyone acting as the sender or receiver are also </a:t>
            </a:r>
            <a:r>
              <a:rPr lang="en-US" sz="2800" b="1" u="sng" dirty="0">
                <a:solidFill>
                  <a:srgbClr val="FF0000"/>
                </a:solidFill>
              </a:rPr>
              <a:t>influenced</a:t>
            </a:r>
            <a:r>
              <a:rPr lang="en-US" sz="2800" b="1" dirty="0">
                <a:solidFill>
                  <a:srgbClr val="FF0000"/>
                </a:solidFill>
              </a:rPr>
              <a:t> </a:t>
            </a:r>
            <a:r>
              <a:rPr lang="en-US" sz="2800" b="1" dirty="0"/>
              <a:t>by many factors - their </a:t>
            </a:r>
            <a:r>
              <a:rPr lang="en-US" sz="2800" b="1" i="1" dirty="0"/>
              <a:t>perceptions, attitudes, values, knowledge, expectations, language skills, experience and their relationship to "the other person." </a:t>
            </a:r>
          </a:p>
          <a:p>
            <a:pPr eaLnBrk="1" hangingPunct="1">
              <a:buFont typeface="Arial" charset="0"/>
              <a:buNone/>
            </a:pPr>
            <a:endParaRPr lang="en-US" sz="2800" b="1" i="1" dirty="0"/>
          </a:p>
          <a:p>
            <a:pPr eaLnBrk="1" hangingPunct="1"/>
            <a:r>
              <a:rPr lang="en-US" sz="2800" b="1" dirty="0"/>
              <a:t>These influences act like filters and </a:t>
            </a:r>
            <a:r>
              <a:rPr lang="en-US" sz="2800" b="1" u="sng" dirty="0">
                <a:solidFill>
                  <a:srgbClr val="FF0000"/>
                </a:solidFill>
              </a:rPr>
              <a:t>can impact on the process of sending and receiving messages</a:t>
            </a:r>
            <a:r>
              <a:rPr lang="en-US" sz="2800" b="1" dirty="0">
                <a:solidFill>
                  <a:srgbClr val="FF0000"/>
                </a:solidFill>
              </a:rPr>
              <a:t>.</a:t>
            </a:r>
          </a:p>
        </p:txBody>
      </p:sp>
      <p:sp>
        <p:nvSpPr>
          <p:cNvPr id="2" name="Date Placeholder 1">
            <a:extLst>
              <a:ext uri="{FF2B5EF4-FFF2-40B4-BE49-F238E27FC236}">
                <a16:creationId xmlns:a16="http://schemas.microsoft.com/office/drawing/2014/main" id="{99F642CC-49E7-4986-ABED-E4A23C17CA79}"/>
              </a:ext>
            </a:extLst>
          </p:cNvPr>
          <p:cNvSpPr>
            <a:spLocks noGrp="1"/>
          </p:cNvSpPr>
          <p:nvPr>
            <p:ph type="dt" sz="half" idx="2"/>
          </p:nvPr>
        </p:nvSpPr>
        <p:spPr/>
        <p:txBody>
          <a:bodyPr/>
          <a:lstStyle/>
          <a:p>
            <a:endParaRPr lang="en-GB" dirty="0"/>
          </a:p>
        </p:txBody>
      </p:sp>
      <p:sp>
        <p:nvSpPr>
          <p:cNvPr id="5" name="Footer Placeholder 2">
            <a:extLst>
              <a:ext uri="{FF2B5EF4-FFF2-40B4-BE49-F238E27FC236}">
                <a16:creationId xmlns:a16="http://schemas.microsoft.com/office/drawing/2014/main" id="{31B7195B-2A95-46AE-8DEE-27D320471891}"/>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28322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20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fade">
                                      <p:cBhvr>
                                        <p:cTn id="12" dur="2000"/>
                                        <p:tgtEl>
                                          <p:spTgt spid="215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animEffect transition="in" filter="fade">
                                      <p:cBhvr>
                                        <p:cTn id="17" dur="20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3"/>
          <p:cNvSpPr>
            <a:spLocks noGrp="1"/>
          </p:cNvSpPr>
          <p:nvPr>
            <p:ph sz="quarter" idx="1"/>
          </p:nvPr>
        </p:nvSpPr>
        <p:spPr>
          <a:xfrm>
            <a:off x="457200" y="685800"/>
            <a:ext cx="8229600" cy="5440363"/>
          </a:xfrm>
        </p:spPr>
        <p:txBody>
          <a:bodyPr/>
          <a:lstStyle/>
          <a:p>
            <a:pPr eaLnBrk="1" hangingPunct="1">
              <a:buFontTx/>
              <a:buNone/>
            </a:pPr>
            <a:endParaRPr lang="en-US" sz="2800" dirty="0"/>
          </a:p>
          <a:p>
            <a:pPr eaLnBrk="1" hangingPunct="1"/>
            <a:endParaRPr lang="en-US" sz="2800" dirty="0"/>
          </a:p>
        </p:txBody>
      </p:sp>
      <p:graphicFrame>
        <p:nvGraphicFramePr>
          <p:cNvPr id="9" name="Table 8"/>
          <p:cNvGraphicFramePr>
            <a:graphicFrameLocks noGrp="1"/>
          </p:cNvGraphicFramePr>
          <p:nvPr>
            <p:extLst>
              <p:ext uri="{D42A27DB-BD31-4B8C-83A1-F6EECF244321}">
                <p14:modId xmlns:p14="http://schemas.microsoft.com/office/powerpoint/2010/main" val="615316087"/>
              </p:ext>
            </p:extLst>
          </p:nvPr>
        </p:nvGraphicFramePr>
        <p:xfrm>
          <a:off x="571500" y="1438513"/>
          <a:ext cx="8001000" cy="3980974"/>
        </p:xfrm>
        <a:graphic>
          <a:graphicData uri="http://schemas.openxmlformats.org/drawingml/2006/table">
            <a:tbl>
              <a:tblPr firstRow="1" bandRow="1">
                <a:tableStyleId>{5C22544A-7EE6-4342-B048-85BDC9FD1C3A}</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8501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Sender’s responsibilities</a:t>
                      </a:r>
                    </a:p>
                    <a:p>
                      <a:endParaRPr lang="en-US" sz="2800" dirty="0">
                        <a:solidFill>
                          <a:schemeClr val="tx1"/>
                        </a:solidFill>
                      </a:endParaRPr>
                    </a:p>
                  </a:txBody>
                  <a:tcPr>
                    <a:solidFill>
                      <a:schemeClr val="bg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tx1"/>
                          </a:solidFill>
                        </a:rPr>
                        <a:t>Receiver’s responsibilities</a:t>
                      </a:r>
                    </a:p>
                    <a:p>
                      <a:endParaRPr lang="en-US" sz="2800" dirty="0">
                        <a:solidFill>
                          <a:schemeClr val="tx1"/>
                        </a:solidFill>
                      </a:endParaRPr>
                    </a:p>
                  </a:txBody>
                  <a:tcPr>
                    <a:solidFill>
                      <a:schemeClr val="bg2">
                        <a:lumMod val="20000"/>
                        <a:lumOff val="80000"/>
                      </a:schemeClr>
                    </a:solidFill>
                  </a:tcPr>
                </a:tc>
                <a:extLst>
                  <a:ext uri="{0D108BD9-81ED-4DB2-BD59-A6C34878D82A}">
                    <a16:rowId xmlns:a16="http://schemas.microsoft.com/office/drawing/2014/main" val="10000"/>
                  </a:ext>
                </a:extLst>
              </a:tr>
              <a:tr h="3036094">
                <a:tc>
                  <a:txBody>
                    <a:bodyPr/>
                    <a:lstStyle/>
                    <a:p>
                      <a:pPr fontAlgn="auto">
                        <a:spcAft>
                          <a:spcPts val="0"/>
                        </a:spcAft>
                        <a:buFont typeface="Arial" pitchFamily="34" charset="0"/>
                        <a:buChar char="•"/>
                        <a:defRPr/>
                      </a:pPr>
                      <a:r>
                        <a:rPr lang="en-US" sz="2000" dirty="0">
                          <a:solidFill>
                            <a:schemeClr val="tx1"/>
                          </a:solidFill>
                        </a:rPr>
                        <a:t>communicating information Clearly, Correctly, Completely (3C).</a:t>
                      </a:r>
                    </a:p>
                    <a:p>
                      <a:pPr fontAlgn="auto">
                        <a:spcAft>
                          <a:spcPts val="0"/>
                        </a:spcAft>
                        <a:buFont typeface="Arial" pitchFamily="34" charset="0"/>
                        <a:buChar char="•"/>
                        <a:defRPr/>
                      </a:pPr>
                      <a:endParaRPr lang="en-US" sz="2000" dirty="0">
                        <a:solidFill>
                          <a:schemeClr val="tx1"/>
                        </a:solidFill>
                      </a:endParaRPr>
                    </a:p>
                    <a:p>
                      <a:pPr fontAlgn="auto">
                        <a:spcAft>
                          <a:spcPts val="0"/>
                        </a:spcAft>
                        <a:buFont typeface="Arial" pitchFamily="34" charset="0"/>
                        <a:buChar char="•"/>
                        <a:defRPr/>
                      </a:pPr>
                      <a:r>
                        <a:rPr lang="en-US" sz="2000" dirty="0">
                          <a:solidFill>
                            <a:schemeClr val="tx1"/>
                          </a:solidFill>
                        </a:rPr>
                        <a:t>communicate in a timely manner</a:t>
                      </a:r>
                    </a:p>
                    <a:p>
                      <a:pPr fontAlgn="auto">
                        <a:spcAft>
                          <a:spcPts val="0"/>
                        </a:spcAft>
                        <a:buFont typeface="Arial" pitchFamily="34" charset="0"/>
                        <a:buNone/>
                        <a:defRPr/>
                      </a:pPr>
                      <a:endParaRPr lang="en-US" sz="2000" dirty="0">
                        <a:solidFill>
                          <a:schemeClr val="tx1"/>
                        </a:solidFill>
                      </a:endParaRPr>
                    </a:p>
                    <a:p>
                      <a:pPr fontAlgn="auto">
                        <a:spcAft>
                          <a:spcPts val="0"/>
                        </a:spcAft>
                        <a:buFont typeface="Arial" pitchFamily="34" charset="0"/>
                        <a:buChar char="•"/>
                        <a:defRPr/>
                      </a:pPr>
                      <a:r>
                        <a:rPr lang="en-US" sz="2000" dirty="0">
                          <a:solidFill>
                            <a:schemeClr val="tx1"/>
                          </a:solidFill>
                        </a:rPr>
                        <a:t>requesting verification or feedback</a:t>
                      </a:r>
                    </a:p>
                    <a:p>
                      <a:endParaRPr lang="en-US" sz="2000" dirty="0">
                        <a:solidFill>
                          <a:schemeClr val="tx1"/>
                        </a:solidFill>
                      </a:endParaRPr>
                    </a:p>
                  </a:txBody>
                  <a:tcPr>
                    <a:solidFill>
                      <a:schemeClr val="bg2">
                        <a:lumMod val="20000"/>
                        <a:lumOff val="80000"/>
                      </a:schemeClr>
                    </a:solidFill>
                  </a:tcPr>
                </a:tc>
                <a:tc>
                  <a:txBody>
                    <a:bodyPr/>
                    <a:lstStyle/>
                    <a:p>
                      <a:pPr fontAlgn="auto">
                        <a:spcAft>
                          <a:spcPts val="0"/>
                        </a:spcAft>
                        <a:buFont typeface="Arial" pitchFamily="34" charset="0"/>
                        <a:buChar char="•"/>
                        <a:defRPr/>
                      </a:pPr>
                      <a:r>
                        <a:rPr lang="en-US" sz="2000" dirty="0">
                          <a:solidFill>
                            <a:schemeClr val="tx1"/>
                          </a:solidFill>
                        </a:rPr>
                        <a:t>acknowledge communication</a:t>
                      </a:r>
                    </a:p>
                    <a:p>
                      <a:pPr fontAlgn="auto">
                        <a:spcAft>
                          <a:spcPts val="0"/>
                        </a:spcAft>
                        <a:buFont typeface="Arial" pitchFamily="34" charset="0"/>
                        <a:buChar char="•"/>
                        <a:defRPr/>
                      </a:pPr>
                      <a:endParaRPr lang="en-US" sz="2000" dirty="0">
                        <a:solidFill>
                          <a:schemeClr val="tx1"/>
                        </a:solidFill>
                      </a:endParaRPr>
                    </a:p>
                    <a:p>
                      <a:pPr fontAlgn="auto">
                        <a:spcAft>
                          <a:spcPts val="0"/>
                        </a:spcAft>
                        <a:buFont typeface="Arial" pitchFamily="34" charset="0"/>
                        <a:buChar char="•"/>
                        <a:defRPr/>
                      </a:pPr>
                      <a:r>
                        <a:rPr lang="en-US" sz="2000" dirty="0">
                          <a:solidFill>
                            <a:schemeClr val="tx1"/>
                          </a:solidFill>
                        </a:rPr>
                        <a:t>repeat information</a:t>
                      </a:r>
                    </a:p>
                    <a:p>
                      <a:pPr fontAlgn="auto">
                        <a:spcAft>
                          <a:spcPts val="0"/>
                        </a:spcAft>
                        <a:buFont typeface="Arial" pitchFamily="34" charset="0"/>
                        <a:buChar char="•"/>
                        <a:defRPr/>
                      </a:pPr>
                      <a:endParaRPr lang="en-US" sz="2000" dirty="0">
                        <a:solidFill>
                          <a:schemeClr val="tx1"/>
                        </a:solidFill>
                      </a:endParaRPr>
                    </a:p>
                    <a:p>
                      <a:pPr fontAlgn="auto">
                        <a:spcAft>
                          <a:spcPts val="0"/>
                        </a:spcAft>
                        <a:buFont typeface="Arial" pitchFamily="34" charset="0"/>
                        <a:buChar char="•"/>
                        <a:defRPr/>
                      </a:pPr>
                      <a:r>
                        <a:rPr lang="en-US" sz="2000" dirty="0">
                          <a:solidFill>
                            <a:schemeClr val="tx1"/>
                          </a:solidFill>
                        </a:rPr>
                        <a:t>provide feedback</a:t>
                      </a:r>
                    </a:p>
                    <a:p>
                      <a:endParaRPr lang="en-US" sz="2000" dirty="0">
                        <a:solidFill>
                          <a:schemeClr val="tx1"/>
                        </a:solidFill>
                      </a:endParaRPr>
                    </a:p>
                  </a:txBody>
                  <a:tcPr>
                    <a:solidFill>
                      <a:schemeClr val="bg2">
                        <a:lumMod val="20000"/>
                        <a:lumOff val="80000"/>
                      </a:schemeClr>
                    </a:solidFill>
                  </a:tcPr>
                </a:tc>
                <a:extLst>
                  <a:ext uri="{0D108BD9-81ED-4DB2-BD59-A6C34878D82A}">
                    <a16:rowId xmlns:a16="http://schemas.microsoft.com/office/drawing/2014/main" val="10001"/>
                  </a:ext>
                </a:extLst>
              </a:tr>
            </a:tbl>
          </a:graphicData>
        </a:graphic>
      </p:graphicFrame>
      <p:sp>
        <p:nvSpPr>
          <p:cNvPr id="2" name="Date Placeholder 1">
            <a:extLst>
              <a:ext uri="{FF2B5EF4-FFF2-40B4-BE49-F238E27FC236}">
                <a16:creationId xmlns:a16="http://schemas.microsoft.com/office/drawing/2014/main" id="{0BF79A03-CE81-450B-BCA5-8203614F0C80}"/>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1B0EFF15-50E8-4179-B828-96D591D56E63}"/>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203126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3 C’s of communication</a:t>
            </a:r>
            <a:endParaRPr lang="en-GB" dirty="0"/>
          </a:p>
        </p:txBody>
      </p:sp>
      <p:sp>
        <p:nvSpPr>
          <p:cNvPr id="4" name="Content Placeholder 3"/>
          <p:cNvSpPr txBox="1">
            <a:spLocks noGrp="1" noChangeArrowheads="1"/>
          </p:cNvSpPr>
          <p:nvPr>
            <p:ph sz="quarter" idx="1"/>
          </p:nvPr>
        </p:nvSpPr>
        <p:spPr bwMode="auto">
          <a:xfrm>
            <a:off x="457200" y="1600200"/>
            <a:ext cx="7467600" cy="2246769"/>
          </a:xfrm>
          <a:prstGeom prst="rect">
            <a:avLst/>
          </a:prstGeom>
          <a:noFill/>
          <a:ln w="9525">
            <a:noFill/>
            <a:miter lim="800000"/>
            <a:headEnd/>
            <a:tailEnd/>
          </a:ln>
        </p:spPr>
        <p:txBody>
          <a:bodyPr wrap="square">
            <a:spAutoFit/>
          </a:bodyPr>
          <a:lstStyle/>
          <a:p>
            <a:pPr>
              <a:buFont typeface="Courier New" pitchFamily="49" charset="0"/>
              <a:buChar char="o"/>
            </a:pPr>
            <a:r>
              <a:rPr lang="en-US" sz="2400" dirty="0"/>
              <a:t>Be Correct – standard part names</a:t>
            </a:r>
          </a:p>
          <a:p>
            <a:pPr>
              <a:buFont typeface="Courier New" pitchFamily="49" charset="0"/>
              <a:buChar char="o"/>
            </a:pPr>
            <a:endParaRPr lang="en-US" sz="2400" dirty="0"/>
          </a:p>
          <a:p>
            <a:pPr>
              <a:buFont typeface="Courier New" pitchFamily="49" charset="0"/>
              <a:buChar char="o"/>
            </a:pPr>
            <a:r>
              <a:rPr lang="en-US" sz="2400" dirty="0"/>
              <a:t>Be Complete – Enough Information</a:t>
            </a:r>
          </a:p>
          <a:p>
            <a:pPr>
              <a:buFont typeface="Courier New" pitchFamily="49" charset="0"/>
              <a:buChar char="o"/>
            </a:pPr>
            <a:endParaRPr lang="en-US" sz="2400" dirty="0"/>
          </a:p>
          <a:p>
            <a:pPr>
              <a:buFont typeface="Courier New" pitchFamily="49" charset="0"/>
              <a:buChar char="o"/>
            </a:pPr>
            <a:r>
              <a:rPr lang="en-US" sz="2400" dirty="0"/>
              <a:t>Be Clear – Say what you mean say.</a:t>
            </a:r>
          </a:p>
        </p:txBody>
      </p:sp>
      <p:sp>
        <p:nvSpPr>
          <p:cNvPr id="3" name="Date Placeholder 2">
            <a:extLst>
              <a:ext uri="{FF2B5EF4-FFF2-40B4-BE49-F238E27FC236}">
                <a16:creationId xmlns:a16="http://schemas.microsoft.com/office/drawing/2014/main" id="{A112F62A-266A-4810-B491-BFCD9979563F}"/>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82DEDA5E-D42F-47CA-9631-47817CD34801}"/>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4146456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a:xfrm>
            <a:off x="-1260648" y="153263"/>
            <a:ext cx="8229600" cy="762000"/>
          </a:xfrm>
        </p:spPr>
        <p:txBody>
          <a:bodyPr/>
          <a:lstStyle/>
          <a:p>
            <a:pPr eaLnBrk="1" hangingPunct="1"/>
            <a:r>
              <a:rPr lang="en-US" dirty="0">
                <a:solidFill>
                  <a:srgbClr val="FFC000"/>
                </a:solidFill>
              </a:rPr>
              <a:t>Communication Levels</a:t>
            </a:r>
          </a:p>
        </p:txBody>
      </p:sp>
      <p:sp>
        <p:nvSpPr>
          <p:cNvPr id="27651" name="Content Placeholder 4"/>
          <p:cNvSpPr>
            <a:spLocks noGrp="1"/>
          </p:cNvSpPr>
          <p:nvPr>
            <p:ph sz="quarter" idx="1"/>
          </p:nvPr>
        </p:nvSpPr>
        <p:spPr>
          <a:xfrm>
            <a:off x="114300" y="1092632"/>
            <a:ext cx="8839200" cy="5715000"/>
          </a:xfrm>
        </p:spPr>
        <p:txBody>
          <a:bodyPr/>
          <a:lstStyle/>
          <a:p>
            <a:pPr eaLnBrk="1" hangingPunct="1"/>
            <a:r>
              <a:rPr lang="en-US" sz="2800" dirty="0"/>
              <a:t>3 LEVELS OF </a:t>
            </a:r>
          </a:p>
          <a:p>
            <a:pPr eaLnBrk="1" hangingPunct="1">
              <a:buFont typeface="Arial" charset="0"/>
              <a:buNone/>
            </a:pPr>
            <a:r>
              <a:rPr lang="en-US" sz="2800" dirty="0"/>
              <a:t>COMMUNICATIONS</a:t>
            </a:r>
          </a:p>
          <a:p>
            <a:pPr eaLnBrk="1" hangingPunct="1"/>
            <a:endParaRPr lang="en-US" dirty="0"/>
          </a:p>
          <a:p>
            <a:pPr lvl="1" eaLnBrk="1" hangingPunct="1">
              <a:buFont typeface="Arial" charset="0"/>
              <a:buNone/>
            </a:pPr>
            <a:endParaRPr lang="en-US" dirty="0"/>
          </a:p>
          <a:p>
            <a:pPr lvl="1" eaLnBrk="1" hangingPunct="1"/>
            <a:endParaRPr lang="en-US" dirty="0"/>
          </a:p>
          <a:p>
            <a:pPr eaLnBrk="1" hangingPunct="1"/>
            <a:endParaRPr lang="en-US" dirty="0"/>
          </a:p>
        </p:txBody>
      </p:sp>
      <p:grpSp>
        <p:nvGrpSpPr>
          <p:cNvPr id="2" name="Group 16"/>
          <p:cNvGrpSpPr>
            <a:grpSpLocks/>
          </p:cNvGrpSpPr>
          <p:nvPr/>
        </p:nvGrpSpPr>
        <p:grpSpPr bwMode="auto">
          <a:xfrm>
            <a:off x="685800" y="2971800"/>
            <a:ext cx="8153400" cy="3429000"/>
            <a:chOff x="609600" y="1143000"/>
            <a:chExt cx="6553200" cy="3886200"/>
          </a:xfrm>
        </p:grpSpPr>
        <p:cxnSp>
          <p:nvCxnSpPr>
            <p:cNvPr id="7" name="Elbow Connector 6"/>
            <p:cNvCxnSpPr/>
            <p:nvPr/>
          </p:nvCxnSpPr>
          <p:spPr>
            <a:xfrm flipV="1">
              <a:off x="609600" y="3123883"/>
              <a:ext cx="4266725" cy="1905317"/>
            </a:xfrm>
            <a:prstGeom prst="bentConnector3">
              <a:avLst>
                <a:gd name="adj1" fmla="val 50000"/>
              </a:avLst>
            </a:prstGeom>
            <a:ln w="139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flipV="1">
              <a:off x="3047911" y="1143000"/>
              <a:ext cx="4114889" cy="1980883"/>
            </a:xfrm>
            <a:prstGeom prst="bentConnector3">
              <a:avLst>
                <a:gd name="adj1" fmla="val 45254"/>
              </a:avLst>
            </a:prstGeom>
            <a:ln w="139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8" name="TextBox 17"/>
          <p:cNvSpPr txBox="1">
            <a:spLocks noChangeArrowheads="1"/>
          </p:cNvSpPr>
          <p:nvPr/>
        </p:nvSpPr>
        <p:spPr bwMode="auto">
          <a:xfrm>
            <a:off x="457200" y="4724400"/>
            <a:ext cx="2590800" cy="1477963"/>
          </a:xfrm>
          <a:prstGeom prst="rect">
            <a:avLst/>
          </a:prstGeom>
          <a:noFill/>
          <a:ln w="38100">
            <a:solidFill>
              <a:schemeClr val="tx1"/>
            </a:solidFill>
            <a:miter lim="800000"/>
            <a:headEnd/>
            <a:tailEnd/>
          </a:ln>
        </p:spPr>
        <p:txBody>
          <a:bodyPr>
            <a:spAutoFit/>
          </a:bodyPr>
          <a:lstStyle/>
          <a:p>
            <a:pPr marL="0" lvl="1"/>
            <a:r>
              <a:rPr lang="en-US" b="1" dirty="0"/>
              <a:t>POOR:  </a:t>
            </a:r>
          </a:p>
          <a:p>
            <a:pPr marL="0" lvl="1"/>
            <a:r>
              <a:rPr lang="en-US" dirty="0"/>
              <a:t>the message is </a:t>
            </a:r>
            <a:r>
              <a:rPr lang="en-US" u="sng" dirty="0"/>
              <a:t>not even received</a:t>
            </a:r>
            <a:r>
              <a:rPr lang="en-US" dirty="0"/>
              <a:t>, resulting in confusion</a:t>
            </a:r>
          </a:p>
          <a:p>
            <a:endParaRPr lang="en-US" dirty="0"/>
          </a:p>
        </p:txBody>
      </p:sp>
      <p:sp>
        <p:nvSpPr>
          <p:cNvPr id="19" name="TextBox 18"/>
          <p:cNvSpPr txBox="1">
            <a:spLocks noChangeArrowheads="1"/>
          </p:cNvSpPr>
          <p:nvPr/>
        </p:nvSpPr>
        <p:spPr bwMode="auto">
          <a:xfrm>
            <a:off x="3467100" y="1956231"/>
            <a:ext cx="2209800" cy="2586038"/>
          </a:xfrm>
          <a:prstGeom prst="rect">
            <a:avLst/>
          </a:prstGeom>
          <a:noFill/>
          <a:ln w="38100">
            <a:solidFill>
              <a:schemeClr val="tx1"/>
            </a:solidFill>
            <a:miter lim="800000"/>
            <a:headEnd/>
            <a:tailEnd/>
          </a:ln>
        </p:spPr>
        <p:txBody>
          <a:bodyPr>
            <a:spAutoFit/>
          </a:bodyPr>
          <a:lstStyle/>
          <a:p>
            <a:pPr lvl="1"/>
            <a:r>
              <a:rPr lang="en-US" b="1" dirty="0"/>
              <a:t>GOOD:  </a:t>
            </a:r>
            <a:r>
              <a:rPr lang="en-US" dirty="0"/>
              <a:t>You have sending your message across, but the </a:t>
            </a:r>
            <a:r>
              <a:rPr lang="en-US" u="sng" dirty="0"/>
              <a:t>receiver has not responded with the desired action</a:t>
            </a:r>
          </a:p>
          <a:p>
            <a:endParaRPr lang="en-US" dirty="0"/>
          </a:p>
        </p:txBody>
      </p:sp>
      <p:sp>
        <p:nvSpPr>
          <p:cNvPr id="20" name="TextBox 19"/>
          <p:cNvSpPr txBox="1">
            <a:spLocks noChangeArrowheads="1"/>
          </p:cNvSpPr>
          <p:nvPr/>
        </p:nvSpPr>
        <p:spPr bwMode="auto">
          <a:xfrm>
            <a:off x="6019800" y="1033284"/>
            <a:ext cx="2590800" cy="1754326"/>
          </a:xfrm>
          <a:prstGeom prst="rect">
            <a:avLst/>
          </a:prstGeom>
          <a:noFill/>
          <a:ln w="38100">
            <a:solidFill>
              <a:schemeClr val="tx1"/>
            </a:solidFill>
            <a:miter lim="800000"/>
            <a:headEnd/>
            <a:tailEnd/>
          </a:ln>
        </p:spPr>
        <p:txBody>
          <a:bodyPr>
            <a:spAutoFit/>
          </a:bodyPr>
          <a:lstStyle/>
          <a:p>
            <a:pPr lvl="1"/>
            <a:r>
              <a:rPr lang="en-US" b="1" dirty="0"/>
              <a:t>EFFECTIVE:  </a:t>
            </a:r>
            <a:r>
              <a:rPr lang="en-US" dirty="0"/>
              <a:t>The message is </a:t>
            </a:r>
            <a:r>
              <a:rPr lang="en-US" u="sng" dirty="0"/>
              <a:t>not only received, but it has resulted in the action you wanted (have response).</a:t>
            </a:r>
          </a:p>
        </p:txBody>
      </p:sp>
      <p:sp>
        <p:nvSpPr>
          <p:cNvPr id="3" name="Date Placeholder 2">
            <a:extLst>
              <a:ext uri="{FF2B5EF4-FFF2-40B4-BE49-F238E27FC236}">
                <a16:creationId xmlns:a16="http://schemas.microsoft.com/office/drawing/2014/main" id="{359919B4-9152-44AE-A528-6946600D206F}"/>
              </a:ext>
            </a:extLst>
          </p:cNvPr>
          <p:cNvSpPr>
            <a:spLocks noGrp="1"/>
          </p:cNvSpPr>
          <p:nvPr>
            <p:ph type="dt" sz="half" idx="2"/>
          </p:nvPr>
        </p:nvSpPr>
        <p:spPr/>
        <p:txBody>
          <a:bodyPr/>
          <a:lstStyle/>
          <a:p>
            <a:endParaRPr lang="en-GB" dirty="0"/>
          </a:p>
        </p:txBody>
      </p:sp>
      <p:sp>
        <p:nvSpPr>
          <p:cNvPr id="13" name="Footer Placeholder 2">
            <a:extLst>
              <a:ext uri="{FF2B5EF4-FFF2-40B4-BE49-F238E27FC236}">
                <a16:creationId xmlns:a16="http://schemas.microsoft.com/office/drawing/2014/main" id="{5574BA8D-A356-4D8B-BE3E-AB01B5790DBF}"/>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990696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20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Effect transition="in" filter="fade">
                                      <p:cBhvr>
                                        <p:cTn id="12" dur="2000"/>
                                        <p:tgtEl>
                                          <p:spTgt spid="27651">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7651">
                                            <p:txEl>
                                              <p:pRg st="1" end="1"/>
                                            </p:txEl>
                                          </p:spTgt>
                                        </p:tgtEl>
                                        <p:attrNameLst>
                                          <p:attrName>style.visibility</p:attrName>
                                        </p:attrNameLst>
                                      </p:cBhvr>
                                      <p:to>
                                        <p:strVal val="visible"/>
                                      </p:to>
                                    </p:set>
                                    <p:animEffect transition="in" filter="fade">
                                      <p:cBhvr>
                                        <p:cTn id="15" dur="2000"/>
                                        <p:tgtEl>
                                          <p:spTgt spid="2765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20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2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20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18" grpId="0" animBg="1"/>
      <p:bldP spid="19" grpId="0" animBg="1"/>
      <p:bldP spid="2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026108" y="350854"/>
            <a:ext cx="8229600" cy="685800"/>
          </a:xfrm>
          <a:noFill/>
        </p:spPr>
        <p:txBody>
          <a:bodyPr>
            <a:normAutofit fontScale="90000"/>
          </a:bodyPr>
          <a:lstStyle/>
          <a:p>
            <a:pPr eaLnBrk="1" hangingPunct="1"/>
            <a:r>
              <a:rPr lang="en-US" b="1" dirty="0">
                <a:solidFill>
                  <a:srgbClr val="FF0000"/>
                </a:solidFill>
              </a:rPr>
              <a:t>Communication Barriers</a:t>
            </a:r>
            <a:endParaRPr lang="en-US" sz="4800" b="1" dirty="0">
              <a:solidFill>
                <a:srgbClr val="FF0000"/>
              </a:solidFill>
            </a:endParaRPr>
          </a:p>
        </p:txBody>
      </p:sp>
      <p:sp>
        <p:nvSpPr>
          <p:cNvPr id="2052" name="Content Placeholder 45"/>
          <p:cNvSpPr>
            <a:spLocks noGrp="1"/>
          </p:cNvSpPr>
          <p:nvPr>
            <p:ph sz="quarter" idx="1"/>
          </p:nvPr>
        </p:nvSpPr>
        <p:spPr>
          <a:xfrm>
            <a:off x="990600" y="4953000"/>
            <a:ext cx="8305800" cy="1066800"/>
          </a:xfrm>
        </p:spPr>
        <p:txBody>
          <a:bodyPr rtlCol="0">
            <a:normAutofit/>
          </a:bodyPr>
          <a:lstStyle/>
          <a:p>
            <a:pPr eaLnBrk="1" fontAlgn="auto" hangingPunct="1">
              <a:spcAft>
                <a:spcPts val="0"/>
              </a:spcAft>
              <a:buFont typeface="Arial" pitchFamily="34" charset="0"/>
              <a:buChar char="•"/>
              <a:defRPr/>
            </a:pPr>
            <a:r>
              <a:rPr lang="en-US" b="1" dirty="0"/>
              <a:t>Communication Barriers: Anything that distorts or interferes with communications</a:t>
            </a:r>
          </a:p>
        </p:txBody>
      </p:sp>
      <p:grpSp>
        <p:nvGrpSpPr>
          <p:cNvPr id="2" name="Group 48"/>
          <p:cNvGrpSpPr>
            <a:grpSpLocks/>
          </p:cNvGrpSpPr>
          <p:nvPr/>
        </p:nvGrpSpPr>
        <p:grpSpPr bwMode="auto">
          <a:xfrm>
            <a:off x="990600" y="990600"/>
            <a:ext cx="7296150" cy="3759200"/>
            <a:chOff x="400050" y="1498600"/>
            <a:chExt cx="7734300" cy="4664075"/>
          </a:xfrm>
        </p:grpSpPr>
        <p:grpSp>
          <p:nvGrpSpPr>
            <p:cNvPr id="3" name="Group 3"/>
            <p:cNvGrpSpPr>
              <a:grpSpLocks/>
            </p:cNvGrpSpPr>
            <p:nvPr/>
          </p:nvGrpSpPr>
          <p:grpSpPr bwMode="auto">
            <a:xfrm>
              <a:off x="400050" y="3222625"/>
              <a:ext cx="3298825" cy="2940050"/>
              <a:chOff x="684" y="2174"/>
              <a:chExt cx="2078" cy="1852"/>
            </a:xfrm>
          </p:grpSpPr>
          <p:grpSp>
            <p:nvGrpSpPr>
              <p:cNvPr id="4" name="Group 4"/>
              <p:cNvGrpSpPr>
                <a:grpSpLocks/>
              </p:cNvGrpSpPr>
              <p:nvPr/>
            </p:nvGrpSpPr>
            <p:grpSpPr bwMode="auto">
              <a:xfrm>
                <a:off x="1998" y="2174"/>
                <a:ext cx="764" cy="1295"/>
                <a:chOff x="1998" y="2174"/>
                <a:chExt cx="764" cy="1295"/>
              </a:xfrm>
            </p:grpSpPr>
            <p:sp>
              <p:nvSpPr>
                <p:cNvPr id="2089" name="Freeform 5"/>
                <p:cNvSpPr>
                  <a:spLocks/>
                </p:cNvSpPr>
                <p:nvPr/>
              </p:nvSpPr>
              <p:spPr bwMode="auto">
                <a:xfrm>
                  <a:off x="2239" y="2174"/>
                  <a:ext cx="523" cy="1295"/>
                </a:xfrm>
                <a:custGeom>
                  <a:avLst/>
                  <a:gdLst>
                    <a:gd name="T0" fmla="*/ 12 w 523"/>
                    <a:gd name="T1" fmla="*/ 0 h 1295"/>
                    <a:gd name="T2" fmla="*/ 28 w 523"/>
                    <a:gd name="T3" fmla="*/ 29 h 1295"/>
                    <a:gd name="T4" fmla="*/ 54 w 523"/>
                    <a:gd name="T5" fmla="*/ 75 h 1295"/>
                    <a:gd name="T6" fmla="*/ 75 w 523"/>
                    <a:gd name="T7" fmla="*/ 117 h 1295"/>
                    <a:gd name="T8" fmla="*/ 98 w 523"/>
                    <a:gd name="T9" fmla="*/ 159 h 1295"/>
                    <a:gd name="T10" fmla="*/ 121 w 523"/>
                    <a:gd name="T11" fmla="*/ 203 h 1295"/>
                    <a:gd name="T12" fmla="*/ 144 w 523"/>
                    <a:gd name="T13" fmla="*/ 253 h 1295"/>
                    <a:gd name="T14" fmla="*/ 168 w 523"/>
                    <a:gd name="T15" fmla="*/ 304 h 1295"/>
                    <a:gd name="T16" fmla="*/ 196 w 523"/>
                    <a:gd name="T17" fmla="*/ 362 h 1295"/>
                    <a:gd name="T18" fmla="*/ 218 w 523"/>
                    <a:gd name="T19" fmla="*/ 410 h 1295"/>
                    <a:gd name="T20" fmla="*/ 243 w 523"/>
                    <a:gd name="T21" fmla="*/ 467 h 1295"/>
                    <a:gd name="T22" fmla="*/ 263 w 523"/>
                    <a:gd name="T23" fmla="*/ 517 h 1295"/>
                    <a:gd name="T24" fmla="*/ 290 w 523"/>
                    <a:gd name="T25" fmla="*/ 579 h 1295"/>
                    <a:gd name="T26" fmla="*/ 315 w 523"/>
                    <a:gd name="T27" fmla="*/ 642 h 1295"/>
                    <a:gd name="T28" fmla="*/ 340 w 523"/>
                    <a:gd name="T29" fmla="*/ 707 h 1295"/>
                    <a:gd name="T30" fmla="*/ 360 w 523"/>
                    <a:gd name="T31" fmla="*/ 758 h 1295"/>
                    <a:gd name="T32" fmla="*/ 376 w 523"/>
                    <a:gd name="T33" fmla="*/ 804 h 1295"/>
                    <a:gd name="T34" fmla="*/ 396 w 523"/>
                    <a:gd name="T35" fmla="*/ 859 h 1295"/>
                    <a:gd name="T36" fmla="*/ 414 w 523"/>
                    <a:gd name="T37" fmla="*/ 913 h 1295"/>
                    <a:gd name="T38" fmla="*/ 433 w 523"/>
                    <a:gd name="T39" fmla="*/ 970 h 1295"/>
                    <a:gd name="T40" fmla="*/ 451 w 523"/>
                    <a:gd name="T41" fmla="*/ 1026 h 1295"/>
                    <a:gd name="T42" fmla="*/ 466 w 523"/>
                    <a:gd name="T43" fmla="*/ 1079 h 1295"/>
                    <a:gd name="T44" fmla="*/ 483 w 523"/>
                    <a:gd name="T45" fmla="*/ 1127 h 1295"/>
                    <a:gd name="T46" fmla="*/ 496 w 523"/>
                    <a:gd name="T47" fmla="*/ 1180 h 1295"/>
                    <a:gd name="T48" fmla="*/ 507 w 523"/>
                    <a:gd name="T49" fmla="*/ 1230 h 1295"/>
                    <a:gd name="T50" fmla="*/ 519 w 523"/>
                    <a:gd name="T51" fmla="*/ 1281 h 1295"/>
                    <a:gd name="T52" fmla="*/ 522 w 523"/>
                    <a:gd name="T53" fmla="*/ 1294 h 1295"/>
                    <a:gd name="T54" fmla="*/ 484 w 523"/>
                    <a:gd name="T55" fmla="*/ 1274 h 1295"/>
                    <a:gd name="T56" fmla="*/ 477 w 523"/>
                    <a:gd name="T57" fmla="*/ 1234 h 1295"/>
                    <a:gd name="T58" fmla="*/ 466 w 523"/>
                    <a:gd name="T59" fmla="*/ 1187 h 1295"/>
                    <a:gd name="T60" fmla="*/ 454 w 523"/>
                    <a:gd name="T61" fmla="*/ 1137 h 1295"/>
                    <a:gd name="T62" fmla="*/ 437 w 523"/>
                    <a:gd name="T63" fmla="*/ 1084 h 1295"/>
                    <a:gd name="T64" fmla="*/ 421 w 523"/>
                    <a:gd name="T65" fmla="*/ 1024 h 1295"/>
                    <a:gd name="T66" fmla="*/ 403 w 523"/>
                    <a:gd name="T67" fmla="*/ 969 h 1295"/>
                    <a:gd name="T68" fmla="*/ 385 w 523"/>
                    <a:gd name="T69" fmla="*/ 915 h 1295"/>
                    <a:gd name="T70" fmla="*/ 364 w 523"/>
                    <a:gd name="T71" fmla="*/ 853 h 1295"/>
                    <a:gd name="T72" fmla="*/ 343 w 523"/>
                    <a:gd name="T73" fmla="*/ 796 h 1295"/>
                    <a:gd name="T74" fmla="*/ 323 w 523"/>
                    <a:gd name="T75" fmla="*/ 741 h 1295"/>
                    <a:gd name="T76" fmla="*/ 301 w 523"/>
                    <a:gd name="T77" fmla="*/ 683 h 1295"/>
                    <a:gd name="T78" fmla="*/ 284 w 523"/>
                    <a:gd name="T79" fmla="*/ 640 h 1295"/>
                    <a:gd name="T80" fmla="*/ 260 w 523"/>
                    <a:gd name="T81" fmla="*/ 581 h 1295"/>
                    <a:gd name="T82" fmla="*/ 234 w 523"/>
                    <a:gd name="T83" fmla="*/ 520 h 1295"/>
                    <a:gd name="T84" fmla="*/ 209 w 523"/>
                    <a:gd name="T85" fmla="*/ 463 h 1295"/>
                    <a:gd name="T86" fmla="*/ 184 w 523"/>
                    <a:gd name="T87" fmla="*/ 406 h 1295"/>
                    <a:gd name="T88" fmla="*/ 157 w 523"/>
                    <a:gd name="T89" fmla="*/ 348 h 1295"/>
                    <a:gd name="T90" fmla="*/ 131 w 523"/>
                    <a:gd name="T91" fmla="*/ 293 h 1295"/>
                    <a:gd name="T92" fmla="*/ 105 w 523"/>
                    <a:gd name="T93" fmla="*/ 239 h 1295"/>
                    <a:gd name="T94" fmla="*/ 79 w 523"/>
                    <a:gd name="T95" fmla="*/ 190 h 1295"/>
                    <a:gd name="T96" fmla="*/ 50 w 523"/>
                    <a:gd name="T97" fmla="*/ 133 h 1295"/>
                    <a:gd name="T98" fmla="*/ 24 w 523"/>
                    <a:gd name="T99" fmla="*/ 87 h 1295"/>
                    <a:gd name="T100" fmla="*/ 0 w 523"/>
                    <a:gd name="T101" fmla="*/ 46 h 1295"/>
                    <a:gd name="T102" fmla="*/ 12 w 523"/>
                    <a:gd name="T103" fmla="*/ 0 h 12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23"/>
                    <a:gd name="T157" fmla="*/ 0 h 1295"/>
                    <a:gd name="T158" fmla="*/ 523 w 523"/>
                    <a:gd name="T159" fmla="*/ 1295 h 12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23" h="1295">
                      <a:moveTo>
                        <a:pt x="12" y="0"/>
                      </a:moveTo>
                      <a:lnTo>
                        <a:pt x="28" y="29"/>
                      </a:lnTo>
                      <a:lnTo>
                        <a:pt x="54" y="75"/>
                      </a:lnTo>
                      <a:lnTo>
                        <a:pt x="75" y="117"/>
                      </a:lnTo>
                      <a:lnTo>
                        <a:pt x="98" y="159"/>
                      </a:lnTo>
                      <a:lnTo>
                        <a:pt x="121" y="203"/>
                      </a:lnTo>
                      <a:lnTo>
                        <a:pt x="144" y="253"/>
                      </a:lnTo>
                      <a:lnTo>
                        <a:pt x="168" y="304"/>
                      </a:lnTo>
                      <a:lnTo>
                        <a:pt x="196" y="362"/>
                      </a:lnTo>
                      <a:lnTo>
                        <a:pt x="218" y="410"/>
                      </a:lnTo>
                      <a:lnTo>
                        <a:pt x="243" y="467"/>
                      </a:lnTo>
                      <a:lnTo>
                        <a:pt x="263" y="517"/>
                      </a:lnTo>
                      <a:lnTo>
                        <a:pt x="290" y="579"/>
                      </a:lnTo>
                      <a:lnTo>
                        <a:pt x="315" y="642"/>
                      </a:lnTo>
                      <a:lnTo>
                        <a:pt x="340" y="707"/>
                      </a:lnTo>
                      <a:lnTo>
                        <a:pt x="360" y="758"/>
                      </a:lnTo>
                      <a:lnTo>
                        <a:pt x="376" y="804"/>
                      </a:lnTo>
                      <a:lnTo>
                        <a:pt x="396" y="859"/>
                      </a:lnTo>
                      <a:lnTo>
                        <a:pt x="414" y="913"/>
                      </a:lnTo>
                      <a:lnTo>
                        <a:pt x="433" y="970"/>
                      </a:lnTo>
                      <a:lnTo>
                        <a:pt x="451" y="1026"/>
                      </a:lnTo>
                      <a:lnTo>
                        <a:pt x="466" y="1079"/>
                      </a:lnTo>
                      <a:lnTo>
                        <a:pt x="483" y="1127"/>
                      </a:lnTo>
                      <a:lnTo>
                        <a:pt x="496" y="1180"/>
                      </a:lnTo>
                      <a:lnTo>
                        <a:pt x="507" y="1230"/>
                      </a:lnTo>
                      <a:lnTo>
                        <a:pt x="519" y="1281"/>
                      </a:lnTo>
                      <a:lnTo>
                        <a:pt x="522" y="1294"/>
                      </a:lnTo>
                      <a:lnTo>
                        <a:pt x="484" y="1274"/>
                      </a:lnTo>
                      <a:lnTo>
                        <a:pt x="477" y="1234"/>
                      </a:lnTo>
                      <a:lnTo>
                        <a:pt x="466" y="1187"/>
                      </a:lnTo>
                      <a:lnTo>
                        <a:pt x="454" y="1137"/>
                      </a:lnTo>
                      <a:lnTo>
                        <a:pt x="437" y="1084"/>
                      </a:lnTo>
                      <a:lnTo>
                        <a:pt x="421" y="1024"/>
                      </a:lnTo>
                      <a:lnTo>
                        <a:pt x="403" y="969"/>
                      </a:lnTo>
                      <a:lnTo>
                        <a:pt x="385" y="915"/>
                      </a:lnTo>
                      <a:lnTo>
                        <a:pt x="364" y="853"/>
                      </a:lnTo>
                      <a:lnTo>
                        <a:pt x="343" y="796"/>
                      </a:lnTo>
                      <a:lnTo>
                        <a:pt x="323" y="741"/>
                      </a:lnTo>
                      <a:lnTo>
                        <a:pt x="301" y="683"/>
                      </a:lnTo>
                      <a:lnTo>
                        <a:pt x="284" y="640"/>
                      </a:lnTo>
                      <a:lnTo>
                        <a:pt x="260" y="581"/>
                      </a:lnTo>
                      <a:lnTo>
                        <a:pt x="234" y="520"/>
                      </a:lnTo>
                      <a:lnTo>
                        <a:pt x="209" y="463"/>
                      </a:lnTo>
                      <a:lnTo>
                        <a:pt x="184" y="406"/>
                      </a:lnTo>
                      <a:lnTo>
                        <a:pt x="157" y="348"/>
                      </a:lnTo>
                      <a:lnTo>
                        <a:pt x="131" y="293"/>
                      </a:lnTo>
                      <a:lnTo>
                        <a:pt x="105" y="239"/>
                      </a:lnTo>
                      <a:lnTo>
                        <a:pt x="79" y="190"/>
                      </a:lnTo>
                      <a:lnTo>
                        <a:pt x="50" y="133"/>
                      </a:lnTo>
                      <a:lnTo>
                        <a:pt x="24" y="87"/>
                      </a:lnTo>
                      <a:lnTo>
                        <a:pt x="0" y="46"/>
                      </a:lnTo>
                      <a:lnTo>
                        <a:pt x="12"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0" name="Freeform 6"/>
                <p:cNvSpPr>
                  <a:spLocks/>
                </p:cNvSpPr>
                <p:nvPr/>
              </p:nvSpPr>
              <p:spPr bwMode="auto">
                <a:xfrm>
                  <a:off x="2205" y="2272"/>
                  <a:ext cx="472" cy="1152"/>
                </a:xfrm>
                <a:custGeom>
                  <a:avLst/>
                  <a:gdLst>
                    <a:gd name="T0" fmla="*/ 16 w 472"/>
                    <a:gd name="T1" fmla="*/ 0 h 1152"/>
                    <a:gd name="T2" fmla="*/ 42 w 472"/>
                    <a:gd name="T3" fmla="*/ 47 h 1152"/>
                    <a:gd name="T4" fmla="*/ 64 w 472"/>
                    <a:gd name="T5" fmla="*/ 89 h 1152"/>
                    <a:gd name="T6" fmla="*/ 86 w 472"/>
                    <a:gd name="T7" fmla="*/ 133 h 1152"/>
                    <a:gd name="T8" fmla="*/ 110 w 472"/>
                    <a:gd name="T9" fmla="*/ 182 h 1152"/>
                    <a:gd name="T10" fmla="*/ 134 w 472"/>
                    <a:gd name="T11" fmla="*/ 233 h 1152"/>
                    <a:gd name="T12" fmla="*/ 161 w 472"/>
                    <a:gd name="T13" fmla="*/ 292 h 1152"/>
                    <a:gd name="T14" fmla="*/ 183 w 472"/>
                    <a:gd name="T15" fmla="*/ 340 h 1152"/>
                    <a:gd name="T16" fmla="*/ 208 w 472"/>
                    <a:gd name="T17" fmla="*/ 397 h 1152"/>
                    <a:gd name="T18" fmla="*/ 229 w 472"/>
                    <a:gd name="T19" fmla="*/ 447 h 1152"/>
                    <a:gd name="T20" fmla="*/ 255 w 472"/>
                    <a:gd name="T21" fmla="*/ 509 h 1152"/>
                    <a:gd name="T22" fmla="*/ 281 w 472"/>
                    <a:gd name="T23" fmla="*/ 573 h 1152"/>
                    <a:gd name="T24" fmla="*/ 306 w 472"/>
                    <a:gd name="T25" fmla="*/ 637 h 1152"/>
                    <a:gd name="T26" fmla="*/ 325 w 472"/>
                    <a:gd name="T27" fmla="*/ 688 h 1152"/>
                    <a:gd name="T28" fmla="*/ 341 w 472"/>
                    <a:gd name="T29" fmla="*/ 733 h 1152"/>
                    <a:gd name="T30" fmla="*/ 362 w 472"/>
                    <a:gd name="T31" fmla="*/ 790 h 1152"/>
                    <a:gd name="T32" fmla="*/ 381 w 472"/>
                    <a:gd name="T33" fmla="*/ 843 h 1152"/>
                    <a:gd name="T34" fmla="*/ 399 w 472"/>
                    <a:gd name="T35" fmla="*/ 901 h 1152"/>
                    <a:gd name="T36" fmla="*/ 417 w 472"/>
                    <a:gd name="T37" fmla="*/ 956 h 1152"/>
                    <a:gd name="T38" fmla="*/ 433 w 472"/>
                    <a:gd name="T39" fmla="*/ 1010 h 1152"/>
                    <a:gd name="T40" fmla="*/ 448 w 472"/>
                    <a:gd name="T41" fmla="*/ 1058 h 1152"/>
                    <a:gd name="T42" fmla="*/ 461 w 472"/>
                    <a:gd name="T43" fmla="*/ 1111 h 1152"/>
                    <a:gd name="T44" fmla="*/ 471 w 472"/>
                    <a:gd name="T45" fmla="*/ 1151 h 1152"/>
                    <a:gd name="T46" fmla="*/ 433 w 472"/>
                    <a:gd name="T47" fmla="*/ 1129 h 1152"/>
                    <a:gd name="T48" fmla="*/ 432 w 472"/>
                    <a:gd name="T49" fmla="*/ 1118 h 1152"/>
                    <a:gd name="T50" fmla="*/ 419 w 472"/>
                    <a:gd name="T51" fmla="*/ 1067 h 1152"/>
                    <a:gd name="T52" fmla="*/ 404 w 472"/>
                    <a:gd name="T53" fmla="*/ 1014 h 1152"/>
                    <a:gd name="T54" fmla="*/ 386 w 472"/>
                    <a:gd name="T55" fmla="*/ 954 h 1152"/>
                    <a:gd name="T56" fmla="*/ 369 w 472"/>
                    <a:gd name="T57" fmla="*/ 899 h 1152"/>
                    <a:gd name="T58" fmla="*/ 352 w 472"/>
                    <a:gd name="T59" fmla="*/ 846 h 1152"/>
                    <a:gd name="T60" fmla="*/ 329 w 472"/>
                    <a:gd name="T61" fmla="*/ 783 h 1152"/>
                    <a:gd name="T62" fmla="*/ 308 w 472"/>
                    <a:gd name="T63" fmla="*/ 726 h 1152"/>
                    <a:gd name="T64" fmla="*/ 288 w 472"/>
                    <a:gd name="T65" fmla="*/ 671 h 1152"/>
                    <a:gd name="T66" fmla="*/ 266 w 472"/>
                    <a:gd name="T67" fmla="*/ 614 h 1152"/>
                    <a:gd name="T68" fmla="*/ 249 w 472"/>
                    <a:gd name="T69" fmla="*/ 569 h 1152"/>
                    <a:gd name="T70" fmla="*/ 225 w 472"/>
                    <a:gd name="T71" fmla="*/ 511 h 1152"/>
                    <a:gd name="T72" fmla="*/ 200 w 472"/>
                    <a:gd name="T73" fmla="*/ 450 h 1152"/>
                    <a:gd name="T74" fmla="*/ 175 w 472"/>
                    <a:gd name="T75" fmla="*/ 394 h 1152"/>
                    <a:gd name="T76" fmla="*/ 149 w 472"/>
                    <a:gd name="T77" fmla="*/ 336 h 1152"/>
                    <a:gd name="T78" fmla="*/ 123 w 472"/>
                    <a:gd name="T79" fmla="*/ 277 h 1152"/>
                    <a:gd name="T80" fmla="*/ 97 w 472"/>
                    <a:gd name="T81" fmla="*/ 223 h 1152"/>
                    <a:gd name="T82" fmla="*/ 70 w 472"/>
                    <a:gd name="T83" fmla="*/ 168 h 1152"/>
                    <a:gd name="T84" fmla="*/ 44 w 472"/>
                    <a:gd name="T85" fmla="*/ 119 h 1152"/>
                    <a:gd name="T86" fmla="*/ 16 w 472"/>
                    <a:gd name="T87" fmla="*/ 64 h 1152"/>
                    <a:gd name="T88" fmla="*/ 0 w 472"/>
                    <a:gd name="T89" fmla="*/ 38 h 1152"/>
                    <a:gd name="T90" fmla="*/ 16 w 472"/>
                    <a:gd name="T91" fmla="*/ 0 h 11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72"/>
                    <a:gd name="T139" fmla="*/ 0 h 1152"/>
                    <a:gd name="T140" fmla="*/ 472 w 472"/>
                    <a:gd name="T141" fmla="*/ 1152 h 115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72" h="1152">
                      <a:moveTo>
                        <a:pt x="16" y="0"/>
                      </a:moveTo>
                      <a:lnTo>
                        <a:pt x="42" y="47"/>
                      </a:lnTo>
                      <a:lnTo>
                        <a:pt x="64" y="89"/>
                      </a:lnTo>
                      <a:lnTo>
                        <a:pt x="86" y="133"/>
                      </a:lnTo>
                      <a:lnTo>
                        <a:pt x="110" y="182"/>
                      </a:lnTo>
                      <a:lnTo>
                        <a:pt x="134" y="233"/>
                      </a:lnTo>
                      <a:lnTo>
                        <a:pt x="161" y="292"/>
                      </a:lnTo>
                      <a:lnTo>
                        <a:pt x="183" y="340"/>
                      </a:lnTo>
                      <a:lnTo>
                        <a:pt x="208" y="397"/>
                      </a:lnTo>
                      <a:lnTo>
                        <a:pt x="229" y="447"/>
                      </a:lnTo>
                      <a:lnTo>
                        <a:pt x="255" y="509"/>
                      </a:lnTo>
                      <a:lnTo>
                        <a:pt x="281" y="573"/>
                      </a:lnTo>
                      <a:lnTo>
                        <a:pt x="306" y="637"/>
                      </a:lnTo>
                      <a:lnTo>
                        <a:pt x="325" y="688"/>
                      </a:lnTo>
                      <a:lnTo>
                        <a:pt x="341" y="733"/>
                      </a:lnTo>
                      <a:lnTo>
                        <a:pt x="362" y="790"/>
                      </a:lnTo>
                      <a:lnTo>
                        <a:pt x="381" y="843"/>
                      </a:lnTo>
                      <a:lnTo>
                        <a:pt x="399" y="901"/>
                      </a:lnTo>
                      <a:lnTo>
                        <a:pt x="417" y="956"/>
                      </a:lnTo>
                      <a:lnTo>
                        <a:pt x="433" y="1010"/>
                      </a:lnTo>
                      <a:lnTo>
                        <a:pt x="448" y="1058"/>
                      </a:lnTo>
                      <a:lnTo>
                        <a:pt x="461" y="1111"/>
                      </a:lnTo>
                      <a:lnTo>
                        <a:pt x="471" y="1151"/>
                      </a:lnTo>
                      <a:lnTo>
                        <a:pt x="433" y="1129"/>
                      </a:lnTo>
                      <a:lnTo>
                        <a:pt x="432" y="1118"/>
                      </a:lnTo>
                      <a:lnTo>
                        <a:pt x="419" y="1067"/>
                      </a:lnTo>
                      <a:lnTo>
                        <a:pt x="404" y="1014"/>
                      </a:lnTo>
                      <a:lnTo>
                        <a:pt x="386" y="954"/>
                      </a:lnTo>
                      <a:lnTo>
                        <a:pt x="369" y="899"/>
                      </a:lnTo>
                      <a:lnTo>
                        <a:pt x="352" y="846"/>
                      </a:lnTo>
                      <a:lnTo>
                        <a:pt x="329" y="783"/>
                      </a:lnTo>
                      <a:lnTo>
                        <a:pt x="308" y="726"/>
                      </a:lnTo>
                      <a:lnTo>
                        <a:pt x="288" y="671"/>
                      </a:lnTo>
                      <a:lnTo>
                        <a:pt x="266" y="614"/>
                      </a:lnTo>
                      <a:lnTo>
                        <a:pt x="249" y="569"/>
                      </a:lnTo>
                      <a:lnTo>
                        <a:pt x="225" y="511"/>
                      </a:lnTo>
                      <a:lnTo>
                        <a:pt x="200" y="450"/>
                      </a:lnTo>
                      <a:lnTo>
                        <a:pt x="175" y="394"/>
                      </a:lnTo>
                      <a:lnTo>
                        <a:pt x="149" y="336"/>
                      </a:lnTo>
                      <a:lnTo>
                        <a:pt x="123" y="277"/>
                      </a:lnTo>
                      <a:lnTo>
                        <a:pt x="97" y="223"/>
                      </a:lnTo>
                      <a:lnTo>
                        <a:pt x="70" y="168"/>
                      </a:lnTo>
                      <a:lnTo>
                        <a:pt x="44" y="119"/>
                      </a:lnTo>
                      <a:lnTo>
                        <a:pt x="16" y="64"/>
                      </a:lnTo>
                      <a:lnTo>
                        <a:pt x="0" y="38"/>
                      </a:lnTo>
                      <a:lnTo>
                        <a:pt x="16"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1" name="Freeform 7"/>
                <p:cNvSpPr>
                  <a:spLocks/>
                </p:cNvSpPr>
                <p:nvPr/>
              </p:nvSpPr>
              <p:spPr bwMode="auto">
                <a:xfrm>
                  <a:off x="2174" y="2363"/>
                  <a:ext cx="413" cy="1011"/>
                </a:xfrm>
                <a:custGeom>
                  <a:avLst/>
                  <a:gdLst>
                    <a:gd name="T0" fmla="*/ 27 w 413"/>
                    <a:gd name="T1" fmla="*/ 26 h 1011"/>
                    <a:gd name="T2" fmla="*/ 49 w 413"/>
                    <a:gd name="T3" fmla="*/ 69 h 1011"/>
                    <a:gd name="T4" fmla="*/ 72 w 413"/>
                    <a:gd name="T5" fmla="*/ 119 h 1011"/>
                    <a:gd name="T6" fmla="*/ 97 w 413"/>
                    <a:gd name="T7" fmla="*/ 170 h 1011"/>
                    <a:gd name="T8" fmla="*/ 124 w 413"/>
                    <a:gd name="T9" fmla="*/ 229 h 1011"/>
                    <a:gd name="T10" fmla="*/ 146 w 413"/>
                    <a:gd name="T11" fmla="*/ 277 h 1011"/>
                    <a:gd name="T12" fmla="*/ 170 w 413"/>
                    <a:gd name="T13" fmla="*/ 333 h 1011"/>
                    <a:gd name="T14" fmla="*/ 190 w 413"/>
                    <a:gd name="T15" fmla="*/ 383 h 1011"/>
                    <a:gd name="T16" fmla="*/ 217 w 413"/>
                    <a:gd name="T17" fmla="*/ 446 h 1011"/>
                    <a:gd name="T18" fmla="*/ 245 w 413"/>
                    <a:gd name="T19" fmla="*/ 516 h 1011"/>
                    <a:gd name="T20" fmla="*/ 267 w 413"/>
                    <a:gd name="T21" fmla="*/ 573 h 1011"/>
                    <a:gd name="T22" fmla="*/ 286 w 413"/>
                    <a:gd name="T23" fmla="*/ 623 h 1011"/>
                    <a:gd name="T24" fmla="*/ 304 w 413"/>
                    <a:gd name="T25" fmla="*/ 669 h 1011"/>
                    <a:gd name="T26" fmla="*/ 324 w 413"/>
                    <a:gd name="T27" fmla="*/ 726 h 1011"/>
                    <a:gd name="T28" fmla="*/ 342 w 413"/>
                    <a:gd name="T29" fmla="*/ 779 h 1011"/>
                    <a:gd name="T30" fmla="*/ 361 w 413"/>
                    <a:gd name="T31" fmla="*/ 837 h 1011"/>
                    <a:gd name="T32" fmla="*/ 380 w 413"/>
                    <a:gd name="T33" fmla="*/ 892 h 1011"/>
                    <a:gd name="T34" fmla="*/ 395 w 413"/>
                    <a:gd name="T35" fmla="*/ 945 h 1011"/>
                    <a:gd name="T36" fmla="*/ 409 w 413"/>
                    <a:gd name="T37" fmla="*/ 993 h 1011"/>
                    <a:gd name="T38" fmla="*/ 412 w 413"/>
                    <a:gd name="T39" fmla="*/ 1010 h 1011"/>
                    <a:gd name="T40" fmla="*/ 377 w 413"/>
                    <a:gd name="T41" fmla="*/ 990 h 1011"/>
                    <a:gd name="T42" fmla="*/ 366 w 413"/>
                    <a:gd name="T43" fmla="*/ 950 h 1011"/>
                    <a:gd name="T44" fmla="*/ 350 w 413"/>
                    <a:gd name="T45" fmla="*/ 889 h 1011"/>
                    <a:gd name="T46" fmla="*/ 331 w 413"/>
                    <a:gd name="T47" fmla="*/ 835 h 1011"/>
                    <a:gd name="T48" fmla="*/ 313 w 413"/>
                    <a:gd name="T49" fmla="*/ 782 h 1011"/>
                    <a:gd name="T50" fmla="*/ 291 w 413"/>
                    <a:gd name="T51" fmla="*/ 718 h 1011"/>
                    <a:gd name="T52" fmla="*/ 271 w 413"/>
                    <a:gd name="T53" fmla="*/ 663 h 1011"/>
                    <a:gd name="T54" fmla="*/ 250 w 413"/>
                    <a:gd name="T55" fmla="*/ 607 h 1011"/>
                    <a:gd name="T56" fmla="*/ 228 w 413"/>
                    <a:gd name="T57" fmla="*/ 550 h 1011"/>
                    <a:gd name="T58" fmla="*/ 211 w 413"/>
                    <a:gd name="T59" fmla="*/ 506 h 1011"/>
                    <a:gd name="T60" fmla="*/ 187 w 413"/>
                    <a:gd name="T61" fmla="*/ 448 h 1011"/>
                    <a:gd name="T62" fmla="*/ 162 w 413"/>
                    <a:gd name="T63" fmla="*/ 387 h 1011"/>
                    <a:gd name="T64" fmla="*/ 138 w 413"/>
                    <a:gd name="T65" fmla="*/ 330 h 1011"/>
                    <a:gd name="T66" fmla="*/ 113 w 413"/>
                    <a:gd name="T67" fmla="*/ 272 h 1011"/>
                    <a:gd name="T68" fmla="*/ 85 w 413"/>
                    <a:gd name="T69" fmla="*/ 214 h 1011"/>
                    <a:gd name="T70" fmla="*/ 60 w 413"/>
                    <a:gd name="T71" fmla="*/ 159 h 1011"/>
                    <a:gd name="T72" fmla="*/ 33 w 413"/>
                    <a:gd name="T73" fmla="*/ 105 h 1011"/>
                    <a:gd name="T74" fmla="*/ 8 w 413"/>
                    <a:gd name="T75" fmla="*/ 56 h 1011"/>
                    <a:gd name="T76" fmla="*/ 0 w 413"/>
                    <a:gd name="T77" fmla="*/ 42 h 1011"/>
                    <a:gd name="T78" fmla="*/ 14 w 413"/>
                    <a:gd name="T79" fmla="*/ 0 h 1011"/>
                    <a:gd name="T80" fmla="*/ 27 w 413"/>
                    <a:gd name="T81" fmla="*/ 26 h 101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13"/>
                    <a:gd name="T124" fmla="*/ 0 h 1011"/>
                    <a:gd name="T125" fmla="*/ 413 w 413"/>
                    <a:gd name="T126" fmla="*/ 1011 h 101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13" h="1011">
                      <a:moveTo>
                        <a:pt x="27" y="26"/>
                      </a:moveTo>
                      <a:lnTo>
                        <a:pt x="49" y="69"/>
                      </a:lnTo>
                      <a:lnTo>
                        <a:pt x="72" y="119"/>
                      </a:lnTo>
                      <a:lnTo>
                        <a:pt x="97" y="170"/>
                      </a:lnTo>
                      <a:lnTo>
                        <a:pt x="124" y="229"/>
                      </a:lnTo>
                      <a:lnTo>
                        <a:pt x="146" y="277"/>
                      </a:lnTo>
                      <a:lnTo>
                        <a:pt x="170" y="333"/>
                      </a:lnTo>
                      <a:lnTo>
                        <a:pt x="190" y="383"/>
                      </a:lnTo>
                      <a:lnTo>
                        <a:pt x="217" y="446"/>
                      </a:lnTo>
                      <a:lnTo>
                        <a:pt x="245" y="516"/>
                      </a:lnTo>
                      <a:lnTo>
                        <a:pt x="267" y="573"/>
                      </a:lnTo>
                      <a:lnTo>
                        <a:pt x="286" y="623"/>
                      </a:lnTo>
                      <a:lnTo>
                        <a:pt x="304" y="669"/>
                      </a:lnTo>
                      <a:lnTo>
                        <a:pt x="324" y="726"/>
                      </a:lnTo>
                      <a:lnTo>
                        <a:pt x="342" y="779"/>
                      </a:lnTo>
                      <a:lnTo>
                        <a:pt x="361" y="837"/>
                      </a:lnTo>
                      <a:lnTo>
                        <a:pt x="380" y="892"/>
                      </a:lnTo>
                      <a:lnTo>
                        <a:pt x="395" y="945"/>
                      </a:lnTo>
                      <a:lnTo>
                        <a:pt x="409" y="993"/>
                      </a:lnTo>
                      <a:lnTo>
                        <a:pt x="412" y="1010"/>
                      </a:lnTo>
                      <a:lnTo>
                        <a:pt x="377" y="990"/>
                      </a:lnTo>
                      <a:lnTo>
                        <a:pt x="366" y="950"/>
                      </a:lnTo>
                      <a:lnTo>
                        <a:pt x="350" y="889"/>
                      </a:lnTo>
                      <a:lnTo>
                        <a:pt x="331" y="835"/>
                      </a:lnTo>
                      <a:lnTo>
                        <a:pt x="313" y="782"/>
                      </a:lnTo>
                      <a:lnTo>
                        <a:pt x="291" y="718"/>
                      </a:lnTo>
                      <a:lnTo>
                        <a:pt x="271" y="663"/>
                      </a:lnTo>
                      <a:lnTo>
                        <a:pt x="250" y="607"/>
                      </a:lnTo>
                      <a:lnTo>
                        <a:pt x="228" y="550"/>
                      </a:lnTo>
                      <a:lnTo>
                        <a:pt x="211" y="506"/>
                      </a:lnTo>
                      <a:lnTo>
                        <a:pt x="187" y="448"/>
                      </a:lnTo>
                      <a:lnTo>
                        <a:pt x="162" y="387"/>
                      </a:lnTo>
                      <a:lnTo>
                        <a:pt x="138" y="330"/>
                      </a:lnTo>
                      <a:lnTo>
                        <a:pt x="113" y="272"/>
                      </a:lnTo>
                      <a:lnTo>
                        <a:pt x="85" y="214"/>
                      </a:lnTo>
                      <a:lnTo>
                        <a:pt x="60" y="159"/>
                      </a:lnTo>
                      <a:lnTo>
                        <a:pt x="33" y="105"/>
                      </a:lnTo>
                      <a:lnTo>
                        <a:pt x="8" y="56"/>
                      </a:lnTo>
                      <a:lnTo>
                        <a:pt x="0" y="42"/>
                      </a:lnTo>
                      <a:lnTo>
                        <a:pt x="14" y="0"/>
                      </a:lnTo>
                      <a:lnTo>
                        <a:pt x="27" y="26"/>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2" name="Freeform 8"/>
                <p:cNvSpPr>
                  <a:spLocks/>
                </p:cNvSpPr>
                <p:nvPr/>
              </p:nvSpPr>
              <p:spPr bwMode="auto">
                <a:xfrm>
                  <a:off x="2145" y="2453"/>
                  <a:ext cx="363" cy="876"/>
                </a:xfrm>
                <a:custGeom>
                  <a:avLst/>
                  <a:gdLst>
                    <a:gd name="T0" fmla="*/ 15 w 363"/>
                    <a:gd name="T1" fmla="*/ 0 h 876"/>
                    <a:gd name="T2" fmla="*/ 39 w 363"/>
                    <a:gd name="T3" fmla="*/ 50 h 876"/>
                    <a:gd name="T4" fmla="*/ 64 w 363"/>
                    <a:gd name="T5" fmla="*/ 100 h 876"/>
                    <a:gd name="T6" fmla="*/ 90 w 363"/>
                    <a:gd name="T7" fmla="*/ 159 h 876"/>
                    <a:gd name="T8" fmla="*/ 111 w 363"/>
                    <a:gd name="T9" fmla="*/ 207 h 876"/>
                    <a:gd name="T10" fmla="*/ 136 w 363"/>
                    <a:gd name="T11" fmla="*/ 265 h 876"/>
                    <a:gd name="T12" fmla="*/ 157 w 363"/>
                    <a:gd name="T13" fmla="*/ 313 h 876"/>
                    <a:gd name="T14" fmla="*/ 183 w 363"/>
                    <a:gd name="T15" fmla="*/ 376 h 876"/>
                    <a:gd name="T16" fmla="*/ 208 w 363"/>
                    <a:gd name="T17" fmla="*/ 438 h 876"/>
                    <a:gd name="T18" fmla="*/ 233 w 363"/>
                    <a:gd name="T19" fmla="*/ 503 h 876"/>
                    <a:gd name="T20" fmla="*/ 253 w 363"/>
                    <a:gd name="T21" fmla="*/ 554 h 876"/>
                    <a:gd name="T22" fmla="*/ 269 w 363"/>
                    <a:gd name="T23" fmla="*/ 600 h 876"/>
                    <a:gd name="T24" fmla="*/ 290 w 363"/>
                    <a:gd name="T25" fmla="*/ 656 h 876"/>
                    <a:gd name="T26" fmla="*/ 308 w 363"/>
                    <a:gd name="T27" fmla="*/ 708 h 876"/>
                    <a:gd name="T28" fmla="*/ 327 w 363"/>
                    <a:gd name="T29" fmla="*/ 767 h 876"/>
                    <a:gd name="T30" fmla="*/ 345 w 363"/>
                    <a:gd name="T31" fmla="*/ 822 h 876"/>
                    <a:gd name="T32" fmla="*/ 362 w 363"/>
                    <a:gd name="T33" fmla="*/ 875 h 876"/>
                    <a:gd name="T34" fmla="*/ 325 w 363"/>
                    <a:gd name="T35" fmla="*/ 856 h 876"/>
                    <a:gd name="T36" fmla="*/ 315 w 363"/>
                    <a:gd name="T37" fmla="*/ 820 h 876"/>
                    <a:gd name="T38" fmla="*/ 297 w 363"/>
                    <a:gd name="T39" fmla="*/ 765 h 876"/>
                    <a:gd name="T40" fmla="*/ 279 w 363"/>
                    <a:gd name="T41" fmla="*/ 711 h 876"/>
                    <a:gd name="T42" fmla="*/ 258 w 363"/>
                    <a:gd name="T43" fmla="*/ 649 h 876"/>
                    <a:gd name="T44" fmla="*/ 236 w 363"/>
                    <a:gd name="T45" fmla="*/ 593 h 876"/>
                    <a:gd name="T46" fmla="*/ 216 w 363"/>
                    <a:gd name="T47" fmla="*/ 537 h 876"/>
                    <a:gd name="T48" fmla="*/ 194 w 363"/>
                    <a:gd name="T49" fmla="*/ 481 h 876"/>
                    <a:gd name="T50" fmla="*/ 177 w 363"/>
                    <a:gd name="T51" fmla="*/ 436 h 876"/>
                    <a:gd name="T52" fmla="*/ 153 w 363"/>
                    <a:gd name="T53" fmla="*/ 378 h 876"/>
                    <a:gd name="T54" fmla="*/ 128 w 363"/>
                    <a:gd name="T55" fmla="*/ 316 h 876"/>
                    <a:gd name="T56" fmla="*/ 103 w 363"/>
                    <a:gd name="T57" fmla="*/ 260 h 876"/>
                    <a:gd name="T58" fmla="*/ 78 w 363"/>
                    <a:gd name="T59" fmla="*/ 202 h 876"/>
                    <a:gd name="T60" fmla="*/ 51 w 363"/>
                    <a:gd name="T61" fmla="*/ 145 h 876"/>
                    <a:gd name="T62" fmla="*/ 26 w 363"/>
                    <a:gd name="T63" fmla="*/ 90 h 876"/>
                    <a:gd name="T64" fmla="*/ 0 w 363"/>
                    <a:gd name="T65" fmla="*/ 42 h 876"/>
                    <a:gd name="T66" fmla="*/ 15 w 363"/>
                    <a:gd name="T67" fmla="*/ 0 h 8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63"/>
                    <a:gd name="T103" fmla="*/ 0 h 876"/>
                    <a:gd name="T104" fmla="*/ 363 w 363"/>
                    <a:gd name="T105" fmla="*/ 876 h 8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63" h="876">
                      <a:moveTo>
                        <a:pt x="15" y="0"/>
                      </a:moveTo>
                      <a:lnTo>
                        <a:pt x="39" y="50"/>
                      </a:lnTo>
                      <a:lnTo>
                        <a:pt x="64" y="100"/>
                      </a:lnTo>
                      <a:lnTo>
                        <a:pt x="90" y="159"/>
                      </a:lnTo>
                      <a:lnTo>
                        <a:pt x="111" y="207"/>
                      </a:lnTo>
                      <a:lnTo>
                        <a:pt x="136" y="265"/>
                      </a:lnTo>
                      <a:lnTo>
                        <a:pt x="157" y="313"/>
                      </a:lnTo>
                      <a:lnTo>
                        <a:pt x="183" y="376"/>
                      </a:lnTo>
                      <a:lnTo>
                        <a:pt x="208" y="438"/>
                      </a:lnTo>
                      <a:lnTo>
                        <a:pt x="233" y="503"/>
                      </a:lnTo>
                      <a:lnTo>
                        <a:pt x="253" y="554"/>
                      </a:lnTo>
                      <a:lnTo>
                        <a:pt x="269" y="600"/>
                      </a:lnTo>
                      <a:lnTo>
                        <a:pt x="290" y="656"/>
                      </a:lnTo>
                      <a:lnTo>
                        <a:pt x="308" y="708"/>
                      </a:lnTo>
                      <a:lnTo>
                        <a:pt x="327" y="767"/>
                      </a:lnTo>
                      <a:lnTo>
                        <a:pt x="345" y="822"/>
                      </a:lnTo>
                      <a:lnTo>
                        <a:pt x="362" y="875"/>
                      </a:lnTo>
                      <a:lnTo>
                        <a:pt x="325" y="856"/>
                      </a:lnTo>
                      <a:lnTo>
                        <a:pt x="315" y="820"/>
                      </a:lnTo>
                      <a:lnTo>
                        <a:pt x="297" y="765"/>
                      </a:lnTo>
                      <a:lnTo>
                        <a:pt x="279" y="711"/>
                      </a:lnTo>
                      <a:lnTo>
                        <a:pt x="258" y="649"/>
                      </a:lnTo>
                      <a:lnTo>
                        <a:pt x="236" y="593"/>
                      </a:lnTo>
                      <a:lnTo>
                        <a:pt x="216" y="537"/>
                      </a:lnTo>
                      <a:lnTo>
                        <a:pt x="194" y="481"/>
                      </a:lnTo>
                      <a:lnTo>
                        <a:pt x="177" y="436"/>
                      </a:lnTo>
                      <a:lnTo>
                        <a:pt x="153" y="378"/>
                      </a:lnTo>
                      <a:lnTo>
                        <a:pt x="128" y="316"/>
                      </a:lnTo>
                      <a:lnTo>
                        <a:pt x="103" y="260"/>
                      </a:lnTo>
                      <a:lnTo>
                        <a:pt x="78" y="202"/>
                      </a:lnTo>
                      <a:lnTo>
                        <a:pt x="51" y="145"/>
                      </a:lnTo>
                      <a:lnTo>
                        <a:pt x="26" y="90"/>
                      </a:lnTo>
                      <a:lnTo>
                        <a:pt x="0" y="42"/>
                      </a:lnTo>
                      <a:lnTo>
                        <a:pt x="15"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3" name="Freeform 9"/>
                <p:cNvSpPr>
                  <a:spLocks/>
                </p:cNvSpPr>
                <p:nvPr/>
              </p:nvSpPr>
              <p:spPr bwMode="auto">
                <a:xfrm>
                  <a:off x="2113" y="2545"/>
                  <a:ext cx="313" cy="740"/>
                </a:xfrm>
                <a:custGeom>
                  <a:avLst/>
                  <a:gdLst>
                    <a:gd name="T0" fmla="*/ 15 w 313"/>
                    <a:gd name="T1" fmla="*/ 0 h 740"/>
                    <a:gd name="T2" fmla="*/ 35 w 313"/>
                    <a:gd name="T3" fmla="*/ 38 h 740"/>
                    <a:gd name="T4" fmla="*/ 61 w 313"/>
                    <a:gd name="T5" fmla="*/ 96 h 740"/>
                    <a:gd name="T6" fmla="*/ 84 w 313"/>
                    <a:gd name="T7" fmla="*/ 146 h 740"/>
                    <a:gd name="T8" fmla="*/ 108 w 313"/>
                    <a:gd name="T9" fmla="*/ 202 h 740"/>
                    <a:gd name="T10" fmla="*/ 129 w 313"/>
                    <a:gd name="T11" fmla="*/ 252 h 740"/>
                    <a:gd name="T12" fmla="*/ 155 w 313"/>
                    <a:gd name="T13" fmla="*/ 314 h 740"/>
                    <a:gd name="T14" fmla="*/ 180 w 313"/>
                    <a:gd name="T15" fmla="*/ 377 h 740"/>
                    <a:gd name="T16" fmla="*/ 205 w 313"/>
                    <a:gd name="T17" fmla="*/ 441 h 740"/>
                    <a:gd name="T18" fmla="*/ 224 w 313"/>
                    <a:gd name="T19" fmla="*/ 491 h 740"/>
                    <a:gd name="T20" fmla="*/ 241 w 313"/>
                    <a:gd name="T21" fmla="*/ 537 h 740"/>
                    <a:gd name="T22" fmla="*/ 261 w 313"/>
                    <a:gd name="T23" fmla="*/ 593 h 740"/>
                    <a:gd name="T24" fmla="*/ 280 w 313"/>
                    <a:gd name="T25" fmla="*/ 646 h 740"/>
                    <a:gd name="T26" fmla="*/ 299 w 313"/>
                    <a:gd name="T27" fmla="*/ 703 h 740"/>
                    <a:gd name="T28" fmla="*/ 312 w 313"/>
                    <a:gd name="T29" fmla="*/ 739 h 740"/>
                    <a:gd name="T30" fmla="*/ 274 w 313"/>
                    <a:gd name="T31" fmla="*/ 719 h 740"/>
                    <a:gd name="T32" fmla="*/ 269 w 313"/>
                    <a:gd name="T33" fmla="*/ 701 h 740"/>
                    <a:gd name="T34" fmla="*/ 251 w 313"/>
                    <a:gd name="T35" fmla="*/ 648 h 740"/>
                    <a:gd name="T36" fmla="*/ 228 w 313"/>
                    <a:gd name="T37" fmla="*/ 586 h 740"/>
                    <a:gd name="T38" fmla="*/ 208 w 313"/>
                    <a:gd name="T39" fmla="*/ 530 h 740"/>
                    <a:gd name="T40" fmla="*/ 188 w 313"/>
                    <a:gd name="T41" fmla="*/ 475 h 740"/>
                    <a:gd name="T42" fmla="*/ 166 w 313"/>
                    <a:gd name="T43" fmla="*/ 417 h 740"/>
                    <a:gd name="T44" fmla="*/ 149 w 313"/>
                    <a:gd name="T45" fmla="*/ 374 h 740"/>
                    <a:gd name="T46" fmla="*/ 125 w 313"/>
                    <a:gd name="T47" fmla="*/ 315 h 740"/>
                    <a:gd name="T48" fmla="*/ 100 w 313"/>
                    <a:gd name="T49" fmla="*/ 254 h 740"/>
                    <a:gd name="T50" fmla="*/ 75 w 313"/>
                    <a:gd name="T51" fmla="*/ 198 h 740"/>
                    <a:gd name="T52" fmla="*/ 50 w 313"/>
                    <a:gd name="T53" fmla="*/ 140 h 740"/>
                    <a:gd name="T54" fmla="*/ 23 w 313"/>
                    <a:gd name="T55" fmla="*/ 82 h 740"/>
                    <a:gd name="T56" fmla="*/ 0 w 313"/>
                    <a:gd name="T57" fmla="*/ 38 h 740"/>
                    <a:gd name="T58" fmla="*/ 15 w 313"/>
                    <a:gd name="T59" fmla="*/ 0 h 74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13"/>
                    <a:gd name="T91" fmla="*/ 0 h 740"/>
                    <a:gd name="T92" fmla="*/ 313 w 313"/>
                    <a:gd name="T93" fmla="*/ 740 h 74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13" h="740">
                      <a:moveTo>
                        <a:pt x="15" y="0"/>
                      </a:moveTo>
                      <a:lnTo>
                        <a:pt x="35" y="38"/>
                      </a:lnTo>
                      <a:lnTo>
                        <a:pt x="61" y="96"/>
                      </a:lnTo>
                      <a:lnTo>
                        <a:pt x="84" y="146"/>
                      </a:lnTo>
                      <a:lnTo>
                        <a:pt x="108" y="202"/>
                      </a:lnTo>
                      <a:lnTo>
                        <a:pt x="129" y="252"/>
                      </a:lnTo>
                      <a:lnTo>
                        <a:pt x="155" y="314"/>
                      </a:lnTo>
                      <a:lnTo>
                        <a:pt x="180" y="377"/>
                      </a:lnTo>
                      <a:lnTo>
                        <a:pt x="205" y="441"/>
                      </a:lnTo>
                      <a:lnTo>
                        <a:pt x="224" y="491"/>
                      </a:lnTo>
                      <a:lnTo>
                        <a:pt x="241" y="537"/>
                      </a:lnTo>
                      <a:lnTo>
                        <a:pt x="261" y="593"/>
                      </a:lnTo>
                      <a:lnTo>
                        <a:pt x="280" y="646"/>
                      </a:lnTo>
                      <a:lnTo>
                        <a:pt x="299" y="703"/>
                      </a:lnTo>
                      <a:lnTo>
                        <a:pt x="312" y="739"/>
                      </a:lnTo>
                      <a:lnTo>
                        <a:pt x="274" y="719"/>
                      </a:lnTo>
                      <a:lnTo>
                        <a:pt x="269" y="701"/>
                      </a:lnTo>
                      <a:lnTo>
                        <a:pt x="251" y="648"/>
                      </a:lnTo>
                      <a:lnTo>
                        <a:pt x="228" y="586"/>
                      </a:lnTo>
                      <a:lnTo>
                        <a:pt x="208" y="530"/>
                      </a:lnTo>
                      <a:lnTo>
                        <a:pt x="188" y="475"/>
                      </a:lnTo>
                      <a:lnTo>
                        <a:pt x="166" y="417"/>
                      </a:lnTo>
                      <a:lnTo>
                        <a:pt x="149" y="374"/>
                      </a:lnTo>
                      <a:lnTo>
                        <a:pt x="125" y="315"/>
                      </a:lnTo>
                      <a:lnTo>
                        <a:pt x="100" y="254"/>
                      </a:lnTo>
                      <a:lnTo>
                        <a:pt x="75" y="198"/>
                      </a:lnTo>
                      <a:lnTo>
                        <a:pt x="50" y="140"/>
                      </a:lnTo>
                      <a:lnTo>
                        <a:pt x="23" y="82"/>
                      </a:lnTo>
                      <a:lnTo>
                        <a:pt x="0" y="38"/>
                      </a:lnTo>
                      <a:lnTo>
                        <a:pt x="15"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4" name="Freeform 10"/>
                <p:cNvSpPr>
                  <a:spLocks/>
                </p:cNvSpPr>
                <p:nvPr/>
              </p:nvSpPr>
              <p:spPr bwMode="auto">
                <a:xfrm>
                  <a:off x="2085" y="2615"/>
                  <a:ext cx="262" cy="630"/>
                </a:xfrm>
                <a:custGeom>
                  <a:avLst/>
                  <a:gdLst>
                    <a:gd name="T0" fmla="*/ 14 w 262"/>
                    <a:gd name="T1" fmla="*/ 0 h 630"/>
                    <a:gd name="T2" fmla="*/ 31 w 262"/>
                    <a:gd name="T3" fmla="*/ 34 h 630"/>
                    <a:gd name="T4" fmla="*/ 49 w 262"/>
                    <a:gd name="T5" fmla="*/ 77 h 630"/>
                    <a:gd name="T6" fmla="*/ 74 w 262"/>
                    <a:gd name="T7" fmla="*/ 136 h 630"/>
                    <a:gd name="T8" fmla="*/ 93 w 262"/>
                    <a:gd name="T9" fmla="*/ 181 h 630"/>
                    <a:gd name="T10" fmla="*/ 119 w 262"/>
                    <a:gd name="T11" fmla="*/ 244 h 630"/>
                    <a:gd name="T12" fmla="*/ 144 w 262"/>
                    <a:gd name="T13" fmla="*/ 306 h 630"/>
                    <a:gd name="T14" fmla="*/ 169 w 262"/>
                    <a:gd name="T15" fmla="*/ 370 h 630"/>
                    <a:gd name="T16" fmla="*/ 189 w 262"/>
                    <a:gd name="T17" fmla="*/ 421 h 630"/>
                    <a:gd name="T18" fmla="*/ 206 w 262"/>
                    <a:gd name="T19" fmla="*/ 467 h 630"/>
                    <a:gd name="T20" fmla="*/ 226 w 262"/>
                    <a:gd name="T21" fmla="*/ 524 h 630"/>
                    <a:gd name="T22" fmla="*/ 244 w 262"/>
                    <a:gd name="T23" fmla="*/ 576 h 630"/>
                    <a:gd name="T24" fmla="*/ 261 w 262"/>
                    <a:gd name="T25" fmla="*/ 629 h 630"/>
                    <a:gd name="T26" fmla="*/ 223 w 262"/>
                    <a:gd name="T27" fmla="*/ 608 h 630"/>
                    <a:gd name="T28" fmla="*/ 216 w 262"/>
                    <a:gd name="T29" fmla="*/ 578 h 630"/>
                    <a:gd name="T30" fmla="*/ 193 w 262"/>
                    <a:gd name="T31" fmla="*/ 516 h 630"/>
                    <a:gd name="T32" fmla="*/ 174 w 262"/>
                    <a:gd name="T33" fmla="*/ 459 h 630"/>
                    <a:gd name="T34" fmla="*/ 153 w 262"/>
                    <a:gd name="T35" fmla="*/ 404 h 630"/>
                    <a:gd name="T36" fmla="*/ 130 w 262"/>
                    <a:gd name="T37" fmla="*/ 348 h 630"/>
                    <a:gd name="T38" fmla="*/ 113 w 262"/>
                    <a:gd name="T39" fmla="*/ 303 h 630"/>
                    <a:gd name="T40" fmla="*/ 90 w 262"/>
                    <a:gd name="T41" fmla="*/ 246 h 630"/>
                    <a:gd name="T42" fmla="*/ 65 w 262"/>
                    <a:gd name="T43" fmla="*/ 185 h 630"/>
                    <a:gd name="T44" fmla="*/ 41 w 262"/>
                    <a:gd name="T45" fmla="*/ 126 h 630"/>
                    <a:gd name="T46" fmla="*/ 16 w 262"/>
                    <a:gd name="T47" fmla="*/ 73 h 630"/>
                    <a:gd name="T48" fmla="*/ 0 w 262"/>
                    <a:gd name="T49" fmla="*/ 42 h 630"/>
                    <a:gd name="T50" fmla="*/ 14 w 262"/>
                    <a:gd name="T51" fmla="*/ 0 h 63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62"/>
                    <a:gd name="T79" fmla="*/ 0 h 630"/>
                    <a:gd name="T80" fmla="*/ 262 w 262"/>
                    <a:gd name="T81" fmla="*/ 630 h 63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62" h="630">
                      <a:moveTo>
                        <a:pt x="14" y="0"/>
                      </a:moveTo>
                      <a:lnTo>
                        <a:pt x="31" y="34"/>
                      </a:lnTo>
                      <a:lnTo>
                        <a:pt x="49" y="77"/>
                      </a:lnTo>
                      <a:lnTo>
                        <a:pt x="74" y="136"/>
                      </a:lnTo>
                      <a:lnTo>
                        <a:pt x="93" y="181"/>
                      </a:lnTo>
                      <a:lnTo>
                        <a:pt x="119" y="244"/>
                      </a:lnTo>
                      <a:lnTo>
                        <a:pt x="144" y="306"/>
                      </a:lnTo>
                      <a:lnTo>
                        <a:pt x="169" y="370"/>
                      </a:lnTo>
                      <a:lnTo>
                        <a:pt x="189" y="421"/>
                      </a:lnTo>
                      <a:lnTo>
                        <a:pt x="206" y="467"/>
                      </a:lnTo>
                      <a:lnTo>
                        <a:pt x="226" y="524"/>
                      </a:lnTo>
                      <a:lnTo>
                        <a:pt x="244" y="576"/>
                      </a:lnTo>
                      <a:lnTo>
                        <a:pt x="261" y="629"/>
                      </a:lnTo>
                      <a:lnTo>
                        <a:pt x="223" y="608"/>
                      </a:lnTo>
                      <a:lnTo>
                        <a:pt x="216" y="578"/>
                      </a:lnTo>
                      <a:lnTo>
                        <a:pt x="193" y="516"/>
                      </a:lnTo>
                      <a:lnTo>
                        <a:pt x="174" y="459"/>
                      </a:lnTo>
                      <a:lnTo>
                        <a:pt x="153" y="404"/>
                      </a:lnTo>
                      <a:lnTo>
                        <a:pt x="130" y="348"/>
                      </a:lnTo>
                      <a:lnTo>
                        <a:pt x="113" y="303"/>
                      </a:lnTo>
                      <a:lnTo>
                        <a:pt x="90" y="246"/>
                      </a:lnTo>
                      <a:lnTo>
                        <a:pt x="65" y="185"/>
                      </a:lnTo>
                      <a:lnTo>
                        <a:pt x="41" y="126"/>
                      </a:lnTo>
                      <a:lnTo>
                        <a:pt x="16" y="73"/>
                      </a:lnTo>
                      <a:lnTo>
                        <a:pt x="0" y="42"/>
                      </a:lnTo>
                      <a:lnTo>
                        <a:pt x="14"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5" name="Freeform 11"/>
                <p:cNvSpPr>
                  <a:spLocks/>
                </p:cNvSpPr>
                <p:nvPr/>
              </p:nvSpPr>
              <p:spPr bwMode="auto">
                <a:xfrm>
                  <a:off x="2055" y="2711"/>
                  <a:ext cx="213" cy="492"/>
                </a:xfrm>
                <a:custGeom>
                  <a:avLst/>
                  <a:gdLst>
                    <a:gd name="T0" fmla="*/ 14 w 213"/>
                    <a:gd name="T1" fmla="*/ 0 h 492"/>
                    <a:gd name="T2" fmla="*/ 33 w 213"/>
                    <a:gd name="T3" fmla="*/ 42 h 492"/>
                    <a:gd name="T4" fmla="*/ 53 w 213"/>
                    <a:gd name="T5" fmla="*/ 88 h 492"/>
                    <a:gd name="T6" fmla="*/ 74 w 213"/>
                    <a:gd name="T7" fmla="*/ 136 h 492"/>
                    <a:gd name="T8" fmla="*/ 100 w 213"/>
                    <a:gd name="T9" fmla="*/ 198 h 492"/>
                    <a:gd name="T10" fmla="*/ 125 w 213"/>
                    <a:gd name="T11" fmla="*/ 261 h 492"/>
                    <a:gd name="T12" fmla="*/ 150 w 213"/>
                    <a:gd name="T13" fmla="*/ 324 h 492"/>
                    <a:gd name="T14" fmla="*/ 169 w 213"/>
                    <a:gd name="T15" fmla="*/ 375 h 492"/>
                    <a:gd name="T16" fmla="*/ 185 w 213"/>
                    <a:gd name="T17" fmla="*/ 421 h 492"/>
                    <a:gd name="T18" fmla="*/ 203 w 213"/>
                    <a:gd name="T19" fmla="*/ 465 h 492"/>
                    <a:gd name="T20" fmla="*/ 212 w 213"/>
                    <a:gd name="T21" fmla="*/ 491 h 492"/>
                    <a:gd name="T22" fmla="*/ 172 w 213"/>
                    <a:gd name="T23" fmla="*/ 466 h 492"/>
                    <a:gd name="T24" fmla="*/ 154 w 213"/>
                    <a:gd name="T25" fmla="*/ 415 h 492"/>
                    <a:gd name="T26" fmla="*/ 132 w 213"/>
                    <a:gd name="T27" fmla="*/ 359 h 492"/>
                    <a:gd name="T28" fmla="*/ 111 w 213"/>
                    <a:gd name="T29" fmla="*/ 304 h 492"/>
                    <a:gd name="T30" fmla="*/ 94 w 213"/>
                    <a:gd name="T31" fmla="*/ 258 h 492"/>
                    <a:gd name="T32" fmla="*/ 68 w 213"/>
                    <a:gd name="T33" fmla="*/ 193 h 492"/>
                    <a:gd name="T34" fmla="*/ 44 w 213"/>
                    <a:gd name="T35" fmla="*/ 139 h 492"/>
                    <a:gd name="T36" fmla="*/ 20 w 213"/>
                    <a:gd name="T37" fmla="*/ 84 h 492"/>
                    <a:gd name="T38" fmla="*/ 0 w 213"/>
                    <a:gd name="T39" fmla="*/ 40 h 492"/>
                    <a:gd name="T40" fmla="*/ 14 w 213"/>
                    <a:gd name="T41" fmla="*/ 0 h 49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3"/>
                    <a:gd name="T64" fmla="*/ 0 h 492"/>
                    <a:gd name="T65" fmla="*/ 213 w 213"/>
                    <a:gd name="T66" fmla="*/ 492 h 49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3" h="492">
                      <a:moveTo>
                        <a:pt x="14" y="0"/>
                      </a:moveTo>
                      <a:lnTo>
                        <a:pt x="33" y="42"/>
                      </a:lnTo>
                      <a:lnTo>
                        <a:pt x="53" y="88"/>
                      </a:lnTo>
                      <a:lnTo>
                        <a:pt x="74" y="136"/>
                      </a:lnTo>
                      <a:lnTo>
                        <a:pt x="100" y="198"/>
                      </a:lnTo>
                      <a:lnTo>
                        <a:pt x="125" y="261"/>
                      </a:lnTo>
                      <a:lnTo>
                        <a:pt x="150" y="324"/>
                      </a:lnTo>
                      <a:lnTo>
                        <a:pt x="169" y="375"/>
                      </a:lnTo>
                      <a:lnTo>
                        <a:pt x="185" y="421"/>
                      </a:lnTo>
                      <a:lnTo>
                        <a:pt x="203" y="465"/>
                      </a:lnTo>
                      <a:lnTo>
                        <a:pt x="212" y="491"/>
                      </a:lnTo>
                      <a:lnTo>
                        <a:pt x="172" y="466"/>
                      </a:lnTo>
                      <a:lnTo>
                        <a:pt x="154" y="415"/>
                      </a:lnTo>
                      <a:lnTo>
                        <a:pt x="132" y="359"/>
                      </a:lnTo>
                      <a:lnTo>
                        <a:pt x="111" y="304"/>
                      </a:lnTo>
                      <a:lnTo>
                        <a:pt x="94" y="258"/>
                      </a:lnTo>
                      <a:lnTo>
                        <a:pt x="68" y="193"/>
                      </a:lnTo>
                      <a:lnTo>
                        <a:pt x="44" y="139"/>
                      </a:lnTo>
                      <a:lnTo>
                        <a:pt x="20" y="84"/>
                      </a:lnTo>
                      <a:lnTo>
                        <a:pt x="0" y="40"/>
                      </a:lnTo>
                      <a:lnTo>
                        <a:pt x="14"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6" name="Freeform 12"/>
                <p:cNvSpPr>
                  <a:spLocks/>
                </p:cNvSpPr>
                <p:nvPr/>
              </p:nvSpPr>
              <p:spPr bwMode="auto">
                <a:xfrm>
                  <a:off x="2027" y="2797"/>
                  <a:ext cx="156" cy="359"/>
                </a:xfrm>
                <a:custGeom>
                  <a:avLst/>
                  <a:gdLst>
                    <a:gd name="T0" fmla="*/ 13 w 156"/>
                    <a:gd name="T1" fmla="*/ 0 h 359"/>
                    <a:gd name="T2" fmla="*/ 41 w 156"/>
                    <a:gd name="T3" fmla="*/ 65 h 359"/>
                    <a:gd name="T4" fmla="*/ 67 w 156"/>
                    <a:gd name="T5" fmla="*/ 127 h 359"/>
                    <a:gd name="T6" fmla="*/ 92 w 156"/>
                    <a:gd name="T7" fmla="*/ 189 h 359"/>
                    <a:gd name="T8" fmla="*/ 117 w 156"/>
                    <a:gd name="T9" fmla="*/ 254 h 359"/>
                    <a:gd name="T10" fmla="*/ 137 w 156"/>
                    <a:gd name="T11" fmla="*/ 305 h 359"/>
                    <a:gd name="T12" fmla="*/ 155 w 156"/>
                    <a:gd name="T13" fmla="*/ 358 h 359"/>
                    <a:gd name="T14" fmla="*/ 119 w 156"/>
                    <a:gd name="T15" fmla="*/ 338 h 359"/>
                    <a:gd name="T16" fmla="*/ 102 w 156"/>
                    <a:gd name="T17" fmla="*/ 287 h 359"/>
                    <a:gd name="T18" fmla="*/ 80 w 156"/>
                    <a:gd name="T19" fmla="*/ 231 h 359"/>
                    <a:gd name="T20" fmla="*/ 62 w 156"/>
                    <a:gd name="T21" fmla="*/ 186 h 359"/>
                    <a:gd name="T22" fmla="*/ 36 w 156"/>
                    <a:gd name="T23" fmla="*/ 122 h 359"/>
                    <a:gd name="T24" fmla="*/ 13 w 156"/>
                    <a:gd name="T25" fmla="*/ 68 h 359"/>
                    <a:gd name="T26" fmla="*/ 0 w 156"/>
                    <a:gd name="T27" fmla="*/ 40 h 359"/>
                    <a:gd name="T28" fmla="*/ 13 w 156"/>
                    <a:gd name="T29" fmla="*/ 0 h 35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6"/>
                    <a:gd name="T46" fmla="*/ 0 h 359"/>
                    <a:gd name="T47" fmla="*/ 156 w 156"/>
                    <a:gd name="T48" fmla="*/ 359 h 35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6" h="359">
                      <a:moveTo>
                        <a:pt x="13" y="0"/>
                      </a:moveTo>
                      <a:lnTo>
                        <a:pt x="41" y="65"/>
                      </a:lnTo>
                      <a:lnTo>
                        <a:pt x="67" y="127"/>
                      </a:lnTo>
                      <a:lnTo>
                        <a:pt x="92" y="189"/>
                      </a:lnTo>
                      <a:lnTo>
                        <a:pt x="117" y="254"/>
                      </a:lnTo>
                      <a:lnTo>
                        <a:pt x="137" y="305"/>
                      </a:lnTo>
                      <a:lnTo>
                        <a:pt x="155" y="358"/>
                      </a:lnTo>
                      <a:lnTo>
                        <a:pt x="119" y="338"/>
                      </a:lnTo>
                      <a:lnTo>
                        <a:pt x="102" y="287"/>
                      </a:lnTo>
                      <a:lnTo>
                        <a:pt x="80" y="231"/>
                      </a:lnTo>
                      <a:lnTo>
                        <a:pt x="62" y="186"/>
                      </a:lnTo>
                      <a:lnTo>
                        <a:pt x="36" y="122"/>
                      </a:lnTo>
                      <a:lnTo>
                        <a:pt x="13" y="68"/>
                      </a:lnTo>
                      <a:lnTo>
                        <a:pt x="0" y="40"/>
                      </a:lnTo>
                      <a:lnTo>
                        <a:pt x="13"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97" name="Freeform 13"/>
                <p:cNvSpPr>
                  <a:spLocks/>
                </p:cNvSpPr>
                <p:nvPr/>
              </p:nvSpPr>
              <p:spPr bwMode="auto">
                <a:xfrm>
                  <a:off x="1998" y="2876"/>
                  <a:ext cx="106" cy="237"/>
                </a:xfrm>
                <a:custGeom>
                  <a:avLst/>
                  <a:gdLst>
                    <a:gd name="T0" fmla="*/ 26 w 106"/>
                    <a:gd name="T1" fmla="*/ 33 h 237"/>
                    <a:gd name="T2" fmla="*/ 52 w 106"/>
                    <a:gd name="T3" fmla="*/ 94 h 237"/>
                    <a:gd name="T4" fmla="*/ 76 w 106"/>
                    <a:gd name="T5" fmla="*/ 153 h 237"/>
                    <a:gd name="T6" fmla="*/ 95 w 106"/>
                    <a:gd name="T7" fmla="*/ 206 h 237"/>
                    <a:gd name="T8" fmla="*/ 105 w 106"/>
                    <a:gd name="T9" fmla="*/ 236 h 237"/>
                    <a:gd name="T10" fmla="*/ 70 w 106"/>
                    <a:gd name="T11" fmla="*/ 218 h 237"/>
                    <a:gd name="T12" fmla="*/ 46 w 106"/>
                    <a:gd name="T13" fmla="*/ 154 h 237"/>
                    <a:gd name="T14" fmla="*/ 23 w 106"/>
                    <a:gd name="T15" fmla="*/ 96 h 237"/>
                    <a:gd name="T16" fmla="*/ 0 w 106"/>
                    <a:gd name="T17" fmla="*/ 40 h 237"/>
                    <a:gd name="T18" fmla="*/ 12 w 106"/>
                    <a:gd name="T19" fmla="*/ 0 h 237"/>
                    <a:gd name="T20" fmla="*/ 26 w 106"/>
                    <a:gd name="T21" fmla="*/ 33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6"/>
                    <a:gd name="T34" fmla="*/ 0 h 237"/>
                    <a:gd name="T35" fmla="*/ 106 w 106"/>
                    <a:gd name="T36" fmla="*/ 237 h 2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6" h="237">
                      <a:moveTo>
                        <a:pt x="26" y="33"/>
                      </a:moveTo>
                      <a:lnTo>
                        <a:pt x="52" y="94"/>
                      </a:lnTo>
                      <a:lnTo>
                        <a:pt x="76" y="153"/>
                      </a:lnTo>
                      <a:lnTo>
                        <a:pt x="95" y="206"/>
                      </a:lnTo>
                      <a:lnTo>
                        <a:pt x="105" y="236"/>
                      </a:lnTo>
                      <a:lnTo>
                        <a:pt x="70" y="218"/>
                      </a:lnTo>
                      <a:lnTo>
                        <a:pt x="46" y="154"/>
                      </a:lnTo>
                      <a:lnTo>
                        <a:pt x="23" y="96"/>
                      </a:lnTo>
                      <a:lnTo>
                        <a:pt x="0" y="40"/>
                      </a:lnTo>
                      <a:lnTo>
                        <a:pt x="12" y="0"/>
                      </a:lnTo>
                      <a:lnTo>
                        <a:pt x="26" y="33"/>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grpSp>
          <p:grpSp>
            <p:nvGrpSpPr>
              <p:cNvPr id="5" name="Group 14"/>
              <p:cNvGrpSpPr>
                <a:grpSpLocks/>
              </p:cNvGrpSpPr>
              <p:nvPr/>
            </p:nvGrpSpPr>
            <p:grpSpPr bwMode="auto">
              <a:xfrm>
                <a:off x="684" y="2256"/>
                <a:ext cx="1314" cy="1770"/>
                <a:chOff x="684" y="2256"/>
                <a:chExt cx="1314" cy="1770"/>
              </a:xfrm>
            </p:grpSpPr>
            <p:sp>
              <p:nvSpPr>
                <p:cNvPr id="2085" name="Freeform 15"/>
                <p:cNvSpPr>
                  <a:spLocks/>
                </p:cNvSpPr>
                <p:nvPr/>
              </p:nvSpPr>
              <p:spPr bwMode="auto">
                <a:xfrm>
                  <a:off x="684" y="2256"/>
                  <a:ext cx="1314" cy="1770"/>
                </a:xfrm>
                <a:custGeom>
                  <a:avLst/>
                  <a:gdLst>
                    <a:gd name="T0" fmla="*/ 944 w 1314"/>
                    <a:gd name="T1" fmla="*/ 1588 h 1770"/>
                    <a:gd name="T2" fmla="*/ 815 w 1314"/>
                    <a:gd name="T3" fmla="*/ 1523 h 1770"/>
                    <a:gd name="T4" fmla="*/ 620 w 1314"/>
                    <a:gd name="T5" fmla="*/ 1494 h 1770"/>
                    <a:gd name="T6" fmla="*/ 401 w 1314"/>
                    <a:gd name="T7" fmla="*/ 1512 h 1770"/>
                    <a:gd name="T8" fmla="*/ 373 w 1314"/>
                    <a:gd name="T9" fmla="*/ 1415 h 1770"/>
                    <a:gd name="T10" fmla="*/ 381 w 1314"/>
                    <a:gd name="T11" fmla="*/ 1236 h 1770"/>
                    <a:gd name="T12" fmla="*/ 156 w 1314"/>
                    <a:gd name="T13" fmla="*/ 1062 h 1770"/>
                    <a:gd name="T14" fmla="*/ 79 w 1314"/>
                    <a:gd name="T15" fmla="*/ 914 h 1770"/>
                    <a:gd name="T16" fmla="*/ 7 w 1314"/>
                    <a:gd name="T17" fmla="*/ 735 h 1770"/>
                    <a:gd name="T18" fmla="*/ 41 w 1314"/>
                    <a:gd name="T19" fmla="*/ 394 h 1770"/>
                    <a:gd name="T20" fmla="*/ 74 w 1314"/>
                    <a:gd name="T21" fmla="*/ 328 h 1770"/>
                    <a:gd name="T22" fmla="*/ 178 w 1314"/>
                    <a:gd name="T23" fmla="*/ 215 h 1770"/>
                    <a:gd name="T24" fmla="*/ 444 w 1314"/>
                    <a:gd name="T25" fmla="*/ 57 h 1770"/>
                    <a:gd name="T26" fmla="*/ 604 w 1314"/>
                    <a:gd name="T27" fmla="*/ 12 h 1770"/>
                    <a:gd name="T28" fmla="*/ 732 w 1314"/>
                    <a:gd name="T29" fmla="*/ 20 h 1770"/>
                    <a:gd name="T30" fmla="*/ 820 w 1314"/>
                    <a:gd name="T31" fmla="*/ 12 h 1770"/>
                    <a:gd name="T32" fmla="*/ 940 w 1314"/>
                    <a:gd name="T33" fmla="*/ 113 h 1770"/>
                    <a:gd name="T34" fmla="*/ 1032 w 1314"/>
                    <a:gd name="T35" fmla="*/ 226 h 1770"/>
                    <a:gd name="T36" fmla="*/ 1076 w 1314"/>
                    <a:gd name="T37" fmla="*/ 266 h 1770"/>
                    <a:gd name="T38" fmla="*/ 1116 w 1314"/>
                    <a:gd name="T39" fmla="*/ 297 h 1770"/>
                    <a:gd name="T40" fmla="*/ 1128 w 1314"/>
                    <a:gd name="T41" fmla="*/ 382 h 1770"/>
                    <a:gd name="T42" fmla="*/ 1128 w 1314"/>
                    <a:gd name="T43" fmla="*/ 439 h 1770"/>
                    <a:gd name="T44" fmla="*/ 1239 w 1314"/>
                    <a:gd name="T45" fmla="*/ 529 h 1770"/>
                    <a:gd name="T46" fmla="*/ 1313 w 1314"/>
                    <a:gd name="T47" fmla="*/ 610 h 1770"/>
                    <a:gd name="T48" fmla="*/ 1276 w 1314"/>
                    <a:gd name="T49" fmla="*/ 664 h 1770"/>
                    <a:gd name="T50" fmla="*/ 1239 w 1314"/>
                    <a:gd name="T51" fmla="*/ 713 h 1770"/>
                    <a:gd name="T52" fmla="*/ 1264 w 1314"/>
                    <a:gd name="T53" fmla="*/ 760 h 1770"/>
                    <a:gd name="T54" fmla="*/ 1262 w 1314"/>
                    <a:gd name="T55" fmla="*/ 812 h 1770"/>
                    <a:gd name="T56" fmla="*/ 1155 w 1314"/>
                    <a:gd name="T57" fmla="*/ 900 h 1770"/>
                    <a:gd name="T58" fmla="*/ 1250 w 1314"/>
                    <a:gd name="T59" fmla="*/ 935 h 1770"/>
                    <a:gd name="T60" fmla="*/ 1281 w 1314"/>
                    <a:gd name="T61" fmla="*/ 958 h 1770"/>
                    <a:gd name="T62" fmla="*/ 1248 w 1314"/>
                    <a:gd name="T63" fmla="*/ 999 h 1770"/>
                    <a:gd name="T64" fmla="*/ 1262 w 1314"/>
                    <a:gd name="T65" fmla="*/ 1050 h 1770"/>
                    <a:gd name="T66" fmla="*/ 1277 w 1314"/>
                    <a:gd name="T67" fmla="*/ 1129 h 1770"/>
                    <a:gd name="T68" fmla="*/ 1247 w 1314"/>
                    <a:gd name="T69" fmla="*/ 1211 h 1770"/>
                    <a:gd name="T70" fmla="*/ 1175 w 1314"/>
                    <a:gd name="T71" fmla="*/ 1245 h 1770"/>
                    <a:gd name="T72" fmla="*/ 1044 w 1314"/>
                    <a:gd name="T73" fmla="*/ 1230 h 1770"/>
                    <a:gd name="T74" fmla="*/ 968 w 1314"/>
                    <a:gd name="T75" fmla="*/ 1254 h 1770"/>
                    <a:gd name="T76" fmla="*/ 971 w 1314"/>
                    <a:gd name="T77" fmla="*/ 1373 h 1770"/>
                    <a:gd name="T78" fmla="*/ 977 w 1314"/>
                    <a:gd name="T79" fmla="*/ 1473 h 1770"/>
                    <a:gd name="T80" fmla="*/ 1066 w 1314"/>
                    <a:gd name="T81" fmla="*/ 1609 h 1770"/>
                    <a:gd name="T82" fmla="*/ 1195 w 1314"/>
                    <a:gd name="T83" fmla="*/ 1744 h 1770"/>
                    <a:gd name="T84" fmla="*/ 1151 w 1314"/>
                    <a:gd name="T85" fmla="*/ 1762 h 177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14"/>
                    <a:gd name="T130" fmla="*/ 0 h 1770"/>
                    <a:gd name="T131" fmla="*/ 1314 w 1314"/>
                    <a:gd name="T132" fmla="*/ 1770 h 177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14" h="1770">
                      <a:moveTo>
                        <a:pt x="1151" y="1762"/>
                      </a:moveTo>
                      <a:lnTo>
                        <a:pt x="944" y="1588"/>
                      </a:lnTo>
                      <a:lnTo>
                        <a:pt x="894" y="1549"/>
                      </a:lnTo>
                      <a:lnTo>
                        <a:pt x="815" y="1523"/>
                      </a:lnTo>
                      <a:lnTo>
                        <a:pt x="745" y="1516"/>
                      </a:lnTo>
                      <a:lnTo>
                        <a:pt x="620" y="1494"/>
                      </a:lnTo>
                      <a:lnTo>
                        <a:pt x="473" y="1494"/>
                      </a:lnTo>
                      <a:lnTo>
                        <a:pt x="401" y="1512"/>
                      </a:lnTo>
                      <a:lnTo>
                        <a:pt x="348" y="1563"/>
                      </a:lnTo>
                      <a:lnTo>
                        <a:pt x="373" y="1415"/>
                      </a:lnTo>
                      <a:lnTo>
                        <a:pt x="362" y="1317"/>
                      </a:lnTo>
                      <a:lnTo>
                        <a:pt x="381" y="1236"/>
                      </a:lnTo>
                      <a:lnTo>
                        <a:pt x="196" y="1105"/>
                      </a:lnTo>
                      <a:lnTo>
                        <a:pt x="156" y="1062"/>
                      </a:lnTo>
                      <a:lnTo>
                        <a:pt x="123" y="995"/>
                      </a:lnTo>
                      <a:lnTo>
                        <a:pt x="79" y="914"/>
                      </a:lnTo>
                      <a:lnTo>
                        <a:pt x="48" y="852"/>
                      </a:lnTo>
                      <a:lnTo>
                        <a:pt x="7" y="735"/>
                      </a:lnTo>
                      <a:lnTo>
                        <a:pt x="0" y="577"/>
                      </a:lnTo>
                      <a:lnTo>
                        <a:pt x="41" y="394"/>
                      </a:lnTo>
                      <a:lnTo>
                        <a:pt x="54" y="348"/>
                      </a:lnTo>
                      <a:lnTo>
                        <a:pt x="74" y="328"/>
                      </a:lnTo>
                      <a:lnTo>
                        <a:pt x="101" y="304"/>
                      </a:lnTo>
                      <a:lnTo>
                        <a:pt x="178" y="215"/>
                      </a:lnTo>
                      <a:lnTo>
                        <a:pt x="226" y="179"/>
                      </a:lnTo>
                      <a:lnTo>
                        <a:pt x="444" y="57"/>
                      </a:lnTo>
                      <a:lnTo>
                        <a:pt x="570" y="26"/>
                      </a:lnTo>
                      <a:lnTo>
                        <a:pt x="604" y="12"/>
                      </a:lnTo>
                      <a:lnTo>
                        <a:pt x="673" y="14"/>
                      </a:lnTo>
                      <a:lnTo>
                        <a:pt x="732" y="20"/>
                      </a:lnTo>
                      <a:lnTo>
                        <a:pt x="774" y="0"/>
                      </a:lnTo>
                      <a:lnTo>
                        <a:pt x="820" y="12"/>
                      </a:lnTo>
                      <a:lnTo>
                        <a:pt x="874" y="62"/>
                      </a:lnTo>
                      <a:lnTo>
                        <a:pt x="940" y="113"/>
                      </a:lnTo>
                      <a:lnTo>
                        <a:pt x="999" y="188"/>
                      </a:lnTo>
                      <a:lnTo>
                        <a:pt x="1032" y="226"/>
                      </a:lnTo>
                      <a:lnTo>
                        <a:pt x="1049" y="243"/>
                      </a:lnTo>
                      <a:lnTo>
                        <a:pt x="1076" y="266"/>
                      </a:lnTo>
                      <a:lnTo>
                        <a:pt x="1099" y="280"/>
                      </a:lnTo>
                      <a:lnTo>
                        <a:pt x="1116" y="297"/>
                      </a:lnTo>
                      <a:lnTo>
                        <a:pt x="1136" y="329"/>
                      </a:lnTo>
                      <a:lnTo>
                        <a:pt x="1128" y="382"/>
                      </a:lnTo>
                      <a:lnTo>
                        <a:pt x="1131" y="417"/>
                      </a:lnTo>
                      <a:lnTo>
                        <a:pt x="1128" y="439"/>
                      </a:lnTo>
                      <a:lnTo>
                        <a:pt x="1178" y="475"/>
                      </a:lnTo>
                      <a:lnTo>
                        <a:pt x="1239" y="529"/>
                      </a:lnTo>
                      <a:lnTo>
                        <a:pt x="1290" y="571"/>
                      </a:lnTo>
                      <a:lnTo>
                        <a:pt x="1313" y="610"/>
                      </a:lnTo>
                      <a:lnTo>
                        <a:pt x="1305" y="643"/>
                      </a:lnTo>
                      <a:lnTo>
                        <a:pt x="1276" y="664"/>
                      </a:lnTo>
                      <a:lnTo>
                        <a:pt x="1244" y="682"/>
                      </a:lnTo>
                      <a:lnTo>
                        <a:pt x="1239" y="713"/>
                      </a:lnTo>
                      <a:lnTo>
                        <a:pt x="1253" y="759"/>
                      </a:lnTo>
                      <a:lnTo>
                        <a:pt x="1264" y="760"/>
                      </a:lnTo>
                      <a:lnTo>
                        <a:pt x="1283" y="780"/>
                      </a:lnTo>
                      <a:lnTo>
                        <a:pt x="1262" y="812"/>
                      </a:lnTo>
                      <a:lnTo>
                        <a:pt x="1180" y="890"/>
                      </a:lnTo>
                      <a:lnTo>
                        <a:pt x="1155" y="900"/>
                      </a:lnTo>
                      <a:lnTo>
                        <a:pt x="1187" y="921"/>
                      </a:lnTo>
                      <a:lnTo>
                        <a:pt x="1250" y="935"/>
                      </a:lnTo>
                      <a:lnTo>
                        <a:pt x="1270" y="942"/>
                      </a:lnTo>
                      <a:lnTo>
                        <a:pt x="1281" y="958"/>
                      </a:lnTo>
                      <a:lnTo>
                        <a:pt x="1273" y="982"/>
                      </a:lnTo>
                      <a:lnTo>
                        <a:pt x="1248" y="999"/>
                      </a:lnTo>
                      <a:lnTo>
                        <a:pt x="1247" y="1011"/>
                      </a:lnTo>
                      <a:lnTo>
                        <a:pt x="1262" y="1050"/>
                      </a:lnTo>
                      <a:lnTo>
                        <a:pt x="1274" y="1088"/>
                      </a:lnTo>
                      <a:lnTo>
                        <a:pt x="1277" y="1129"/>
                      </a:lnTo>
                      <a:lnTo>
                        <a:pt x="1270" y="1184"/>
                      </a:lnTo>
                      <a:lnTo>
                        <a:pt x="1247" y="1211"/>
                      </a:lnTo>
                      <a:lnTo>
                        <a:pt x="1211" y="1236"/>
                      </a:lnTo>
                      <a:lnTo>
                        <a:pt x="1175" y="1245"/>
                      </a:lnTo>
                      <a:lnTo>
                        <a:pt x="1107" y="1244"/>
                      </a:lnTo>
                      <a:lnTo>
                        <a:pt x="1044" y="1230"/>
                      </a:lnTo>
                      <a:lnTo>
                        <a:pt x="993" y="1244"/>
                      </a:lnTo>
                      <a:lnTo>
                        <a:pt x="968" y="1254"/>
                      </a:lnTo>
                      <a:lnTo>
                        <a:pt x="993" y="1302"/>
                      </a:lnTo>
                      <a:lnTo>
                        <a:pt x="971" y="1373"/>
                      </a:lnTo>
                      <a:lnTo>
                        <a:pt x="980" y="1426"/>
                      </a:lnTo>
                      <a:lnTo>
                        <a:pt x="977" y="1473"/>
                      </a:lnTo>
                      <a:lnTo>
                        <a:pt x="1013" y="1532"/>
                      </a:lnTo>
                      <a:lnTo>
                        <a:pt x="1066" y="1609"/>
                      </a:lnTo>
                      <a:lnTo>
                        <a:pt x="1104" y="1661"/>
                      </a:lnTo>
                      <a:lnTo>
                        <a:pt x="1195" y="1744"/>
                      </a:lnTo>
                      <a:lnTo>
                        <a:pt x="1160" y="1769"/>
                      </a:lnTo>
                      <a:lnTo>
                        <a:pt x="1151" y="1762"/>
                      </a:lnTo>
                    </a:path>
                  </a:pathLst>
                </a:custGeom>
                <a:solidFill>
                  <a:schemeClr val="accent1"/>
                </a:solidFill>
                <a:ln w="12700" cap="rnd">
                  <a:solidFill>
                    <a:srgbClr val="000000"/>
                  </a:solidFill>
                  <a:round/>
                  <a:headEnd/>
                  <a:tailEnd/>
                </a:ln>
              </p:spPr>
              <p:txBody>
                <a:bodyPr/>
                <a:lstStyle/>
                <a:p>
                  <a:endParaRPr lang="en-US">
                    <a:latin typeface="Calibri" pitchFamily="34" charset="0"/>
                  </a:endParaRPr>
                </a:p>
              </p:txBody>
            </p:sp>
            <p:sp>
              <p:nvSpPr>
                <p:cNvPr id="2086" name="Freeform 16"/>
                <p:cNvSpPr>
                  <a:spLocks/>
                </p:cNvSpPr>
                <p:nvPr/>
              </p:nvSpPr>
              <p:spPr bwMode="auto">
                <a:xfrm>
                  <a:off x="1677" y="2667"/>
                  <a:ext cx="123" cy="117"/>
                </a:xfrm>
                <a:custGeom>
                  <a:avLst/>
                  <a:gdLst>
                    <a:gd name="T0" fmla="*/ 0 w 123"/>
                    <a:gd name="T1" fmla="*/ 115 h 117"/>
                    <a:gd name="T2" fmla="*/ 29 w 123"/>
                    <a:gd name="T3" fmla="*/ 96 h 117"/>
                    <a:gd name="T4" fmla="*/ 55 w 123"/>
                    <a:gd name="T5" fmla="*/ 67 h 117"/>
                    <a:gd name="T6" fmla="*/ 72 w 123"/>
                    <a:gd name="T7" fmla="*/ 46 h 117"/>
                    <a:gd name="T8" fmla="*/ 96 w 123"/>
                    <a:gd name="T9" fmla="*/ 28 h 117"/>
                    <a:gd name="T10" fmla="*/ 122 w 123"/>
                    <a:gd name="T11" fmla="*/ 0 h 117"/>
                    <a:gd name="T12" fmla="*/ 102 w 123"/>
                    <a:gd name="T13" fmla="*/ 34 h 117"/>
                    <a:gd name="T14" fmla="*/ 77 w 123"/>
                    <a:gd name="T15" fmla="*/ 67 h 117"/>
                    <a:gd name="T16" fmla="*/ 86 w 123"/>
                    <a:gd name="T17" fmla="*/ 102 h 117"/>
                    <a:gd name="T18" fmla="*/ 65 w 123"/>
                    <a:gd name="T19" fmla="*/ 116 h 117"/>
                    <a:gd name="T20" fmla="*/ 62 w 123"/>
                    <a:gd name="T21" fmla="*/ 92 h 117"/>
                    <a:gd name="T22" fmla="*/ 51 w 123"/>
                    <a:gd name="T23" fmla="*/ 82 h 117"/>
                    <a:gd name="T24" fmla="*/ 0 w 123"/>
                    <a:gd name="T25" fmla="*/ 115 h 1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3"/>
                    <a:gd name="T40" fmla="*/ 0 h 117"/>
                    <a:gd name="T41" fmla="*/ 123 w 123"/>
                    <a:gd name="T42" fmla="*/ 117 h 1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3" h="117">
                      <a:moveTo>
                        <a:pt x="0" y="115"/>
                      </a:moveTo>
                      <a:lnTo>
                        <a:pt x="29" y="96"/>
                      </a:lnTo>
                      <a:lnTo>
                        <a:pt x="55" y="67"/>
                      </a:lnTo>
                      <a:lnTo>
                        <a:pt x="72" y="46"/>
                      </a:lnTo>
                      <a:lnTo>
                        <a:pt x="96" y="28"/>
                      </a:lnTo>
                      <a:lnTo>
                        <a:pt x="122" y="0"/>
                      </a:lnTo>
                      <a:lnTo>
                        <a:pt x="102" y="34"/>
                      </a:lnTo>
                      <a:lnTo>
                        <a:pt x="77" y="67"/>
                      </a:lnTo>
                      <a:lnTo>
                        <a:pt x="86" y="102"/>
                      </a:lnTo>
                      <a:lnTo>
                        <a:pt x="65" y="116"/>
                      </a:lnTo>
                      <a:lnTo>
                        <a:pt x="62" y="92"/>
                      </a:lnTo>
                      <a:lnTo>
                        <a:pt x="51" y="82"/>
                      </a:lnTo>
                      <a:lnTo>
                        <a:pt x="0" y="115"/>
                      </a:lnTo>
                    </a:path>
                  </a:pathLst>
                </a:custGeom>
                <a:solidFill>
                  <a:schemeClr val="accent1"/>
                </a:solidFill>
                <a:ln w="25400" cap="rnd">
                  <a:solidFill>
                    <a:srgbClr val="000000"/>
                  </a:solidFill>
                  <a:round/>
                  <a:headEnd/>
                  <a:tailEnd/>
                </a:ln>
              </p:spPr>
              <p:txBody>
                <a:bodyPr/>
                <a:lstStyle/>
                <a:p>
                  <a:endParaRPr lang="en-US">
                    <a:latin typeface="Calibri" pitchFamily="34" charset="0"/>
                  </a:endParaRPr>
                </a:p>
              </p:txBody>
            </p:sp>
            <p:sp>
              <p:nvSpPr>
                <p:cNvPr id="2087" name="Freeform 17"/>
                <p:cNvSpPr>
                  <a:spLocks/>
                </p:cNvSpPr>
                <p:nvPr/>
              </p:nvSpPr>
              <p:spPr bwMode="auto">
                <a:xfrm>
                  <a:off x="1849" y="2915"/>
                  <a:ext cx="102" cy="61"/>
                </a:xfrm>
                <a:custGeom>
                  <a:avLst/>
                  <a:gdLst>
                    <a:gd name="T0" fmla="*/ 0 w 102"/>
                    <a:gd name="T1" fmla="*/ 47 h 61"/>
                    <a:gd name="T2" fmla="*/ 23 w 102"/>
                    <a:gd name="T3" fmla="*/ 60 h 61"/>
                    <a:gd name="T4" fmla="*/ 35 w 102"/>
                    <a:gd name="T5" fmla="*/ 47 h 61"/>
                    <a:gd name="T6" fmla="*/ 67 w 102"/>
                    <a:gd name="T7" fmla="*/ 23 h 61"/>
                    <a:gd name="T8" fmla="*/ 101 w 102"/>
                    <a:gd name="T9" fmla="*/ 0 h 61"/>
                    <a:gd name="T10" fmla="*/ 0 60000 65536"/>
                    <a:gd name="T11" fmla="*/ 0 60000 65536"/>
                    <a:gd name="T12" fmla="*/ 0 60000 65536"/>
                    <a:gd name="T13" fmla="*/ 0 60000 65536"/>
                    <a:gd name="T14" fmla="*/ 0 60000 65536"/>
                    <a:gd name="T15" fmla="*/ 0 w 102"/>
                    <a:gd name="T16" fmla="*/ 0 h 61"/>
                    <a:gd name="T17" fmla="*/ 102 w 102"/>
                    <a:gd name="T18" fmla="*/ 61 h 61"/>
                  </a:gdLst>
                  <a:ahLst/>
                  <a:cxnLst>
                    <a:cxn ang="T10">
                      <a:pos x="T0" y="T1"/>
                    </a:cxn>
                    <a:cxn ang="T11">
                      <a:pos x="T2" y="T3"/>
                    </a:cxn>
                    <a:cxn ang="T12">
                      <a:pos x="T4" y="T5"/>
                    </a:cxn>
                    <a:cxn ang="T13">
                      <a:pos x="T6" y="T7"/>
                    </a:cxn>
                    <a:cxn ang="T14">
                      <a:pos x="T8" y="T9"/>
                    </a:cxn>
                  </a:cxnLst>
                  <a:rect l="T15" t="T16" r="T17" b="T18"/>
                  <a:pathLst>
                    <a:path w="102" h="61">
                      <a:moveTo>
                        <a:pt x="0" y="47"/>
                      </a:moveTo>
                      <a:lnTo>
                        <a:pt x="23" y="60"/>
                      </a:lnTo>
                      <a:lnTo>
                        <a:pt x="35" y="47"/>
                      </a:lnTo>
                      <a:lnTo>
                        <a:pt x="67" y="23"/>
                      </a:lnTo>
                      <a:lnTo>
                        <a:pt x="101" y="0"/>
                      </a:lnTo>
                    </a:path>
                  </a:pathLst>
                </a:custGeom>
                <a:solidFill>
                  <a:schemeClr val="accent1"/>
                </a:solidFill>
                <a:ln w="25400" cap="rnd">
                  <a:solidFill>
                    <a:srgbClr val="000000"/>
                  </a:solidFill>
                  <a:round/>
                  <a:headEnd/>
                  <a:tailEnd/>
                </a:ln>
              </p:spPr>
              <p:txBody>
                <a:bodyPr/>
                <a:lstStyle/>
                <a:p>
                  <a:endParaRPr lang="en-US">
                    <a:latin typeface="Calibri" pitchFamily="34" charset="0"/>
                  </a:endParaRPr>
                </a:p>
              </p:txBody>
            </p:sp>
            <p:sp>
              <p:nvSpPr>
                <p:cNvPr id="2088" name="Line 18"/>
                <p:cNvSpPr>
                  <a:spLocks noChangeShapeType="1"/>
                </p:cNvSpPr>
                <p:nvPr/>
              </p:nvSpPr>
              <p:spPr bwMode="auto">
                <a:xfrm flipH="1">
                  <a:off x="1837" y="3116"/>
                  <a:ext cx="21" cy="77"/>
                </a:xfrm>
                <a:prstGeom prst="line">
                  <a:avLst/>
                </a:prstGeom>
                <a:noFill/>
                <a:ln w="25400">
                  <a:solidFill>
                    <a:srgbClr val="000000"/>
                  </a:solidFill>
                  <a:round/>
                  <a:headEnd/>
                  <a:tailEnd/>
                </a:ln>
              </p:spPr>
              <p:txBody>
                <a:bodyPr/>
                <a:lstStyle/>
                <a:p>
                  <a:endParaRPr lang="en-US"/>
                </a:p>
              </p:txBody>
            </p:sp>
          </p:grpSp>
        </p:grpSp>
        <p:graphicFrame>
          <p:nvGraphicFramePr>
            <p:cNvPr id="2050" name="Object 2"/>
            <p:cNvGraphicFramePr>
              <a:graphicFrameLocks/>
            </p:cNvGraphicFramePr>
            <p:nvPr/>
          </p:nvGraphicFramePr>
          <p:xfrm>
            <a:off x="3505199" y="1752601"/>
            <a:ext cx="2145289" cy="3622224"/>
          </p:xfrm>
          <a:graphic>
            <a:graphicData uri="http://schemas.openxmlformats.org/presentationml/2006/ole">
              <mc:AlternateContent xmlns:mc="http://schemas.openxmlformats.org/markup-compatibility/2006">
                <mc:Choice xmlns:v="urn:schemas-microsoft-com:vml" Requires="v">
                  <p:oleObj spid="_x0000_s1028" name="Microsoft ClipArt Gallery" r:id="rId4" imgW="4608360" imgH="4562280" progId="">
                    <p:embed/>
                  </p:oleObj>
                </mc:Choice>
                <mc:Fallback>
                  <p:oleObj name="Microsoft ClipArt Gallery" r:id="rId4" imgW="4608360" imgH="4562280" progId="">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199" y="1752601"/>
                          <a:ext cx="2145289" cy="3622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6" name="Group 20"/>
            <p:cNvGrpSpPr>
              <a:grpSpLocks/>
            </p:cNvGrpSpPr>
            <p:nvPr/>
          </p:nvGrpSpPr>
          <p:grpSpPr bwMode="auto">
            <a:xfrm>
              <a:off x="3171825" y="3451225"/>
              <a:ext cx="1212850" cy="2055813"/>
              <a:chOff x="1998" y="2174"/>
              <a:chExt cx="764" cy="1295"/>
            </a:xfrm>
          </p:grpSpPr>
          <p:sp>
            <p:nvSpPr>
              <p:cNvPr id="2074" name="Freeform 21"/>
              <p:cNvSpPr>
                <a:spLocks/>
              </p:cNvSpPr>
              <p:nvPr/>
            </p:nvSpPr>
            <p:spPr bwMode="auto">
              <a:xfrm>
                <a:off x="2239" y="2174"/>
                <a:ext cx="523" cy="1295"/>
              </a:xfrm>
              <a:custGeom>
                <a:avLst/>
                <a:gdLst>
                  <a:gd name="T0" fmla="*/ 12 w 523"/>
                  <a:gd name="T1" fmla="*/ 0 h 1295"/>
                  <a:gd name="T2" fmla="*/ 28 w 523"/>
                  <a:gd name="T3" fmla="*/ 29 h 1295"/>
                  <a:gd name="T4" fmla="*/ 54 w 523"/>
                  <a:gd name="T5" fmla="*/ 75 h 1295"/>
                  <a:gd name="T6" fmla="*/ 75 w 523"/>
                  <a:gd name="T7" fmla="*/ 117 h 1295"/>
                  <a:gd name="T8" fmla="*/ 98 w 523"/>
                  <a:gd name="T9" fmla="*/ 159 h 1295"/>
                  <a:gd name="T10" fmla="*/ 121 w 523"/>
                  <a:gd name="T11" fmla="*/ 203 h 1295"/>
                  <a:gd name="T12" fmla="*/ 144 w 523"/>
                  <a:gd name="T13" fmla="*/ 253 h 1295"/>
                  <a:gd name="T14" fmla="*/ 168 w 523"/>
                  <a:gd name="T15" fmla="*/ 304 h 1295"/>
                  <a:gd name="T16" fmla="*/ 196 w 523"/>
                  <a:gd name="T17" fmla="*/ 362 h 1295"/>
                  <a:gd name="T18" fmla="*/ 218 w 523"/>
                  <a:gd name="T19" fmla="*/ 410 h 1295"/>
                  <a:gd name="T20" fmla="*/ 243 w 523"/>
                  <a:gd name="T21" fmla="*/ 467 h 1295"/>
                  <a:gd name="T22" fmla="*/ 263 w 523"/>
                  <a:gd name="T23" fmla="*/ 517 h 1295"/>
                  <a:gd name="T24" fmla="*/ 290 w 523"/>
                  <a:gd name="T25" fmla="*/ 579 h 1295"/>
                  <a:gd name="T26" fmla="*/ 315 w 523"/>
                  <a:gd name="T27" fmla="*/ 642 h 1295"/>
                  <a:gd name="T28" fmla="*/ 340 w 523"/>
                  <a:gd name="T29" fmla="*/ 707 h 1295"/>
                  <a:gd name="T30" fmla="*/ 360 w 523"/>
                  <a:gd name="T31" fmla="*/ 758 h 1295"/>
                  <a:gd name="T32" fmla="*/ 376 w 523"/>
                  <a:gd name="T33" fmla="*/ 804 h 1295"/>
                  <a:gd name="T34" fmla="*/ 396 w 523"/>
                  <a:gd name="T35" fmla="*/ 859 h 1295"/>
                  <a:gd name="T36" fmla="*/ 414 w 523"/>
                  <a:gd name="T37" fmla="*/ 913 h 1295"/>
                  <a:gd name="T38" fmla="*/ 433 w 523"/>
                  <a:gd name="T39" fmla="*/ 970 h 1295"/>
                  <a:gd name="T40" fmla="*/ 451 w 523"/>
                  <a:gd name="T41" fmla="*/ 1026 h 1295"/>
                  <a:gd name="T42" fmla="*/ 466 w 523"/>
                  <a:gd name="T43" fmla="*/ 1079 h 1295"/>
                  <a:gd name="T44" fmla="*/ 483 w 523"/>
                  <a:gd name="T45" fmla="*/ 1127 h 1295"/>
                  <a:gd name="T46" fmla="*/ 496 w 523"/>
                  <a:gd name="T47" fmla="*/ 1180 h 1295"/>
                  <a:gd name="T48" fmla="*/ 507 w 523"/>
                  <a:gd name="T49" fmla="*/ 1230 h 1295"/>
                  <a:gd name="T50" fmla="*/ 519 w 523"/>
                  <a:gd name="T51" fmla="*/ 1281 h 1295"/>
                  <a:gd name="T52" fmla="*/ 522 w 523"/>
                  <a:gd name="T53" fmla="*/ 1294 h 1295"/>
                  <a:gd name="T54" fmla="*/ 484 w 523"/>
                  <a:gd name="T55" fmla="*/ 1274 h 1295"/>
                  <a:gd name="T56" fmla="*/ 477 w 523"/>
                  <a:gd name="T57" fmla="*/ 1234 h 1295"/>
                  <a:gd name="T58" fmla="*/ 466 w 523"/>
                  <a:gd name="T59" fmla="*/ 1187 h 1295"/>
                  <a:gd name="T60" fmla="*/ 454 w 523"/>
                  <a:gd name="T61" fmla="*/ 1137 h 1295"/>
                  <a:gd name="T62" fmla="*/ 437 w 523"/>
                  <a:gd name="T63" fmla="*/ 1084 h 1295"/>
                  <a:gd name="T64" fmla="*/ 421 w 523"/>
                  <a:gd name="T65" fmla="*/ 1024 h 1295"/>
                  <a:gd name="T66" fmla="*/ 403 w 523"/>
                  <a:gd name="T67" fmla="*/ 969 h 1295"/>
                  <a:gd name="T68" fmla="*/ 385 w 523"/>
                  <a:gd name="T69" fmla="*/ 915 h 1295"/>
                  <a:gd name="T70" fmla="*/ 364 w 523"/>
                  <a:gd name="T71" fmla="*/ 853 h 1295"/>
                  <a:gd name="T72" fmla="*/ 343 w 523"/>
                  <a:gd name="T73" fmla="*/ 796 h 1295"/>
                  <a:gd name="T74" fmla="*/ 323 w 523"/>
                  <a:gd name="T75" fmla="*/ 741 h 1295"/>
                  <a:gd name="T76" fmla="*/ 301 w 523"/>
                  <a:gd name="T77" fmla="*/ 683 h 1295"/>
                  <a:gd name="T78" fmla="*/ 284 w 523"/>
                  <a:gd name="T79" fmla="*/ 640 h 1295"/>
                  <a:gd name="T80" fmla="*/ 260 w 523"/>
                  <a:gd name="T81" fmla="*/ 581 h 1295"/>
                  <a:gd name="T82" fmla="*/ 234 w 523"/>
                  <a:gd name="T83" fmla="*/ 520 h 1295"/>
                  <a:gd name="T84" fmla="*/ 209 w 523"/>
                  <a:gd name="T85" fmla="*/ 463 h 1295"/>
                  <a:gd name="T86" fmla="*/ 184 w 523"/>
                  <a:gd name="T87" fmla="*/ 406 h 1295"/>
                  <a:gd name="T88" fmla="*/ 157 w 523"/>
                  <a:gd name="T89" fmla="*/ 348 h 1295"/>
                  <a:gd name="T90" fmla="*/ 131 w 523"/>
                  <a:gd name="T91" fmla="*/ 293 h 1295"/>
                  <a:gd name="T92" fmla="*/ 105 w 523"/>
                  <a:gd name="T93" fmla="*/ 239 h 1295"/>
                  <a:gd name="T94" fmla="*/ 79 w 523"/>
                  <a:gd name="T95" fmla="*/ 190 h 1295"/>
                  <a:gd name="T96" fmla="*/ 50 w 523"/>
                  <a:gd name="T97" fmla="*/ 133 h 1295"/>
                  <a:gd name="T98" fmla="*/ 24 w 523"/>
                  <a:gd name="T99" fmla="*/ 87 h 1295"/>
                  <a:gd name="T100" fmla="*/ 0 w 523"/>
                  <a:gd name="T101" fmla="*/ 46 h 1295"/>
                  <a:gd name="T102" fmla="*/ 12 w 523"/>
                  <a:gd name="T103" fmla="*/ 0 h 12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23"/>
                  <a:gd name="T157" fmla="*/ 0 h 1295"/>
                  <a:gd name="T158" fmla="*/ 523 w 523"/>
                  <a:gd name="T159" fmla="*/ 1295 h 12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23" h="1295">
                    <a:moveTo>
                      <a:pt x="12" y="0"/>
                    </a:moveTo>
                    <a:lnTo>
                      <a:pt x="28" y="29"/>
                    </a:lnTo>
                    <a:lnTo>
                      <a:pt x="54" y="75"/>
                    </a:lnTo>
                    <a:lnTo>
                      <a:pt x="75" y="117"/>
                    </a:lnTo>
                    <a:lnTo>
                      <a:pt x="98" y="159"/>
                    </a:lnTo>
                    <a:lnTo>
                      <a:pt x="121" y="203"/>
                    </a:lnTo>
                    <a:lnTo>
                      <a:pt x="144" y="253"/>
                    </a:lnTo>
                    <a:lnTo>
                      <a:pt x="168" y="304"/>
                    </a:lnTo>
                    <a:lnTo>
                      <a:pt x="196" y="362"/>
                    </a:lnTo>
                    <a:lnTo>
                      <a:pt x="218" y="410"/>
                    </a:lnTo>
                    <a:lnTo>
                      <a:pt x="243" y="467"/>
                    </a:lnTo>
                    <a:lnTo>
                      <a:pt x="263" y="517"/>
                    </a:lnTo>
                    <a:lnTo>
                      <a:pt x="290" y="579"/>
                    </a:lnTo>
                    <a:lnTo>
                      <a:pt x="315" y="642"/>
                    </a:lnTo>
                    <a:lnTo>
                      <a:pt x="340" y="707"/>
                    </a:lnTo>
                    <a:lnTo>
                      <a:pt x="360" y="758"/>
                    </a:lnTo>
                    <a:lnTo>
                      <a:pt x="376" y="804"/>
                    </a:lnTo>
                    <a:lnTo>
                      <a:pt x="396" y="859"/>
                    </a:lnTo>
                    <a:lnTo>
                      <a:pt x="414" y="913"/>
                    </a:lnTo>
                    <a:lnTo>
                      <a:pt x="433" y="970"/>
                    </a:lnTo>
                    <a:lnTo>
                      <a:pt x="451" y="1026"/>
                    </a:lnTo>
                    <a:lnTo>
                      <a:pt x="466" y="1079"/>
                    </a:lnTo>
                    <a:lnTo>
                      <a:pt x="483" y="1127"/>
                    </a:lnTo>
                    <a:lnTo>
                      <a:pt x="496" y="1180"/>
                    </a:lnTo>
                    <a:lnTo>
                      <a:pt x="507" y="1230"/>
                    </a:lnTo>
                    <a:lnTo>
                      <a:pt x="519" y="1281"/>
                    </a:lnTo>
                    <a:lnTo>
                      <a:pt x="522" y="1294"/>
                    </a:lnTo>
                    <a:lnTo>
                      <a:pt x="484" y="1274"/>
                    </a:lnTo>
                    <a:lnTo>
                      <a:pt x="477" y="1234"/>
                    </a:lnTo>
                    <a:lnTo>
                      <a:pt x="466" y="1187"/>
                    </a:lnTo>
                    <a:lnTo>
                      <a:pt x="454" y="1137"/>
                    </a:lnTo>
                    <a:lnTo>
                      <a:pt x="437" y="1084"/>
                    </a:lnTo>
                    <a:lnTo>
                      <a:pt x="421" y="1024"/>
                    </a:lnTo>
                    <a:lnTo>
                      <a:pt x="403" y="969"/>
                    </a:lnTo>
                    <a:lnTo>
                      <a:pt x="385" y="915"/>
                    </a:lnTo>
                    <a:lnTo>
                      <a:pt x="364" y="853"/>
                    </a:lnTo>
                    <a:lnTo>
                      <a:pt x="343" y="796"/>
                    </a:lnTo>
                    <a:lnTo>
                      <a:pt x="323" y="741"/>
                    </a:lnTo>
                    <a:lnTo>
                      <a:pt x="301" y="683"/>
                    </a:lnTo>
                    <a:lnTo>
                      <a:pt x="284" y="640"/>
                    </a:lnTo>
                    <a:lnTo>
                      <a:pt x="260" y="581"/>
                    </a:lnTo>
                    <a:lnTo>
                      <a:pt x="234" y="520"/>
                    </a:lnTo>
                    <a:lnTo>
                      <a:pt x="209" y="463"/>
                    </a:lnTo>
                    <a:lnTo>
                      <a:pt x="184" y="406"/>
                    </a:lnTo>
                    <a:lnTo>
                      <a:pt x="157" y="348"/>
                    </a:lnTo>
                    <a:lnTo>
                      <a:pt x="131" y="293"/>
                    </a:lnTo>
                    <a:lnTo>
                      <a:pt x="105" y="239"/>
                    </a:lnTo>
                    <a:lnTo>
                      <a:pt x="79" y="190"/>
                    </a:lnTo>
                    <a:lnTo>
                      <a:pt x="50" y="133"/>
                    </a:lnTo>
                    <a:lnTo>
                      <a:pt x="24" y="87"/>
                    </a:lnTo>
                    <a:lnTo>
                      <a:pt x="0" y="46"/>
                    </a:lnTo>
                    <a:lnTo>
                      <a:pt x="12"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75" name="Freeform 22"/>
              <p:cNvSpPr>
                <a:spLocks/>
              </p:cNvSpPr>
              <p:nvPr/>
            </p:nvSpPr>
            <p:spPr bwMode="auto">
              <a:xfrm>
                <a:off x="2205" y="2272"/>
                <a:ext cx="472" cy="1152"/>
              </a:xfrm>
              <a:custGeom>
                <a:avLst/>
                <a:gdLst>
                  <a:gd name="T0" fmla="*/ 16 w 472"/>
                  <a:gd name="T1" fmla="*/ 0 h 1152"/>
                  <a:gd name="T2" fmla="*/ 42 w 472"/>
                  <a:gd name="T3" fmla="*/ 47 h 1152"/>
                  <a:gd name="T4" fmla="*/ 64 w 472"/>
                  <a:gd name="T5" fmla="*/ 89 h 1152"/>
                  <a:gd name="T6" fmla="*/ 86 w 472"/>
                  <a:gd name="T7" fmla="*/ 133 h 1152"/>
                  <a:gd name="T8" fmla="*/ 110 w 472"/>
                  <a:gd name="T9" fmla="*/ 182 h 1152"/>
                  <a:gd name="T10" fmla="*/ 134 w 472"/>
                  <a:gd name="T11" fmla="*/ 233 h 1152"/>
                  <a:gd name="T12" fmla="*/ 161 w 472"/>
                  <a:gd name="T13" fmla="*/ 292 h 1152"/>
                  <a:gd name="T14" fmla="*/ 183 w 472"/>
                  <a:gd name="T15" fmla="*/ 340 h 1152"/>
                  <a:gd name="T16" fmla="*/ 208 w 472"/>
                  <a:gd name="T17" fmla="*/ 397 h 1152"/>
                  <a:gd name="T18" fmla="*/ 229 w 472"/>
                  <a:gd name="T19" fmla="*/ 447 h 1152"/>
                  <a:gd name="T20" fmla="*/ 255 w 472"/>
                  <a:gd name="T21" fmla="*/ 509 h 1152"/>
                  <a:gd name="T22" fmla="*/ 281 w 472"/>
                  <a:gd name="T23" fmla="*/ 573 h 1152"/>
                  <a:gd name="T24" fmla="*/ 306 w 472"/>
                  <a:gd name="T25" fmla="*/ 637 h 1152"/>
                  <a:gd name="T26" fmla="*/ 325 w 472"/>
                  <a:gd name="T27" fmla="*/ 688 h 1152"/>
                  <a:gd name="T28" fmla="*/ 341 w 472"/>
                  <a:gd name="T29" fmla="*/ 733 h 1152"/>
                  <a:gd name="T30" fmla="*/ 362 w 472"/>
                  <a:gd name="T31" fmla="*/ 790 h 1152"/>
                  <a:gd name="T32" fmla="*/ 381 w 472"/>
                  <a:gd name="T33" fmla="*/ 843 h 1152"/>
                  <a:gd name="T34" fmla="*/ 399 w 472"/>
                  <a:gd name="T35" fmla="*/ 901 h 1152"/>
                  <a:gd name="T36" fmla="*/ 417 w 472"/>
                  <a:gd name="T37" fmla="*/ 956 h 1152"/>
                  <a:gd name="T38" fmla="*/ 433 w 472"/>
                  <a:gd name="T39" fmla="*/ 1010 h 1152"/>
                  <a:gd name="T40" fmla="*/ 448 w 472"/>
                  <a:gd name="T41" fmla="*/ 1058 h 1152"/>
                  <a:gd name="T42" fmla="*/ 461 w 472"/>
                  <a:gd name="T43" fmla="*/ 1111 h 1152"/>
                  <a:gd name="T44" fmla="*/ 471 w 472"/>
                  <a:gd name="T45" fmla="*/ 1151 h 1152"/>
                  <a:gd name="T46" fmla="*/ 433 w 472"/>
                  <a:gd name="T47" fmla="*/ 1129 h 1152"/>
                  <a:gd name="T48" fmla="*/ 432 w 472"/>
                  <a:gd name="T49" fmla="*/ 1118 h 1152"/>
                  <a:gd name="T50" fmla="*/ 419 w 472"/>
                  <a:gd name="T51" fmla="*/ 1067 h 1152"/>
                  <a:gd name="T52" fmla="*/ 404 w 472"/>
                  <a:gd name="T53" fmla="*/ 1014 h 1152"/>
                  <a:gd name="T54" fmla="*/ 386 w 472"/>
                  <a:gd name="T55" fmla="*/ 954 h 1152"/>
                  <a:gd name="T56" fmla="*/ 369 w 472"/>
                  <a:gd name="T57" fmla="*/ 899 h 1152"/>
                  <a:gd name="T58" fmla="*/ 352 w 472"/>
                  <a:gd name="T59" fmla="*/ 846 h 1152"/>
                  <a:gd name="T60" fmla="*/ 329 w 472"/>
                  <a:gd name="T61" fmla="*/ 783 h 1152"/>
                  <a:gd name="T62" fmla="*/ 308 w 472"/>
                  <a:gd name="T63" fmla="*/ 726 h 1152"/>
                  <a:gd name="T64" fmla="*/ 288 w 472"/>
                  <a:gd name="T65" fmla="*/ 671 h 1152"/>
                  <a:gd name="T66" fmla="*/ 266 w 472"/>
                  <a:gd name="T67" fmla="*/ 614 h 1152"/>
                  <a:gd name="T68" fmla="*/ 249 w 472"/>
                  <a:gd name="T69" fmla="*/ 569 h 1152"/>
                  <a:gd name="T70" fmla="*/ 225 w 472"/>
                  <a:gd name="T71" fmla="*/ 511 h 1152"/>
                  <a:gd name="T72" fmla="*/ 200 w 472"/>
                  <a:gd name="T73" fmla="*/ 450 h 1152"/>
                  <a:gd name="T74" fmla="*/ 175 w 472"/>
                  <a:gd name="T75" fmla="*/ 394 h 1152"/>
                  <a:gd name="T76" fmla="*/ 149 w 472"/>
                  <a:gd name="T77" fmla="*/ 336 h 1152"/>
                  <a:gd name="T78" fmla="*/ 123 w 472"/>
                  <a:gd name="T79" fmla="*/ 277 h 1152"/>
                  <a:gd name="T80" fmla="*/ 97 w 472"/>
                  <a:gd name="T81" fmla="*/ 223 h 1152"/>
                  <a:gd name="T82" fmla="*/ 70 w 472"/>
                  <a:gd name="T83" fmla="*/ 168 h 1152"/>
                  <a:gd name="T84" fmla="*/ 44 w 472"/>
                  <a:gd name="T85" fmla="*/ 119 h 1152"/>
                  <a:gd name="T86" fmla="*/ 16 w 472"/>
                  <a:gd name="T87" fmla="*/ 64 h 1152"/>
                  <a:gd name="T88" fmla="*/ 0 w 472"/>
                  <a:gd name="T89" fmla="*/ 38 h 1152"/>
                  <a:gd name="T90" fmla="*/ 16 w 472"/>
                  <a:gd name="T91" fmla="*/ 0 h 11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72"/>
                  <a:gd name="T139" fmla="*/ 0 h 1152"/>
                  <a:gd name="T140" fmla="*/ 472 w 472"/>
                  <a:gd name="T141" fmla="*/ 1152 h 115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72" h="1152">
                    <a:moveTo>
                      <a:pt x="16" y="0"/>
                    </a:moveTo>
                    <a:lnTo>
                      <a:pt x="42" y="47"/>
                    </a:lnTo>
                    <a:lnTo>
                      <a:pt x="64" y="89"/>
                    </a:lnTo>
                    <a:lnTo>
                      <a:pt x="86" y="133"/>
                    </a:lnTo>
                    <a:lnTo>
                      <a:pt x="110" y="182"/>
                    </a:lnTo>
                    <a:lnTo>
                      <a:pt x="134" y="233"/>
                    </a:lnTo>
                    <a:lnTo>
                      <a:pt x="161" y="292"/>
                    </a:lnTo>
                    <a:lnTo>
                      <a:pt x="183" y="340"/>
                    </a:lnTo>
                    <a:lnTo>
                      <a:pt x="208" y="397"/>
                    </a:lnTo>
                    <a:lnTo>
                      <a:pt x="229" y="447"/>
                    </a:lnTo>
                    <a:lnTo>
                      <a:pt x="255" y="509"/>
                    </a:lnTo>
                    <a:lnTo>
                      <a:pt x="281" y="573"/>
                    </a:lnTo>
                    <a:lnTo>
                      <a:pt x="306" y="637"/>
                    </a:lnTo>
                    <a:lnTo>
                      <a:pt x="325" y="688"/>
                    </a:lnTo>
                    <a:lnTo>
                      <a:pt x="341" y="733"/>
                    </a:lnTo>
                    <a:lnTo>
                      <a:pt x="362" y="790"/>
                    </a:lnTo>
                    <a:lnTo>
                      <a:pt x="381" y="843"/>
                    </a:lnTo>
                    <a:lnTo>
                      <a:pt x="399" y="901"/>
                    </a:lnTo>
                    <a:lnTo>
                      <a:pt x="417" y="956"/>
                    </a:lnTo>
                    <a:lnTo>
                      <a:pt x="433" y="1010"/>
                    </a:lnTo>
                    <a:lnTo>
                      <a:pt x="448" y="1058"/>
                    </a:lnTo>
                    <a:lnTo>
                      <a:pt x="461" y="1111"/>
                    </a:lnTo>
                    <a:lnTo>
                      <a:pt x="471" y="1151"/>
                    </a:lnTo>
                    <a:lnTo>
                      <a:pt x="433" y="1129"/>
                    </a:lnTo>
                    <a:lnTo>
                      <a:pt x="432" y="1118"/>
                    </a:lnTo>
                    <a:lnTo>
                      <a:pt x="419" y="1067"/>
                    </a:lnTo>
                    <a:lnTo>
                      <a:pt x="404" y="1014"/>
                    </a:lnTo>
                    <a:lnTo>
                      <a:pt x="386" y="954"/>
                    </a:lnTo>
                    <a:lnTo>
                      <a:pt x="369" y="899"/>
                    </a:lnTo>
                    <a:lnTo>
                      <a:pt x="352" y="846"/>
                    </a:lnTo>
                    <a:lnTo>
                      <a:pt x="329" y="783"/>
                    </a:lnTo>
                    <a:lnTo>
                      <a:pt x="308" y="726"/>
                    </a:lnTo>
                    <a:lnTo>
                      <a:pt x="288" y="671"/>
                    </a:lnTo>
                    <a:lnTo>
                      <a:pt x="266" y="614"/>
                    </a:lnTo>
                    <a:lnTo>
                      <a:pt x="249" y="569"/>
                    </a:lnTo>
                    <a:lnTo>
                      <a:pt x="225" y="511"/>
                    </a:lnTo>
                    <a:lnTo>
                      <a:pt x="200" y="450"/>
                    </a:lnTo>
                    <a:lnTo>
                      <a:pt x="175" y="394"/>
                    </a:lnTo>
                    <a:lnTo>
                      <a:pt x="149" y="336"/>
                    </a:lnTo>
                    <a:lnTo>
                      <a:pt x="123" y="277"/>
                    </a:lnTo>
                    <a:lnTo>
                      <a:pt x="97" y="223"/>
                    </a:lnTo>
                    <a:lnTo>
                      <a:pt x="70" y="168"/>
                    </a:lnTo>
                    <a:lnTo>
                      <a:pt x="44" y="119"/>
                    </a:lnTo>
                    <a:lnTo>
                      <a:pt x="16" y="64"/>
                    </a:lnTo>
                    <a:lnTo>
                      <a:pt x="0" y="38"/>
                    </a:lnTo>
                    <a:lnTo>
                      <a:pt x="16"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76" name="Freeform 23"/>
              <p:cNvSpPr>
                <a:spLocks/>
              </p:cNvSpPr>
              <p:nvPr/>
            </p:nvSpPr>
            <p:spPr bwMode="auto">
              <a:xfrm>
                <a:off x="2174" y="2363"/>
                <a:ext cx="413" cy="1011"/>
              </a:xfrm>
              <a:custGeom>
                <a:avLst/>
                <a:gdLst>
                  <a:gd name="T0" fmla="*/ 27 w 413"/>
                  <a:gd name="T1" fmla="*/ 26 h 1011"/>
                  <a:gd name="T2" fmla="*/ 49 w 413"/>
                  <a:gd name="T3" fmla="*/ 69 h 1011"/>
                  <a:gd name="T4" fmla="*/ 72 w 413"/>
                  <a:gd name="T5" fmla="*/ 119 h 1011"/>
                  <a:gd name="T6" fmla="*/ 97 w 413"/>
                  <a:gd name="T7" fmla="*/ 170 h 1011"/>
                  <a:gd name="T8" fmla="*/ 124 w 413"/>
                  <a:gd name="T9" fmla="*/ 229 h 1011"/>
                  <a:gd name="T10" fmla="*/ 146 w 413"/>
                  <a:gd name="T11" fmla="*/ 277 h 1011"/>
                  <a:gd name="T12" fmla="*/ 170 w 413"/>
                  <a:gd name="T13" fmla="*/ 333 h 1011"/>
                  <a:gd name="T14" fmla="*/ 190 w 413"/>
                  <a:gd name="T15" fmla="*/ 383 h 1011"/>
                  <a:gd name="T16" fmla="*/ 217 w 413"/>
                  <a:gd name="T17" fmla="*/ 446 h 1011"/>
                  <a:gd name="T18" fmla="*/ 245 w 413"/>
                  <a:gd name="T19" fmla="*/ 516 h 1011"/>
                  <a:gd name="T20" fmla="*/ 267 w 413"/>
                  <a:gd name="T21" fmla="*/ 573 h 1011"/>
                  <a:gd name="T22" fmla="*/ 286 w 413"/>
                  <a:gd name="T23" fmla="*/ 623 h 1011"/>
                  <a:gd name="T24" fmla="*/ 304 w 413"/>
                  <a:gd name="T25" fmla="*/ 669 h 1011"/>
                  <a:gd name="T26" fmla="*/ 324 w 413"/>
                  <a:gd name="T27" fmla="*/ 726 h 1011"/>
                  <a:gd name="T28" fmla="*/ 342 w 413"/>
                  <a:gd name="T29" fmla="*/ 779 h 1011"/>
                  <a:gd name="T30" fmla="*/ 361 w 413"/>
                  <a:gd name="T31" fmla="*/ 837 h 1011"/>
                  <a:gd name="T32" fmla="*/ 380 w 413"/>
                  <a:gd name="T33" fmla="*/ 892 h 1011"/>
                  <a:gd name="T34" fmla="*/ 395 w 413"/>
                  <a:gd name="T35" fmla="*/ 945 h 1011"/>
                  <a:gd name="T36" fmla="*/ 409 w 413"/>
                  <a:gd name="T37" fmla="*/ 993 h 1011"/>
                  <a:gd name="T38" fmla="*/ 412 w 413"/>
                  <a:gd name="T39" fmla="*/ 1010 h 1011"/>
                  <a:gd name="T40" fmla="*/ 377 w 413"/>
                  <a:gd name="T41" fmla="*/ 990 h 1011"/>
                  <a:gd name="T42" fmla="*/ 366 w 413"/>
                  <a:gd name="T43" fmla="*/ 950 h 1011"/>
                  <a:gd name="T44" fmla="*/ 350 w 413"/>
                  <a:gd name="T45" fmla="*/ 889 h 1011"/>
                  <a:gd name="T46" fmla="*/ 331 w 413"/>
                  <a:gd name="T47" fmla="*/ 835 h 1011"/>
                  <a:gd name="T48" fmla="*/ 313 w 413"/>
                  <a:gd name="T49" fmla="*/ 782 h 1011"/>
                  <a:gd name="T50" fmla="*/ 291 w 413"/>
                  <a:gd name="T51" fmla="*/ 718 h 1011"/>
                  <a:gd name="T52" fmla="*/ 271 w 413"/>
                  <a:gd name="T53" fmla="*/ 663 h 1011"/>
                  <a:gd name="T54" fmla="*/ 250 w 413"/>
                  <a:gd name="T55" fmla="*/ 607 h 1011"/>
                  <a:gd name="T56" fmla="*/ 228 w 413"/>
                  <a:gd name="T57" fmla="*/ 550 h 1011"/>
                  <a:gd name="T58" fmla="*/ 211 w 413"/>
                  <a:gd name="T59" fmla="*/ 506 h 1011"/>
                  <a:gd name="T60" fmla="*/ 187 w 413"/>
                  <a:gd name="T61" fmla="*/ 448 h 1011"/>
                  <a:gd name="T62" fmla="*/ 162 w 413"/>
                  <a:gd name="T63" fmla="*/ 387 h 1011"/>
                  <a:gd name="T64" fmla="*/ 138 w 413"/>
                  <a:gd name="T65" fmla="*/ 330 h 1011"/>
                  <a:gd name="T66" fmla="*/ 113 w 413"/>
                  <a:gd name="T67" fmla="*/ 272 h 1011"/>
                  <a:gd name="T68" fmla="*/ 85 w 413"/>
                  <a:gd name="T69" fmla="*/ 214 h 1011"/>
                  <a:gd name="T70" fmla="*/ 60 w 413"/>
                  <a:gd name="T71" fmla="*/ 159 h 1011"/>
                  <a:gd name="T72" fmla="*/ 33 w 413"/>
                  <a:gd name="T73" fmla="*/ 105 h 1011"/>
                  <a:gd name="T74" fmla="*/ 8 w 413"/>
                  <a:gd name="T75" fmla="*/ 56 h 1011"/>
                  <a:gd name="T76" fmla="*/ 0 w 413"/>
                  <a:gd name="T77" fmla="*/ 42 h 1011"/>
                  <a:gd name="T78" fmla="*/ 14 w 413"/>
                  <a:gd name="T79" fmla="*/ 0 h 1011"/>
                  <a:gd name="T80" fmla="*/ 27 w 413"/>
                  <a:gd name="T81" fmla="*/ 26 h 101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13"/>
                  <a:gd name="T124" fmla="*/ 0 h 1011"/>
                  <a:gd name="T125" fmla="*/ 413 w 413"/>
                  <a:gd name="T126" fmla="*/ 1011 h 101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13" h="1011">
                    <a:moveTo>
                      <a:pt x="27" y="26"/>
                    </a:moveTo>
                    <a:lnTo>
                      <a:pt x="49" y="69"/>
                    </a:lnTo>
                    <a:lnTo>
                      <a:pt x="72" y="119"/>
                    </a:lnTo>
                    <a:lnTo>
                      <a:pt x="97" y="170"/>
                    </a:lnTo>
                    <a:lnTo>
                      <a:pt x="124" y="229"/>
                    </a:lnTo>
                    <a:lnTo>
                      <a:pt x="146" y="277"/>
                    </a:lnTo>
                    <a:lnTo>
                      <a:pt x="170" y="333"/>
                    </a:lnTo>
                    <a:lnTo>
                      <a:pt x="190" y="383"/>
                    </a:lnTo>
                    <a:lnTo>
                      <a:pt x="217" y="446"/>
                    </a:lnTo>
                    <a:lnTo>
                      <a:pt x="245" y="516"/>
                    </a:lnTo>
                    <a:lnTo>
                      <a:pt x="267" y="573"/>
                    </a:lnTo>
                    <a:lnTo>
                      <a:pt x="286" y="623"/>
                    </a:lnTo>
                    <a:lnTo>
                      <a:pt x="304" y="669"/>
                    </a:lnTo>
                    <a:lnTo>
                      <a:pt x="324" y="726"/>
                    </a:lnTo>
                    <a:lnTo>
                      <a:pt x="342" y="779"/>
                    </a:lnTo>
                    <a:lnTo>
                      <a:pt x="361" y="837"/>
                    </a:lnTo>
                    <a:lnTo>
                      <a:pt x="380" y="892"/>
                    </a:lnTo>
                    <a:lnTo>
                      <a:pt x="395" y="945"/>
                    </a:lnTo>
                    <a:lnTo>
                      <a:pt x="409" y="993"/>
                    </a:lnTo>
                    <a:lnTo>
                      <a:pt x="412" y="1010"/>
                    </a:lnTo>
                    <a:lnTo>
                      <a:pt x="377" y="990"/>
                    </a:lnTo>
                    <a:lnTo>
                      <a:pt x="366" y="950"/>
                    </a:lnTo>
                    <a:lnTo>
                      <a:pt x="350" y="889"/>
                    </a:lnTo>
                    <a:lnTo>
                      <a:pt x="331" y="835"/>
                    </a:lnTo>
                    <a:lnTo>
                      <a:pt x="313" y="782"/>
                    </a:lnTo>
                    <a:lnTo>
                      <a:pt x="291" y="718"/>
                    </a:lnTo>
                    <a:lnTo>
                      <a:pt x="271" y="663"/>
                    </a:lnTo>
                    <a:lnTo>
                      <a:pt x="250" y="607"/>
                    </a:lnTo>
                    <a:lnTo>
                      <a:pt x="228" y="550"/>
                    </a:lnTo>
                    <a:lnTo>
                      <a:pt x="211" y="506"/>
                    </a:lnTo>
                    <a:lnTo>
                      <a:pt x="187" y="448"/>
                    </a:lnTo>
                    <a:lnTo>
                      <a:pt x="162" y="387"/>
                    </a:lnTo>
                    <a:lnTo>
                      <a:pt x="138" y="330"/>
                    </a:lnTo>
                    <a:lnTo>
                      <a:pt x="113" y="272"/>
                    </a:lnTo>
                    <a:lnTo>
                      <a:pt x="85" y="214"/>
                    </a:lnTo>
                    <a:lnTo>
                      <a:pt x="60" y="159"/>
                    </a:lnTo>
                    <a:lnTo>
                      <a:pt x="33" y="105"/>
                    </a:lnTo>
                    <a:lnTo>
                      <a:pt x="8" y="56"/>
                    </a:lnTo>
                    <a:lnTo>
                      <a:pt x="0" y="42"/>
                    </a:lnTo>
                    <a:lnTo>
                      <a:pt x="14" y="0"/>
                    </a:lnTo>
                    <a:lnTo>
                      <a:pt x="27" y="26"/>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77" name="Freeform 24"/>
              <p:cNvSpPr>
                <a:spLocks/>
              </p:cNvSpPr>
              <p:nvPr/>
            </p:nvSpPr>
            <p:spPr bwMode="auto">
              <a:xfrm>
                <a:off x="2145" y="2453"/>
                <a:ext cx="363" cy="876"/>
              </a:xfrm>
              <a:custGeom>
                <a:avLst/>
                <a:gdLst>
                  <a:gd name="T0" fmla="*/ 15 w 363"/>
                  <a:gd name="T1" fmla="*/ 0 h 876"/>
                  <a:gd name="T2" fmla="*/ 39 w 363"/>
                  <a:gd name="T3" fmla="*/ 50 h 876"/>
                  <a:gd name="T4" fmla="*/ 64 w 363"/>
                  <a:gd name="T5" fmla="*/ 100 h 876"/>
                  <a:gd name="T6" fmla="*/ 90 w 363"/>
                  <a:gd name="T7" fmla="*/ 159 h 876"/>
                  <a:gd name="T8" fmla="*/ 111 w 363"/>
                  <a:gd name="T9" fmla="*/ 207 h 876"/>
                  <a:gd name="T10" fmla="*/ 136 w 363"/>
                  <a:gd name="T11" fmla="*/ 265 h 876"/>
                  <a:gd name="T12" fmla="*/ 157 w 363"/>
                  <a:gd name="T13" fmla="*/ 313 h 876"/>
                  <a:gd name="T14" fmla="*/ 183 w 363"/>
                  <a:gd name="T15" fmla="*/ 376 h 876"/>
                  <a:gd name="T16" fmla="*/ 208 w 363"/>
                  <a:gd name="T17" fmla="*/ 438 h 876"/>
                  <a:gd name="T18" fmla="*/ 233 w 363"/>
                  <a:gd name="T19" fmla="*/ 503 h 876"/>
                  <a:gd name="T20" fmla="*/ 253 w 363"/>
                  <a:gd name="T21" fmla="*/ 554 h 876"/>
                  <a:gd name="T22" fmla="*/ 269 w 363"/>
                  <a:gd name="T23" fmla="*/ 600 h 876"/>
                  <a:gd name="T24" fmla="*/ 290 w 363"/>
                  <a:gd name="T25" fmla="*/ 656 h 876"/>
                  <a:gd name="T26" fmla="*/ 308 w 363"/>
                  <a:gd name="T27" fmla="*/ 708 h 876"/>
                  <a:gd name="T28" fmla="*/ 327 w 363"/>
                  <a:gd name="T29" fmla="*/ 767 h 876"/>
                  <a:gd name="T30" fmla="*/ 345 w 363"/>
                  <a:gd name="T31" fmla="*/ 822 h 876"/>
                  <a:gd name="T32" fmla="*/ 362 w 363"/>
                  <a:gd name="T33" fmla="*/ 875 h 876"/>
                  <a:gd name="T34" fmla="*/ 325 w 363"/>
                  <a:gd name="T35" fmla="*/ 856 h 876"/>
                  <a:gd name="T36" fmla="*/ 315 w 363"/>
                  <a:gd name="T37" fmla="*/ 820 h 876"/>
                  <a:gd name="T38" fmla="*/ 297 w 363"/>
                  <a:gd name="T39" fmla="*/ 765 h 876"/>
                  <a:gd name="T40" fmla="*/ 279 w 363"/>
                  <a:gd name="T41" fmla="*/ 711 h 876"/>
                  <a:gd name="T42" fmla="*/ 258 w 363"/>
                  <a:gd name="T43" fmla="*/ 649 h 876"/>
                  <a:gd name="T44" fmla="*/ 236 w 363"/>
                  <a:gd name="T45" fmla="*/ 593 h 876"/>
                  <a:gd name="T46" fmla="*/ 216 w 363"/>
                  <a:gd name="T47" fmla="*/ 537 h 876"/>
                  <a:gd name="T48" fmla="*/ 194 w 363"/>
                  <a:gd name="T49" fmla="*/ 481 h 876"/>
                  <a:gd name="T50" fmla="*/ 177 w 363"/>
                  <a:gd name="T51" fmla="*/ 436 h 876"/>
                  <a:gd name="T52" fmla="*/ 153 w 363"/>
                  <a:gd name="T53" fmla="*/ 378 h 876"/>
                  <a:gd name="T54" fmla="*/ 128 w 363"/>
                  <a:gd name="T55" fmla="*/ 316 h 876"/>
                  <a:gd name="T56" fmla="*/ 103 w 363"/>
                  <a:gd name="T57" fmla="*/ 260 h 876"/>
                  <a:gd name="T58" fmla="*/ 78 w 363"/>
                  <a:gd name="T59" fmla="*/ 202 h 876"/>
                  <a:gd name="T60" fmla="*/ 51 w 363"/>
                  <a:gd name="T61" fmla="*/ 145 h 876"/>
                  <a:gd name="T62" fmla="*/ 26 w 363"/>
                  <a:gd name="T63" fmla="*/ 90 h 876"/>
                  <a:gd name="T64" fmla="*/ 0 w 363"/>
                  <a:gd name="T65" fmla="*/ 42 h 876"/>
                  <a:gd name="T66" fmla="*/ 15 w 363"/>
                  <a:gd name="T67" fmla="*/ 0 h 8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63"/>
                  <a:gd name="T103" fmla="*/ 0 h 876"/>
                  <a:gd name="T104" fmla="*/ 363 w 363"/>
                  <a:gd name="T105" fmla="*/ 876 h 8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63" h="876">
                    <a:moveTo>
                      <a:pt x="15" y="0"/>
                    </a:moveTo>
                    <a:lnTo>
                      <a:pt x="39" y="50"/>
                    </a:lnTo>
                    <a:lnTo>
                      <a:pt x="64" y="100"/>
                    </a:lnTo>
                    <a:lnTo>
                      <a:pt x="90" y="159"/>
                    </a:lnTo>
                    <a:lnTo>
                      <a:pt x="111" y="207"/>
                    </a:lnTo>
                    <a:lnTo>
                      <a:pt x="136" y="265"/>
                    </a:lnTo>
                    <a:lnTo>
                      <a:pt x="157" y="313"/>
                    </a:lnTo>
                    <a:lnTo>
                      <a:pt x="183" y="376"/>
                    </a:lnTo>
                    <a:lnTo>
                      <a:pt x="208" y="438"/>
                    </a:lnTo>
                    <a:lnTo>
                      <a:pt x="233" y="503"/>
                    </a:lnTo>
                    <a:lnTo>
                      <a:pt x="253" y="554"/>
                    </a:lnTo>
                    <a:lnTo>
                      <a:pt x="269" y="600"/>
                    </a:lnTo>
                    <a:lnTo>
                      <a:pt x="290" y="656"/>
                    </a:lnTo>
                    <a:lnTo>
                      <a:pt x="308" y="708"/>
                    </a:lnTo>
                    <a:lnTo>
                      <a:pt x="327" y="767"/>
                    </a:lnTo>
                    <a:lnTo>
                      <a:pt x="345" y="822"/>
                    </a:lnTo>
                    <a:lnTo>
                      <a:pt x="362" y="875"/>
                    </a:lnTo>
                    <a:lnTo>
                      <a:pt x="325" y="856"/>
                    </a:lnTo>
                    <a:lnTo>
                      <a:pt x="315" y="820"/>
                    </a:lnTo>
                    <a:lnTo>
                      <a:pt x="297" y="765"/>
                    </a:lnTo>
                    <a:lnTo>
                      <a:pt x="279" y="711"/>
                    </a:lnTo>
                    <a:lnTo>
                      <a:pt x="258" y="649"/>
                    </a:lnTo>
                    <a:lnTo>
                      <a:pt x="236" y="593"/>
                    </a:lnTo>
                    <a:lnTo>
                      <a:pt x="216" y="537"/>
                    </a:lnTo>
                    <a:lnTo>
                      <a:pt x="194" y="481"/>
                    </a:lnTo>
                    <a:lnTo>
                      <a:pt x="177" y="436"/>
                    </a:lnTo>
                    <a:lnTo>
                      <a:pt x="153" y="378"/>
                    </a:lnTo>
                    <a:lnTo>
                      <a:pt x="128" y="316"/>
                    </a:lnTo>
                    <a:lnTo>
                      <a:pt x="103" y="260"/>
                    </a:lnTo>
                    <a:lnTo>
                      <a:pt x="78" y="202"/>
                    </a:lnTo>
                    <a:lnTo>
                      <a:pt x="51" y="145"/>
                    </a:lnTo>
                    <a:lnTo>
                      <a:pt x="26" y="90"/>
                    </a:lnTo>
                    <a:lnTo>
                      <a:pt x="0" y="42"/>
                    </a:lnTo>
                    <a:lnTo>
                      <a:pt x="15"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78" name="Freeform 25"/>
              <p:cNvSpPr>
                <a:spLocks/>
              </p:cNvSpPr>
              <p:nvPr/>
            </p:nvSpPr>
            <p:spPr bwMode="auto">
              <a:xfrm>
                <a:off x="2113" y="2545"/>
                <a:ext cx="313" cy="740"/>
              </a:xfrm>
              <a:custGeom>
                <a:avLst/>
                <a:gdLst>
                  <a:gd name="T0" fmla="*/ 15 w 313"/>
                  <a:gd name="T1" fmla="*/ 0 h 740"/>
                  <a:gd name="T2" fmla="*/ 35 w 313"/>
                  <a:gd name="T3" fmla="*/ 38 h 740"/>
                  <a:gd name="T4" fmla="*/ 61 w 313"/>
                  <a:gd name="T5" fmla="*/ 96 h 740"/>
                  <a:gd name="T6" fmla="*/ 84 w 313"/>
                  <a:gd name="T7" fmla="*/ 146 h 740"/>
                  <a:gd name="T8" fmla="*/ 108 w 313"/>
                  <a:gd name="T9" fmla="*/ 202 h 740"/>
                  <a:gd name="T10" fmla="*/ 129 w 313"/>
                  <a:gd name="T11" fmla="*/ 252 h 740"/>
                  <a:gd name="T12" fmla="*/ 155 w 313"/>
                  <a:gd name="T13" fmla="*/ 314 h 740"/>
                  <a:gd name="T14" fmla="*/ 180 w 313"/>
                  <a:gd name="T15" fmla="*/ 377 h 740"/>
                  <a:gd name="T16" fmla="*/ 205 w 313"/>
                  <a:gd name="T17" fmla="*/ 441 h 740"/>
                  <a:gd name="T18" fmla="*/ 224 w 313"/>
                  <a:gd name="T19" fmla="*/ 491 h 740"/>
                  <a:gd name="T20" fmla="*/ 241 w 313"/>
                  <a:gd name="T21" fmla="*/ 537 h 740"/>
                  <a:gd name="T22" fmla="*/ 261 w 313"/>
                  <a:gd name="T23" fmla="*/ 593 h 740"/>
                  <a:gd name="T24" fmla="*/ 280 w 313"/>
                  <a:gd name="T25" fmla="*/ 646 h 740"/>
                  <a:gd name="T26" fmla="*/ 299 w 313"/>
                  <a:gd name="T27" fmla="*/ 703 h 740"/>
                  <a:gd name="T28" fmla="*/ 312 w 313"/>
                  <a:gd name="T29" fmla="*/ 739 h 740"/>
                  <a:gd name="T30" fmla="*/ 274 w 313"/>
                  <a:gd name="T31" fmla="*/ 719 h 740"/>
                  <a:gd name="T32" fmla="*/ 269 w 313"/>
                  <a:gd name="T33" fmla="*/ 701 h 740"/>
                  <a:gd name="T34" fmla="*/ 251 w 313"/>
                  <a:gd name="T35" fmla="*/ 648 h 740"/>
                  <a:gd name="T36" fmla="*/ 228 w 313"/>
                  <a:gd name="T37" fmla="*/ 586 h 740"/>
                  <a:gd name="T38" fmla="*/ 208 w 313"/>
                  <a:gd name="T39" fmla="*/ 530 h 740"/>
                  <a:gd name="T40" fmla="*/ 188 w 313"/>
                  <a:gd name="T41" fmla="*/ 475 h 740"/>
                  <a:gd name="T42" fmla="*/ 166 w 313"/>
                  <a:gd name="T43" fmla="*/ 417 h 740"/>
                  <a:gd name="T44" fmla="*/ 149 w 313"/>
                  <a:gd name="T45" fmla="*/ 374 h 740"/>
                  <a:gd name="T46" fmla="*/ 125 w 313"/>
                  <a:gd name="T47" fmla="*/ 315 h 740"/>
                  <a:gd name="T48" fmla="*/ 100 w 313"/>
                  <a:gd name="T49" fmla="*/ 254 h 740"/>
                  <a:gd name="T50" fmla="*/ 75 w 313"/>
                  <a:gd name="T51" fmla="*/ 198 h 740"/>
                  <a:gd name="T52" fmla="*/ 50 w 313"/>
                  <a:gd name="T53" fmla="*/ 140 h 740"/>
                  <a:gd name="T54" fmla="*/ 23 w 313"/>
                  <a:gd name="T55" fmla="*/ 82 h 740"/>
                  <a:gd name="T56" fmla="*/ 0 w 313"/>
                  <a:gd name="T57" fmla="*/ 38 h 740"/>
                  <a:gd name="T58" fmla="*/ 15 w 313"/>
                  <a:gd name="T59" fmla="*/ 0 h 74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13"/>
                  <a:gd name="T91" fmla="*/ 0 h 740"/>
                  <a:gd name="T92" fmla="*/ 313 w 313"/>
                  <a:gd name="T93" fmla="*/ 740 h 74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13" h="740">
                    <a:moveTo>
                      <a:pt x="15" y="0"/>
                    </a:moveTo>
                    <a:lnTo>
                      <a:pt x="35" y="38"/>
                    </a:lnTo>
                    <a:lnTo>
                      <a:pt x="61" y="96"/>
                    </a:lnTo>
                    <a:lnTo>
                      <a:pt x="84" y="146"/>
                    </a:lnTo>
                    <a:lnTo>
                      <a:pt x="108" y="202"/>
                    </a:lnTo>
                    <a:lnTo>
                      <a:pt x="129" y="252"/>
                    </a:lnTo>
                    <a:lnTo>
                      <a:pt x="155" y="314"/>
                    </a:lnTo>
                    <a:lnTo>
                      <a:pt x="180" y="377"/>
                    </a:lnTo>
                    <a:lnTo>
                      <a:pt x="205" y="441"/>
                    </a:lnTo>
                    <a:lnTo>
                      <a:pt x="224" y="491"/>
                    </a:lnTo>
                    <a:lnTo>
                      <a:pt x="241" y="537"/>
                    </a:lnTo>
                    <a:lnTo>
                      <a:pt x="261" y="593"/>
                    </a:lnTo>
                    <a:lnTo>
                      <a:pt x="280" y="646"/>
                    </a:lnTo>
                    <a:lnTo>
                      <a:pt x="299" y="703"/>
                    </a:lnTo>
                    <a:lnTo>
                      <a:pt x="312" y="739"/>
                    </a:lnTo>
                    <a:lnTo>
                      <a:pt x="274" y="719"/>
                    </a:lnTo>
                    <a:lnTo>
                      <a:pt x="269" y="701"/>
                    </a:lnTo>
                    <a:lnTo>
                      <a:pt x="251" y="648"/>
                    </a:lnTo>
                    <a:lnTo>
                      <a:pt x="228" y="586"/>
                    </a:lnTo>
                    <a:lnTo>
                      <a:pt x="208" y="530"/>
                    </a:lnTo>
                    <a:lnTo>
                      <a:pt x="188" y="475"/>
                    </a:lnTo>
                    <a:lnTo>
                      <a:pt x="166" y="417"/>
                    </a:lnTo>
                    <a:lnTo>
                      <a:pt x="149" y="374"/>
                    </a:lnTo>
                    <a:lnTo>
                      <a:pt x="125" y="315"/>
                    </a:lnTo>
                    <a:lnTo>
                      <a:pt x="100" y="254"/>
                    </a:lnTo>
                    <a:lnTo>
                      <a:pt x="75" y="198"/>
                    </a:lnTo>
                    <a:lnTo>
                      <a:pt x="50" y="140"/>
                    </a:lnTo>
                    <a:lnTo>
                      <a:pt x="23" y="82"/>
                    </a:lnTo>
                    <a:lnTo>
                      <a:pt x="0" y="38"/>
                    </a:lnTo>
                    <a:lnTo>
                      <a:pt x="15"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79" name="Freeform 26"/>
              <p:cNvSpPr>
                <a:spLocks/>
              </p:cNvSpPr>
              <p:nvPr/>
            </p:nvSpPr>
            <p:spPr bwMode="auto">
              <a:xfrm>
                <a:off x="2085" y="2615"/>
                <a:ext cx="262" cy="630"/>
              </a:xfrm>
              <a:custGeom>
                <a:avLst/>
                <a:gdLst>
                  <a:gd name="T0" fmla="*/ 14 w 262"/>
                  <a:gd name="T1" fmla="*/ 0 h 630"/>
                  <a:gd name="T2" fmla="*/ 31 w 262"/>
                  <a:gd name="T3" fmla="*/ 34 h 630"/>
                  <a:gd name="T4" fmla="*/ 49 w 262"/>
                  <a:gd name="T5" fmla="*/ 77 h 630"/>
                  <a:gd name="T6" fmla="*/ 74 w 262"/>
                  <a:gd name="T7" fmla="*/ 136 h 630"/>
                  <a:gd name="T8" fmla="*/ 93 w 262"/>
                  <a:gd name="T9" fmla="*/ 181 h 630"/>
                  <a:gd name="T10" fmla="*/ 119 w 262"/>
                  <a:gd name="T11" fmla="*/ 244 h 630"/>
                  <a:gd name="T12" fmla="*/ 144 w 262"/>
                  <a:gd name="T13" fmla="*/ 306 h 630"/>
                  <a:gd name="T14" fmla="*/ 169 w 262"/>
                  <a:gd name="T15" fmla="*/ 370 h 630"/>
                  <a:gd name="T16" fmla="*/ 189 w 262"/>
                  <a:gd name="T17" fmla="*/ 421 h 630"/>
                  <a:gd name="T18" fmla="*/ 206 w 262"/>
                  <a:gd name="T19" fmla="*/ 467 h 630"/>
                  <a:gd name="T20" fmla="*/ 226 w 262"/>
                  <a:gd name="T21" fmla="*/ 524 h 630"/>
                  <a:gd name="T22" fmla="*/ 244 w 262"/>
                  <a:gd name="T23" fmla="*/ 576 h 630"/>
                  <a:gd name="T24" fmla="*/ 261 w 262"/>
                  <a:gd name="T25" fmla="*/ 629 h 630"/>
                  <a:gd name="T26" fmla="*/ 223 w 262"/>
                  <a:gd name="T27" fmla="*/ 608 h 630"/>
                  <a:gd name="T28" fmla="*/ 216 w 262"/>
                  <a:gd name="T29" fmla="*/ 578 h 630"/>
                  <a:gd name="T30" fmla="*/ 193 w 262"/>
                  <a:gd name="T31" fmla="*/ 516 h 630"/>
                  <a:gd name="T32" fmla="*/ 174 w 262"/>
                  <a:gd name="T33" fmla="*/ 459 h 630"/>
                  <a:gd name="T34" fmla="*/ 153 w 262"/>
                  <a:gd name="T35" fmla="*/ 404 h 630"/>
                  <a:gd name="T36" fmla="*/ 130 w 262"/>
                  <a:gd name="T37" fmla="*/ 348 h 630"/>
                  <a:gd name="T38" fmla="*/ 113 w 262"/>
                  <a:gd name="T39" fmla="*/ 303 h 630"/>
                  <a:gd name="T40" fmla="*/ 90 w 262"/>
                  <a:gd name="T41" fmla="*/ 246 h 630"/>
                  <a:gd name="T42" fmla="*/ 65 w 262"/>
                  <a:gd name="T43" fmla="*/ 185 h 630"/>
                  <a:gd name="T44" fmla="*/ 41 w 262"/>
                  <a:gd name="T45" fmla="*/ 126 h 630"/>
                  <a:gd name="T46" fmla="*/ 16 w 262"/>
                  <a:gd name="T47" fmla="*/ 73 h 630"/>
                  <a:gd name="T48" fmla="*/ 0 w 262"/>
                  <a:gd name="T49" fmla="*/ 42 h 630"/>
                  <a:gd name="T50" fmla="*/ 14 w 262"/>
                  <a:gd name="T51" fmla="*/ 0 h 63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62"/>
                  <a:gd name="T79" fmla="*/ 0 h 630"/>
                  <a:gd name="T80" fmla="*/ 262 w 262"/>
                  <a:gd name="T81" fmla="*/ 630 h 63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62" h="630">
                    <a:moveTo>
                      <a:pt x="14" y="0"/>
                    </a:moveTo>
                    <a:lnTo>
                      <a:pt x="31" y="34"/>
                    </a:lnTo>
                    <a:lnTo>
                      <a:pt x="49" y="77"/>
                    </a:lnTo>
                    <a:lnTo>
                      <a:pt x="74" y="136"/>
                    </a:lnTo>
                    <a:lnTo>
                      <a:pt x="93" y="181"/>
                    </a:lnTo>
                    <a:lnTo>
                      <a:pt x="119" y="244"/>
                    </a:lnTo>
                    <a:lnTo>
                      <a:pt x="144" y="306"/>
                    </a:lnTo>
                    <a:lnTo>
                      <a:pt x="169" y="370"/>
                    </a:lnTo>
                    <a:lnTo>
                      <a:pt x="189" y="421"/>
                    </a:lnTo>
                    <a:lnTo>
                      <a:pt x="206" y="467"/>
                    </a:lnTo>
                    <a:lnTo>
                      <a:pt x="226" y="524"/>
                    </a:lnTo>
                    <a:lnTo>
                      <a:pt x="244" y="576"/>
                    </a:lnTo>
                    <a:lnTo>
                      <a:pt x="261" y="629"/>
                    </a:lnTo>
                    <a:lnTo>
                      <a:pt x="223" y="608"/>
                    </a:lnTo>
                    <a:lnTo>
                      <a:pt x="216" y="578"/>
                    </a:lnTo>
                    <a:lnTo>
                      <a:pt x="193" y="516"/>
                    </a:lnTo>
                    <a:lnTo>
                      <a:pt x="174" y="459"/>
                    </a:lnTo>
                    <a:lnTo>
                      <a:pt x="153" y="404"/>
                    </a:lnTo>
                    <a:lnTo>
                      <a:pt x="130" y="348"/>
                    </a:lnTo>
                    <a:lnTo>
                      <a:pt x="113" y="303"/>
                    </a:lnTo>
                    <a:lnTo>
                      <a:pt x="90" y="246"/>
                    </a:lnTo>
                    <a:lnTo>
                      <a:pt x="65" y="185"/>
                    </a:lnTo>
                    <a:lnTo>
                      <a:pt x="41" y="126"/>
                    </a:lnTo>
                    <a:lnTo>
                      <a:pt x="16" y="73"/>
                    </a:lnTo>
                    <a:lnTo>
                      <a:pt x="0" y="42"/>
                    </a:lnTo>
                    <a:lnTo>
                      <a:pt x="14"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80" name="Freeform 27"/>
              <p:cNvSpPr>
                <a:spLocks/>
              </p:cNvSpPr>
              <p:nvPr/>
            </p:nvSpPr>
            <p:spPr bwMode="auto">
              <a:xfrm>
                <a:off x="2055" y="2711"/>
                <a:ext cx="213" cy="492"/>
              </a:xfrm>
              <a:custGeom>
                <a:avLst/>
                <a:gdLst>
                  <a:gd name="T0" fmla="*/ 14 w 213"/>
                  <a:gd name="T1" fmla="*/ 0 h 492"/>
                  <a:gd name="T2" fmla="*/ 33 w 213"/>
                  <a:gd name="T3" fmla="*/ 42 h 492"/>
                  <a:gd name="T4" fmla="*/ 53 w 213"/>
                  <a:gd name="T5" fmla="*/ 88 h 492"/>
                  <a:gd name="T6" fmla="*/ 74 w 213"/>
                  <a:gd name="T7" fmla="*/ 136 h 492"/>
                  <a:gd name="T8" fmla="*/ 100 w 213"/>
                  <a:gd name="T9" fmla="*/ 198 h 492"/>
                  <a:gd name="T10" fmla="*/ 125 w 213"/>
                  <a:gd name="T11" fmla="*/ 261 h 492"/>
                  <a:gd name="T12" fmla="*/ 150 w 213"/>
                  <a:gd name="T13" fmla="*/ 324 h 492"/>
                  <a:gd name="T14" fmla="*/ 169 w 213"/>
                  <a:gd name="T15" fmla="*/ 375 h 492"/>
                  <a:gd name="T16" fmla="*/ 185 w 213"/>
                  <a:gd name="T17" fmla="*/ 421 h 492"/>
                  <a:gd name="T18" fmla="*/ 203 w 213"/>
                  <a:gd name="T19" fmla="*/ 465 h 492"/>
                  <a:gd name="T20" fmla="*/ 212 w 213"/>
                  <a:gd name="T21" fmla="*/ 491 h 492"/>
                  <a:gd name="T22" fmla="*/ 172 w 213"/>
                  <a:gd name="T23" fmla="*/ 466 h 492"/>
                  <a:gd name="T24" fmla="*/ 154 w 213"/>
                  <a:gd name="T25" fmla="*/ 415 h 492"/>
                  <a:gd name="T26" fmla="*/ 132 w 213"/>
                  <a:gd name="T27" fmla="*/ 359 h 492"/>
                  <a:gd name="T28" fmla="*/ 111 w 213"/>
                  <a:gd name="T29" fmla="*/ 304 h 492"/>
                  <a:gd name="T30" fmla="*/ 94 w 213"/>
                  <a:gd name="T31" fmla="*/ 258 h 492"/>
                  <a:gd name="T32" fmla="*/ 68 w 213"/>
                  <a:gd name="T33" fmla="*/ 193 h 492"/>
                  <a:gd name="T34" fmla="*/ 44 w 213"/>
                  <a:gd name="T35" fmla="*/ 139 h 492"/>
                  <a:gd name="T36" fmla="*/ 20 w 213"/>
                  <a:gd name="T37" fmla="*/ 84 h 492"/>
                  <a:gd name="T38" fmla="*/ 0 w 213"/>
                  <a:gd name="T39" fmla="*/ 40 h 492"/>
                  <a:gd name="T40" fmla="*/ 14 w 213"/>
                  <a:gd name="T41" fmla="*/ 0 h 49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3"/>
                  <a:gd name="T64" fmla="*/ 0 h 492"/>
                  <a:gd name="T65" fmla="*/ 213 w 213"/>
                  <a:gd name="T66" fmla="*/ 492 h 49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3" h="492">
                    <a:moveTo>
                      <a:pt x="14" y="0"/>
                    </a:moveTo>
                    <a:lnTo>
                      <a:pt x="33" y="42"/>
                    </a:lnTo>
                    <a:lnTo>
                      <a:pt x="53" y="88"/>
                    </a:lnTo>
                    <a:lnTo>
                      <a:pt x="74" y="136"/>
                    </a:lnTo>
                    <a:lnTo>
                      <a:pt x="100" y="198"/>
                    </a:lnTo>
                    <a:lnTo>
                      <a:pt x="125" y="261"/>
                    </a:lnTo>
                    <a:lnTo>
                      <a:pt x="150" y="324"/>
                    </a:lnTo>
                    <a:lnTo>
                      <a:pt x="169" y="375"/>
                    </a:lnTo>
                    <a:lnTo>
                      <a:pt x="185" y="421"/>
                    </a:lnTo>
                    <a:lnTo>
                      <a:pt x="203" y="465"/>
                    </a:lnTo>
                    <a:lnTo>
                      <a:pt x="212" y="491"/>
                    </a:lnTo>
                    <a:lnTo>
                      <a:pt x="172" y="466"/>
                    </a:lnTo>
                    <a:lnTo>
                      <a:pt x="154" y="415"/>
                    </a:lnTo>
                    <a:lnTo>
                      <a:pt x="132" y="359"/>
                    </a:lnTo>
                    <a:lnTo>
                      <a:pt x="111" y="304"/>
                    </a:lnTo>
                    <a:lnTo>
                      <a:pt x="94" y="258"/>
                    </a:lnTo>
                    <a:lnTo>
                      <a:pt x="68" y="193"/>
                    </a:lnTo>
                    <a:lnTo>
                      <a:pt x="44" y="139"/>
                    </a:lnTo>
                    <a:lnTo>
                      <a:pt x="20" y="84"/>
                    </a:lnTo>
                    <a:lnTo>
                      <a:pt x="0" y="40"/>
                    </a:lnTo>
                    <a:lnTo>
                      <a:pt x="14"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81" name="Freeform 28"/>
              <p:cNvSpPr>
                <a:spLocks/>
              </p:cNvSpPr>
              <p:nvPr/>
            </p:nvSpPr>
            <p:spPr bwMode="auto">
              <a:xfrm>
                <a:off x="2027" y="2797"/>
                <a:ext cx="156" cy="359"/>
              </a:xfrm>
              <a:custGeom>
                <a:avLst/>
                <a:gdLst>
                  <a:gd name="T0" fmla="*/ 13 w 156"/>
                  <a:gd name="T1" fmla="*/ 0 h 359"/>
                  <a:gd name="T2" fmla="*/ 41 w 156"/>
                  <a:gd name="T3" fmla="*/ 65 h 359"/>
                  <a:gd name="T4" fmla="*/ 67 w 156"/>
                  <a:gd name="T5" fmla="*/ 127 h 359"/>
                  <a:gd name="T6" fmla="*/ 92 w 156"/>
                  <a:gd name="T7" fmla="*/ 189 h 359"/>
                  <a:gd name="T8" fmla="*/ 117 w 156"/>
                  <a:gd name="T9" fmla="*/ 254 h 359"/>
                  <a:gd name="T10" fmla="*/ 137 w 156"/>
                  <a:gd name="T11" fmla="*/ 305 h 359"/>
                  <a:gd name="T12" fmla="*/ 155 w 156"/>
                  <a:gd name="T13" fmla="*/ 358 h 359"/>
                  <a:gd name="T14" fmla="*/ 119 w 156"/>
                  <a:gd name="T15" fmla="*/ 338 h 359"/>
                  <a:gd name="T16" fmla="*/ 102 w 156"/>
                  <a:gd name="T17" fmla="*/ 287 h 359"/>
                  <a:gd name="T18" fmla="*/ 80 w 156"/>
                  <a:gd name="T19" fmla="*/ 231 h 359"/>
                  <a:gd name="T20" fmla="*/ 62 w 156"/>
                  <a:gd name="T21" fmla="*/ 186 h 359"/>
                  <a:gd name="T22" fmla="*/ 36 w 156"/>
                  <a:gd name="T23" fmla="*/ 122 h 359"/>
                  <a:gd name="T24" fmla="*/ 13 w 156"/>
                  <a:gd name="T25" fmla="*/ 68 h 359"/>
                  <a:gd name="T26" fmla="*/ 0 w 156"/>
                  <a:gd name="T27" fmla="*/ 40 h 359"/>
                  <a:gd name="T28" fmla="*/ 13 w 156"/>
                  <a:gd name="T29" fmla="*/ 0 h 35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6"/>
                  <a:gd name="T46" fmla="*/ 0 h 359"/>
                  <a:gd name="T47" fmla="*/ 156 w 156"/>
                  <a:gd name="T48" fmla="*/ 359 h 35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6" h="359">
                    <a:moveTo>
                      <a:pt x="13" y="0"/>
                    </a:moveTo>
                    <a:lnTo>
                      <a:pt x="41" y="65"/>
                    </a:lnTo>
                    <a:lnTo>
                      <a:pt x="67" y="127"/>
                    </a:lnTo>
                    <a:lnTo>
                      <a:pt x="92" y="189"/>
                    </a:lnTo>
                    <a:lnTo>
                      <a:pt x="117" y="254"/>
                    </a:lnTo>
                    <a:lnTo>
                      <a:pt x="137" y="305"/>
                    </a:lnTo>
                    <a:lnTo>
                      <a:pt x="155" y="358"/>
                    </a:lnTo>
                    <a:lnTo>
                      <a:pt x="119" y="338"/>
                    </a:lnTo>
                    <a:lnTo>
                      <a:pt x="102" y="287"/>
                    </a:lnTo>
                    <a:lnTo>
                      <a:pt x="80" y="231"/>
                    </a:lnTo>
                    <a:lnTo>
                      <a:pt x="62" y="186"/>
                    </a:lnTo>
                    <a:lnTo>
                      <a:pt x="36" y="122"/>
                    </a:lnTo>
                    <a:lnTo>
                      <a:pt x="13" y="68"/>
                    </a:lnTo>
                    <a:lnTo>
                      <a:pt x="0" y="40"/>
                    </a:lnTo>
                    <a:lnTo>
                      <a:pt x="13" y="0"/>
                    </a:lnTo>
                  </a:path>
                </a:pathLst>
              </a:custGeom>
              <a:solidFill>
                <a:schemeClr val="accent1"/>
              </a:solidFill>
              <a:ln w="12700" cap="rnd">
                <a:noFill/>
                <a:round/>
                <a:headEnd/>
                <a:tailEnd/>
              </a:ln>
            </p:spPr>
            <p:txBody>
              <a:bodyPr/>
              <a:lstStyle/>
              <a:p>
                <a:endParaRPr lang="en-US">
                  <a:latin typeface="Calibri" pitchFamily="34" charset="0"/>
                </a:endParaRPr>
              </a:p>
            </p:txBody>
          </p:sp>
          <p:sp>
            <p:nvSpPr>
              <p:cNvPr id="2082" name="Freeform 29"/>
              <p:cNvSpPr>
                <a:spLocks/>
              </p:cNvSpPr>
              <p:nvPr/>
            </p:nvSpPr>
            <p:spPr bwMode="auto">
              <a:xfrm>
                <a:off x="1998" y="2876"/>
                <a:ext cx="106" cy="237"/>
              </a:xfrm>
              <a:custGeom>
                <a:avLst/>
                <a:gdLst>
                  <a:gd name="T0" fmla="*/ 26 w 106"/>
                  <a:gd name="T1" fmla="*/ 33 h 237"/>
                  <a:gd name="T2" fmla="*/ 52 w 106"/>
                  <a:gd name="T3" fmla="*/ 94 h 237"/>
                  <a:gd name="T4" fmla="*/ 76 w 106"/>
                  <a:gd name="T5" fmla="*/ 153 h 237"/>
                  <a:gd name="T6" fmla="*/ 95 w 106"/>
                  <a:gd name="T7" fmla="*/ 206 h 237"/>
                  <a:gd name="T8" fmla="*/ 105 w 106"/>
                  <a:gd name="T9" fmla="*/ 236 h 237"/>
                  <a:gd name="T10" fmla="*/ 70 w 106"/>
                  <a:gd name="T11" fmla="*/ 218 h 237"/>
                  <a:gd name="T12" fmla="*/ 46 w 106"/>
                  <a:gd name="T13" fmla="*/ 154 h 237"/>
                  <a:gd name="T14" fmla="*/ 23 w 106"/>
                  <a:gd name="T15" fmla="*/ 96 h 237"/>
                  <a:gd name="T16" fmla="*/ 0 w 106"/>
                  <a:gd name="T17" fmla="*/ 40 h 237"/>
                  <a:gd name="T18" fmla="*/ 12 w 106"/>
                  <a:gd name="T19" fmla="*/ 0 h 237"/>
                  <a:gd name="T20" fmla="*/ 26 w 106"/>
                  <a:gd name="T21" fmla="*/ 33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6"/>
                  <a:gd name="T34" fmla="*/ 0 h 237"/>
                  <a:gd name="T35" fmla="*/ 106 w 106"/>
                  <a:gd name="T36" fmla="*/ 237 h 2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6" h="237">
                    <a:moveTo>
                      <a:pt x="26" y="33"/>
                    </a:moveTo>
                    <a:lnTo>
                      <a:pt x="52" y="94"/>
                    </a:lnTo>
                    <a:lnTo>
                      <a:pt x="76" y="153"/>
                    </a:lnTo>
                    <a:lnTo>
                      <a:pt x="95" y="206"/>
                    </a:lnTo>
                    <a:lnTo>
                      <a:pt x="105" y="236"/>
                    </a:lnTo>
                    <a:lnTo>
                      <a:pt x="70" y="218"/>
                    </a:lnTo>
                    <a:lnTo>
                      <a:pt x="46" y="154"/>
                    </a:lnTo>
                    <a:lnTo>
                      <a:pt x="23" y="96"/>
                    </a:lnTo>
                    <a:lnTo>
                      <a:pt x="0" y="40"/>
                    </a:lnTo>
                    <a:lnTo>
                      <a:pt x="12" y="0"/>
                    </a:lnTo>
                    <a:lnTo>
                      <a:pt x="26" y="33"/>
                    </a:lnTo>
                  </a:path>
                </a:pathLst>
              </a:custGeom>
              <a:solidFill>
                <a:schemeClr val="accent1"/>
              </a:solidFill>
              <a:ln w="12700" cap="rnd">
                <a:noFill/>
                <a:round/>
                <a:headEnd/>
                <a:tailEnd/>
              </a:ln>
            </p:spPr>
            <p:txBody>
              <a:bodyPr/>
              <a:lstStyle/>
              <a:p>
                <a:endParaRPr lang="en-US">
                  <a:latin typeface="Calibri" pitchFamily="34" charset="0"/>
                </a:endParaRPr>
              </a:p>
            </p:txBody>
          </p:sp>
        </p:grpSp>
        <p:grpSp>
          <p:nvGrpSpPr>
            <p:cNvPr id="7" name="Group 30"/>
            <p:cNvGrpSpPr>
              <a:grpSpLocks/>
            </p:cNvGrpSpPr>
            <p:nvPr/>
          </p:nvGrpSpPr>
          <p:grpSpPr bwMode="auto">
            <a:xfrm>
              <a:off x="5287963" y="1498600"/>
              <a:ext cx="2846387" cy="3073400"/>
              <a:chOff x="3763" y="1088"/>
              <a:chExt cx="1793" cy="1936"/>
            </a:xfrm>
          </p:grpSpPr>
          <p:grpSp>
            <p:nvGrpSpPr>
              <p:cNvPr id="8" name="Group 31"/>
              <p:cNvGrpSpPr>
                <a:grpSpLocks/>
              </p:cNvGrpSpPr>
              <p:nvPr/>
            </p:nvGrpSpPr>
            <p:grpSpPr bwMode="auto">
              <a:xfrm>
                <a:off x="4292" y="1088"/>
                <a:ext cx="1264" cy="1856"/>
                <a:chOff x="4292" y="1088"/>
                <a:chExt cx="1264" cy="1856"/>
              </a:xfrm>
            </p:grpSpPr>
            <p:sp>
              <p:nvSpPr>
                <p:cNvPr id="2070" name="Freeform 32"/>
                <p:cNvSpPr>
                  <a:spLocks/>
                </p:cNvSpPr>
                <p:nvPr/>
              </p:nvSpPr>
              <p:spPr bwMode="auto">
                <a:xfrm>
                  <a:off x="4292" y="1088"/>
                  <a:ext cx="1264" cy="1856"/>
                </a:xfrm>
                <a:custGeom>
                  <a:avLst/>
                  <a:gdLst>
                    <a:gd name="T0" fmla="*/ 708 w 1264"/>
                    <a:gd name="T1" fmla="*/ 1606 h 1856"/>
                    <a:gd name="T2" fmla="*/ 804 w 1264"/>
                    <a:gd name="T3" fmla="*/ 1498 h 1856"/>
                    <a:gd name="T4" fmla="*/ 973 w 1264"/>
                    <a:gd name="T5" fmla="*/ 1397 h 1856"/>
                    <a:gd name="T6" fmla="*/ 1183 w 1264"/>
                    <a:gd name="T7" fmla="*/ 1332 h 1856"/>
                    <a:gd name="T8" fmla="*/ 1172 w 1264"/>
                    <a:gd name="T9" fmla="*/ 1231 h 1856"/>
                    <a:gd name="T10" fmla="*/ 1098 w 1264"/>
                    <a:gd name="T11" fmla="*/ 1069 h 1856"/>
                    <a:gd name="T12" fmla="*/ 1242 w 1264"/>
                    <a:gd name="T13" fmla="*/ 823 h 1856"/>
                    <a:gd name="T14" fmla="*/ 1259 w 1264"/>
                    <a:gd name="T15" fmla="*/ 657 h 1856"/>
                    <a:gd name="T16" fmla="*/ 1257 w 1264"/>
                    <a:gd name="T17" fmla="*/ 465 h 1856"/>
                    <a:gd name="T18" fmla="*/ 1098 w 1264"/>
                    <a:gd name="T19" fmla="*/ 160 h 1856"/>
                    <a:gd name="T20" fmla="*/ 1043 w 1264"/>
                    <a:gd name="T21" fmla="*/ 112 h 1856"/>
                    <a:gd name="T22" fmla="*/ 905 w 1264"/>
                    <a:gd name="T23" fmla="*/ 46 h 1856"/>
                    <a:gd name="T24" fmla="*/ 598 w 1264"/>
                    <a:gd name="T25" fmla="*/ 0 h 1856"/>
                    <a:gd name="T26" fmla="*/ 432 w 1264"/>
                    <a:gd name="T27" fmla="*/ 16 h 1856"/>
                    <a:gd name="T28" fmla="*/ 317 w 1264"/>
                    <a:gd name="T29" fmla="*/ 72 h 1856"/>
                    <a:gd name="T30" fmla="*/ 232 w 1264"/>
                    <a:gd name="T31" fmla="*/ 97 h 1856"/>
                    <a:gd name="T32" fmla="*/ 158 w 1264"/>
                    <a:gd name="T33" fmla="*/ 237 h 1856"/>
                    <a:gd name="T34" fmla="*/ 116 w 1264"/>
                    <a:gd name="T35" fmla="*/ 376 h 1856"/>
                    <a:gd name="T36" fmla="*/ 91 w 1264"/>
                    <a:gd name="T37" fmla="*/ 429 h 1856"/>
                    <a:gd name="T38" fmla="*/ 65 w 1264"/>
                    <a:gd name="T39" fmla="*/ 475 h 1856"/>
                    <a:gd name="T40" fmla="*/ 86 w 1264"/>
                    <a:gd name="T41" fmla="*/ 557 h 1856"/>
                    <a:gd name="T42" fmla="*/ 107 w 1264"/>
                    <a:gd name="T43" fmla="*/ 610 h 1856"/>
                    <a:gd name="T44" fmla="*/ 38 w 1264"/>
                    <a:gd name="T45" fmla="*/ 735 h 1856"/>
                    <a:gd name="T46" fmla="*/ 0 w 1264"/>
                    <a:gd name="T47" fmla="*/ 837 h 1856"/>
                    <a:gd name="T48" fmla="*/ 54 w 1264"/>
                    <a:gd name="T49" fmla="*/ 874 h 1856"/>
                    <a:gd name="T50" fmla="*/ 107 w 1264"/>
                    <a:gd name="T51" fmla="*/ 904 h 1856"/>
                    <a:gd name="T52" fmla="*/ 101 w 1264"/>
                    <a:gd name="T53" fmla="*/ 958 h 1856"/>
                    <a:gd name="T54" fmla="*/ 123 w 1264"/>
                    <a:gd name="T55" fmla="*/ 1006 h 1856"/>
                    <a:gd name="T56" fmla="*/ 255 w 1264"/>
                    <a:gd name="T57" fmla="*/ 1046 h 1856"/>
                    <a:gd name="T58" fmla="*/ 180 w 1264"/>
                    <a:gd name="T59" fmla="*/ 1115 h 1856"/>
                    <a:gd name="T60" fmla="*/ 159 w 1264"/>
                    <a:gd name="T61" fmla="*/ 1149 h 1856"/>
                    <a:gd name="T62" fmla="*/ 206 w 1264"/>
                    <a:gd name="T63" fmla="*/ 1174 h 1856"/>
                    <a:gd name="T64" fmla="*/ 212 w 1264"/>
                    <a:gd name="T65" fmla="*/ 1226 h 1856"/>
                    <a:gd name="T66" fmla="*/ 228 w 1264"/>
                    <a:gd name="T67" fmla="*/ 1306 h 1856"/>
                    <a:gd name="T68" fmla="*/ 286 w 1264"/>
                    <a:gd name="T69" fmla="*/ 1370 h 1856"/>
                    <a:gd name="T70" fmla="*/ 366 w 1264"/>
                    <a:gd name="T71" fmla="*/ 1374 h 1856"/>
                    <a:gd name="T72" fmla="*/ 482 w 1264"/>
                    <a:gd name="T73" fmla="*/ 1313 h 1856"/>
                    <a:gd name="T74" fmla="*/ 560 w 1264"/>
                    <a:gd name="T75" fmla="*/ 1306 h 1856"/>
                    <a:gd name="T76" fmla="*/ 602 w 1264"/>
                    <a:gd name="T77" fmla="*/ 1417 h 1856"/>
                    <a:gd name="T78" fmla="*/ 634 w 1264"/>
                    <a:gd name="T79" fmla="*/ 1511 h 1856"/>
                    <a:gd name="T80" fmla="*/ 603 w 1264"/>
                    <a:gd name="T81" fmla="*/ 1670 h 1856"/>
                    <a:gd name="T82" fmla="*/ 534 w 1264"/>
                    <a:gd name="T83" fmla="*/ 1845 h 1856"/>
                    <a:gd name="T84" fmla="*/ 582 w 1264"/>
                    <a:gd name="T85" fmla="*/ 1845 h 18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4"/>
                    <a:gd name="T130" fmla="*/ 0 h 1856"/>
                    <a:gd name="T131" fmla="*/ 1264 w 1264"/>
                    <a:gd name="T132" fmla="*/ 1856 h 185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4" h="1856">
                      <a:moveTo>
                        <a:pt x="582" y="1845"/>
                      </a:moveTo>
                      <a:lnTo>
                        <a:pt x="708" y="1606"/>
                      </a:lnTo>
                      <a:lnTo>
                        <a:pt x="740" y="1551"/>
                      </a:lnTo>
                      <a:lnTo>
                        <a:pt x="804" y="1498"/>
                      </a:lnTo>
                      <a:lnTo>
                        <a:pt x="865" y="1465"/>
                      </a:lnTo>
                      <a:lnTo>
                        <a:pt x="973" y="1397"/>
                      </a:lnTo>
                      <a:lnTo>
                        <a:pt x="1110" y="1343"/>
                      </a:lnTo>
                      <a:lnTo>
                        <a:pt x="1183" y="1332"/>
                      </a:lnTo>
                      <a:lnTo>
                        <a:pt x="1251" y="1359"/>
                      </a:lnTo>
                      <a:lnTo>
                        <a:pt x="1172" y="1231"/>
                      </a:lnTo>
                      <a:lnTo>
                        <a:pt x="1146" y="1137"/>
                      </a:lnTo>
                      <a:lnTo>
                        <a:pt x="1098" y="1069"/>
                      </a:lnTo>
                      <a:lnTo>
                        <a:pt x="1221" y="878"/>
                      </a:lnTo>
                      <a:lnTo>
                        <a:pt x="1242" y="823"/>
                      </a:lnTo>
                      <a:lnTo>
                        <a:pt x="1248" y="749"/>
                      </a:lnTo>
                      <a:lnTo>
                        <a:pt x="1259" y="657"/>
                      </a:lnTo>
                      <a:lnTo>
                        <a:pt x="1263" y="588"/>
                      </a:lnTo>
                      <a:lnTo>
                        <a:pt x="1257" y="465"/>
                      </a:lnTo>
                      <a:lnTo>
                        <a:pt x="1205" y="314"/>
                      </a:lnTo>
                      <a:lnTo>
                        <a:pt x="1098" y="160"/>
                      </a:lnTo>
                      <a:lnTo>
                        <a:pt x="1069" y="123"/>
                      </a:lnTo>
                      <a:lnTo>
                        <a:pt x="1043" y="112"/>
                      </a:lnTo>
                      <a:lnTo>
                        <a:pt x="1009" y="99"/>
                      </a:lnTo>
                      <a:lnTo>
                        <a:pt x="905" y="46"/>
                      </a:lnTo>
                      <a:lnTo>
                        <a:pt x="846" y="31"/>
                      </a:lnTo>
                      <a:lnTo>
                        <a:pt x="598" y="0"/>
                      </a:lnTo>
                      <a:lnTo>
                        <a:pt x="470" y="18"/>
                      </a:lnTo>
                      <a:lnTo>
                        <a:pt x="432" y="16"/>
                      </a:lnTo>
                      <a:lnTo>
                        <a:pt x="370" y="45"/>
                      </a:lnTo>
                      <a:lnTo>
                        <a:pt x="317" y="72"/>
                      </a:lnTo>
                      <a:lnTo>
                        <a:pt x="270" y="71"/>
                      </a:lnTo>
                      <a:lnTo>
                        <a:pt x="232" y="97"/>
                      </a:lnTo>
                      <a:lnTo>
                        <a:pt x="202" y="165"/>
                      </a:lnTo>
                      <a:lnTo>
                        <a:pt x="158" y="237"/>
                      </a:lnTo>
                      <a:lnTo>
                        <a:pt x="133" y="329"/>
                      </a:lnTo>
                      <a:lnTo>
                        <a:pt x="116" y="376"/>
                      </a:lnTo>
                      <a:lnTo>
                        <a:pt x="106" y="398"/>
                      </a:lnTo>
                      <a:lnTo>
                        <a:pt x="91" y="429"/>
                      </a:lnTo>
                      <a:lnTo>
                        <a:pt x="74" y="451"/>
                      </a:lnTo>
                      <a:lnTo>
                        <a:pt x="65" y="475"/>
                      </a:lnTo>
                      <a:lnTo>
                        <a:pt x="59" y="510"/>
                      </a:lnTo>
                      <a:lnTo>
                        <a:pt x="86" y="557"/>
                      </a:lnTo>
                      <a:lnTo>
                        <a:pt x="96" y="591"/>
                      </a:lnTo>
                      <a:lnTo>
                        <a:pt x="107" y="610"/>
                      </a:lnTo>
                      <a:lnTo>
                        <a:pt x="74" y="662"/>
                      </a:lnTo>
                      <a:lnTo>
                        <a:pt x="38" y="735"/>
                      </a:lnTo>
                      <a:lnTo>
                        <a:pt x="6" y="792"/>
                      </a:lnTo>
                      <a:lnTo>
                        <a:pt x="0" y="837"/>
                      </a:lnTo>
                      <a:lnTo>
                        <a:pt x="20" y="865"/>
                      </a:lnTo>
                      <a:lnTo>
                        <a:pt x="54" y="874"/>
                      </a:lnTo>
                      <a:lnTo>
                        <a:pt x="91" y="879"/>
                      </a:lnTo>
                      <a:lnTo>
                        <a:pt x="107" y="904"/>
                      </a:lnTo>
                      <a:lnTo>
                        <a:pt x="111" y="953"/>
                      </a:lnTo>
                      <a:lnTo>
                        <a:pt x="101" y="958"/>
                      </a:lnTo>
                      <a:lnTo>
                        <a:pt x="92" y="984"/>
                      </a:lnTo>
                      <a:lnTo>
                        <a:pt x="123" y="1006"/>
                      </a:lnTo>
                      <a:lnTo>
                        <a:pt x="228" y="1047"/>
                      </a:lnTo>
                      <a:lnTo>
                        <a:pt x="255" y="1046"/>
                      </a:lnTo>
                      <a:lnTo>
                        <a:pt x="233" y="1078"/>
                      </a:lnTo>
                      <a:lnTo>
                        <a:pt x="180" y="1115"/>
                      </a:lnTo>
                      <a:lnTo>
                        <a:pt x="164" y="1129"/>
                      </a:lnTo>
                      <a:lnTo>
                        <a:pt x="159" y="1149"/>
                      </a:lnTo>
                      <a:lnTo>
                        <a:pt x="176" y="1168"/>
                      </a:lnTo>
                      <a:lnTo>
                        <a:pt x="206" y="1174"/>
                      </a:lnTo>
                      <a:lnTo>
                        <a:pt x="212" y="1184"/>
                      </a:lnTo>
                      <a:lnTo>
                        <a:pt x="212" y="1226"/>
                      </a:lnTo>
                      <a:lnTo>
                        <a:pt x="215" y="1266"/>
                      </a:lnTo>
                      <a:lnTo>
                        <a:pt x="228" y="1306"/>
                      </a:lnTo>
                      <a:lnTo>
                        <a:pt x="254" y="1353"/>
                      </a:lnTo>
                      <a:lnTo>
                        <a:pt x="286" y="1370"/>
                      </a:lnTo>
                      <a:lnTo>
                        <a:pt x="329" y="1380"/>
                      </a:lnTo>
                      <a:lnTo>
                        <a:pt x="366" y="1374"/>
                      </a:lnTo>
                      <a:lnTo>
                        <a:pt x="428" y="1348"/>
                      </a:lnTo>
                      <a:lnTo>
                        <a:pt x="482" y="1313"/>
                      </a:lnTo>
                      <a:lnTo>
                        <a:pt x="534" y="1306"/>
                      </a:lnTo>
                      <a:lnTo>
                        <a:pt x="560" y="1306"/>
                      </a:lnTo>
                      <a:lnTo>
                        <a:pt x="556" y="1359"/>
                      </a:lnTo>
                      <a:lnTo>
                        <a:pt x="602" y="1417"/>
                      </a:lnTo>
                      <a:lnTo>
                        <a:pt x="615" y="1470"/>
                      </a:lnTo>
                      <a:lnTo>
                        <a:pt x="634" y="1511"/>
                      </a:lnTo>
                      <a:lnTo>
                        <a:pt x="624" y="1581"/>
                      </a:lnTo>
                      <a:lnTo>
                        <a:pt x="603" y="1670"/>
                      </a:lnTo>
                      <a:lnTo>
                        <a:pt x="588" y="1735"/>
                      </a:lnTo>
                      <a:lnTo>
                        <a:pt x="534" y="1845"/>
                      </a:lnTo>
                      <a:lnTo>
                        <a:pt x="576" y="1855"/>
                      </a:lnTo>
                      <a:lnTo>
                        <a:pt x="582" y="1845"/>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71" name="Freeform 33"/>
                <p:cNvSpPr>
                  <a:spLocks/>
                </p:cNvSpPr>
                <p:nvPr/>
              </p:nvSpPr>
              <p:spPr bwMode="auto">
                <a:xfrm>
                  <a:off x="4400" y="1667"/>
                  <a:ext cx="157" cy="86"/>
                </a:xfrm>
                <a:custGeom>
                  <a:avLst/>
                  <a:gdLst>
                    <a:gd name="T0" fmla="*/ 156 w 157"/>
                    <a:gd name="T1" fmla="*/ 60 h 86"/>
                    <a:gd name="T2" fmla="*/ 123 w 157"/>
                    <a:gd name="T3" fmla="*/ 53 h 86"/>
                    <a:gd name="T4" fmla="*/ 88 w 157"/>
                    <a:gd name="T5" fmla="*/ 38 h 86"/>
                    <a:gd name="T6" fmla="*/ 64 w 157"/>
                    <a:gd name="T7" fmla="*/ 25 h 86"/>
                    <a:gd name="T8" fmla="*/ 35 w 157"/>
                    <a:gd name="T9" fmla="*/ 16 h 86"/>
                    <a:gd name="T10" fmla="*/ 0 w 157"/>
                    <a:gd name="T11" fmla="*/ 0 h 86"/>
                    <a:gd name="T12" fmla="*/ 32 w 157"/>
                    <a:gd name="T13" fmla="*/ 24 h 86"/>
                    <a:gd name="T14" fmla="*/ 68 w 157"/>
                    <a:gd name="T15" fmla="*/ 45 h 86"/>
                    <a:gd name="T16" fmla="*/ 73 w 157"/>
                    <a:gd name="T17" fmla="*/ 81 h 86"/>
                    <a:gd name="T18" fmla="*/ 96 w 157"/>
                    <a:gd name="T19" fmla="*/ 85 h 86"/>
                    <a:gd name="T20" fmla="*/ 91 w 157"/>
                    <a:gd name="T21" fmla="*/ 62 h 86"/>
                    <a:gd name="T22" fmla="*/ 97 w 157"/>
                    <a:gd name="T23" fmla="*/ 50 h 86"/>
                    <a:gd name="T24" fmla="*/ 156 w 157"/>
                    <a:gd name="T25" fmla="*/ 60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7"/>
                    <a:gd name="T40" fmla="*/ 0 h 86"/>
                    <a:gd name="T41" fmla="*/ 157 w 157"/>
                    <a:gd name="T42" fmla="*/ 86 h 8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7" h="86">
                      <a:moveTo>
                        <a:pt x="156" y="60"/>
                      </a:moveTo>
                      <a:lnTo>
                        <a:pt x="123" y="53"/>
                      </a:lnTo>
                      <a:lnTo>
                        <a:pt x="88" y="38"/>
                      </a:lnTo>
                      <a:lnTo>
                        <a:pt x="64" y="25"/>
                      </a:lnTo>
                      <a:lnTo>
                        <a:pt x="35" y="16"/>
                      </a:lnTo>
                      <a:lnTo>
                        <a:pt x="0" y="0"/>
                      </a:lnTo>
                      <a:lnTo>
                        <a:pt x="32" y="24"/>
                      </a:lnTo>
                      <a:lnTo>
                        <a:pt x="68" y="45"/>
                      </a:lnTo>
                      <a:lnTo>
                        <a:pt x="73" y="81"/>
                      </a:lnTo>
                      <a:lnTo>
                        <a:pt x="96" y="85"/>
                      </a:lnTo>
                      <a:lnTo>
                        <a:pt x="91" y="62"/>
                      </a:lnTo>
                      <a:lnTo>
                        <a:pt x="97" y="50"/>
                      </a:lnTo>
                      <a:lnTo>
                        <a:pt x="156" y="6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72" name="Freeform 34"/>
                <p:cNvSpPr>
                  <a:spLocks/>
                </p:cNvSpPr>
                <p:nvPr/>
              </p:nvSpPr>
              <p:spPr bwMode="auto">
                <a:xfrm>
                  <a:off x="4353" y="1953"/>
                  <a:ext cx="113" cy="28"/>
                </a:xfrm>
                <a:custGeom>
                  <a:avLst/>
                  <a:gdLst>
                    <a:gd name="T0" fmla="*/ 112 w 113"/>
                    <a:gd name="T1" fmla="*/ 6 h 28"/>
                    <a:gd name="T2" fmla="*/ 96 w 113"/>
                    <a:gd name="T3" fmla="*/ 27 h 28"/>
                    <a:gd name="T4" fmla="*/ 80 w 113"/>
                    <a:gd name="T5" fmla="*/ 19 h 28"/>
                    <a:gd name="T6" fmla="*/ 41 w 113"/>
                    <a:gd name="T7" fmla="*/ 9 h 28"/>
                    <a:gd name="T8" fmla="*/ 0 w 113"/>
                    <a:gd name="T9" fmla="*/ 0 h 28"/>
                    <a:gd name="T10" fmla="*/ 0 60000 65536"/>
                    <a:gd name="T11" fmla="*/ 0 60000 65536"/>
                    <a:gd name="T12" fmla="*/ 0 60000 65536"/>
                    <a:gd name="T13" fmla="*/ 0 60000 65536"/>
                    <a:gd name="T14" fmla="*/ 0 60000 65536"/>
                    <a:gd name="T15" fmla="*/ 0 w 113"/>
                    <a:gd name="T16" fmla="*/ 0 h 28"/>
                    <a:gd name="T17" fmla="*/ 113 w 113"/>
                    <a:gd name="T18" fmla="*/ 28 h 28"/>
                  </a:gdLst>
                  <a:ahLst/>
                  <a:cxnLst>
                    <a:cxn ang="T10">
                      <a:pos x="T0" y="T1"/>
                    </a:cxn>
                    <a:cxn ang="T11">
                      <a:pos x="T2" y="T3"/>
                    </a:cxn>
                    <a:cxn ang="T12">
                      <a:pos x="T4" y="T5"/>
                    </a:cxn>
                    <a:cxn ang="T13">
                      <a:pos x="T6" y="T7"/>
                    </a:cxn>
                    <a:cxn ang="T14">
                      <a:pos x="T8" y="T9"/>
                    </a:cxn>
                  </a:cxnLst>
                  <a:rect l="T15" t="T16" r="T17" b="T18"/>
                  <a:pathLst>
                    <a:path w="113" h="28">
                      <a:moveTo>
                        <a:pt x="112" y="6"/>
                      </a:moveTo>
                      <a:lnTo>
                        <a:pt x="96" y="27"/>
                      </a:lnTo>
                      <a:lnTo>
                        <a:pt x="80" y="19"/>
                      </a:lnTo>
                      <a:lnTo>
                        <a:pt x="41" y="9"/>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73" name="Line 35"/>
                <p:cNvSpPr>
                  <a:spLocks noChangeShapeType="1"/>
                </p:cNvSpPr>
                <p:nvPr/>
              </p:nvSpPr>
              <p:spPr bwMode="auto">
                <a:xfrm>
                  <a:off x="4514" y="2106"/>
                  <a:ext cx="49" cy="62"/>
                </a:xfrm>
                <a:prstGeom prst="line">
                  <a:avLst/>
                </a:prstGeom>
                <a:noFill/>
                <a:ln w="12700">
                  <a:solidFill>
                    <a:schemeClr val="tx1"/>
                  </a:solidFill>
                  <a:round/>
                  <a:headEnd/>
                  <a:tailEnd/>
                </a:ln>
              </p:spPr>
              <p:txBody>
                <a:bodyPr/>
                <a:lstStyle/>
                <a:p>
                  <a:endParaRPr lang="en-US"/>
                </a:p>
              </p:txBody>
            </p:sp>
          </p:grpSp>
          <p:grpSp>
            <p:nvGrpSpPr>
              <p:cNvPr id="9" name="Group 36"/>
              <p:cNvGrpSpPr>
                <a:grpSpLocks/>
              </p:cNvGrpSpPr>
              <p:nvPr/>
            </p:nvGrpSpPr>
            <p:grpSpPr bwMode="auto">
              <a:xfrm>
                <a:off x="3763" y="1684"/>
                <a:ext cx="701" cy="1340"/>
                <a:chOff x="3763" y="1684"/>
                <a:chExt cx="701" cy="1340"/>
              </a:xfrm>
            </p:grpSpPr>
            <p:sp>
              <p:nvSpPr>
                <p:cNvPr id="2061" name="Freeform 37"/>
                <p:cNvSpPr>
                  <a:spLocks/>
                </p:cNvSpPr>
                <p:nvPr/>
              </p:nvSpPr>
              <p:spPr bwMode="auto">
                <a:xfrm>
                  <a:off x="3763" y="1684"/>
                  <a:ext cx="391" cy="1340"/>
                </a:xfrm>
                <a:custGeom>
                  <a:avLst/>
                  <a:gdLst>
                    <a:gd name="T0" fmla="*/ 0 w 391"/>
                    <a:gd name="T1" fmla="*/ 0 h 1340"/>
                    <a:gd name="T2" fmla="*/ 5 w 391"/>
                    <a:gd name="T3" fmla="*/ 32 h 1340"/>
                    <a:gd name="T4" fmla="*/ 13 w 391"/>
                    <a:gd name="T5" fmla="*/ 84 h 1340"/>
                    <a:gd name="T6" fmla="*/ 21 w 391"/>
                    <a:gd name="T7" fmla="*/ 131 h 1340"/>
                    <a:gd name="T8" fmla="*/ 28 w 391"/>
                    <a:gd name="T9" fmla="*/ 178 h 1340"/>
                    <a:gd name="T10" fmla="*/ 35 w 391"/>
                    <a:gd name="T11" fmla="*/ 226 h 1340"/>
                    <a:gd name="T12" fmla="*/ 46 w 391"/>
                    <a:gd name="T13" fmla="*/ 280 h 1340"/>
                    <a:gd name="T14" fmla="*/ 59 w 391"/>
                    <a:gd name="T15" fmla="*/ 336 h 1340"/>
                    <a:gd name="T16" fmla="*/ 70 w 391"/>
                    <a:gd name="T17" fmla="*/ 400 h 1340"/>
                    <a:gd name="T18" fmla="*/ 84 w 391"/>
                    <a:gd name="T19" fmla="*/ 451 h 1340"/>
                    <a:gd name="T20" fmla="*/ 97 w 391"/>
                    <a:gd name="T21" fmla="*/ 512 h 1340"/>
                    <a:gd name="T22" fmla="*/ 111 w 391"/>
                    <a:gd name="T23" fmla="*/ 563 h 1340"/>
                    <a:gd name="T24" fmla="*/ 127 w 391"/>
                    <a:gd name="T25" fmla="*/ 630 h 1340"/>
                    <a:gd name="T26" fmla="*/ 145 w 391"/>
                    <a:gd name="T27" fmla="*/ 695 h 1340"/>
                    <a:gd name="T28" fmla="*/ 164 w 391"/>
                    <a:gd name="T29" fmla="*/ 763 h 1340"/>
                    <a:gd name="T30" fmla="*/ 179 w 391"/>
                    <a:gd name="T31" fmla="*/ 814 h 1340"/>
                    <a:gd name="T32" fmla="*/ 194 w 391"/>
                    <a:gd name="T33" fmla="*/ 861 h 1340"/>
                    <a:gd name="T34" fmla="*/ 211 w 391"/>
                    <a:gd name="T35" fmla="*/ 917 h 1340"/>
                    <a:gd name="T36" fmla="*/ 229 w 391"/>
                    <a:gd name="T37" fmla="*/ 971 h 1340"/>
                    <a:gd name="T38" fmla="*/ 248 w 391"/>
                    <a:gd name="T39" fmla="*/ 1028 h 1340"/>
                    <a:gd name="T40" fmla="*/ 267 w 391"/>
                    <a:gd name="T41" fmla="*/ 1083 h 1340"/>
                    <a:gd name="T42" fmla="*/ 286 w 391"/>
                    <a:gd name="T43" fmla="*/ 1134 h 1340"/>
                    <a:gd name="T44" fmla="*/ 303 w 391"/>
                    <a:gd name="T45" fmla="*/ 1184 h 1340"/>
                    <a:gd name="T46" fmla="*/ 324 w 391"/>
                    <a:gd name="T47" fmla="*/ 1232 h 1340"/>
                    <a:gd name="T48" fmla="*/ 344 w 391"/>
                    <a:gd name="T49" fmla="*/ 1279 h 1340"/>
                    <a:gd name="T50" fmla="*/ 367 w 391"/>
                    <a:gd name="T51" fmla="*/ 1329 h 1340"/>
                    <a:gd name="T52" fmla="*/ 371 w 391"/>
                    <a:gd name="T53" fmla="*/ 1339 h 1340"/>
                    <a:gd name="T54" fmla="*/ 390 w 391"/>
                    <a:gd name="T55" fmla="*/ 1301 h 1340"/>
                    <a:gd name="T56" fmla="*/ 371 w 391"/>
                    <a:gd name="T57" fmla="*/ 1265 h 1340"/>
                    <a:gd name="T58" fmla="*/ 351 w 391"/>
                    <a:gd name="T59" fmla="*/ 1220 h 1340"/>
                    <a:gd name="T60" fmla="*/ 331 w 391"/>
                    <a:gd name="T61" fmla="*/ 1174 h 1340"/>
                    <a:gd name="T62" fmla="*/ 313 w 391"/>
                    <a:gd name="T63" fmla="*/ 1120 h 1340"/>
                    <a:gd name="T64" fmla="*/ 290 w 391"/>
                    <a:gd name="T65" fmla="*/ 1064 h 1340"/>
                    <a:gd name="T66" fmla="*/ 271 w 391"/>
                    <a:gd name="T67" fmla="*/ 1009 h 1340"/>
                    <a:gd name="T68" fmla="*/ 252 w 391"/>
                    <a:gd name="T69" fmla="*/ 955 h 1340"/>
                    <a:gd name="T70" fmla="*/ 231 w 391"/>
                    <a:gd name="T71" fmla="*/ 893 h 1340"/>
                    <a:gd name="T72" fmla="*/ 216 w 391"/>
                    <a:gd name="T73" fmla="*/ 834 h 1340"/>
                    <a:gd name="T74" fmla="*/ 197 w 391"/>
                    <a:gd name="T75" fmla="*/ 779 h 1340"/>
                    <a:gd name="T76" fmla="*/ 182 w 391"/>
                    <a:gd name="T77" fmla="*/ 719 h 1340"/>
                    <a:gd name="T78" fmla="*/ 168 w 391"/>
                    <a:gd name="T79" fmla="*/ 675 h 1340"/>
                    <a:gd name="T80" fmla="*/ 151 w 391"/>
                    <a:gd name="T81" fmla="*/ 613 h 1340"/>
                    <a:gd name="T82" fmla="*/ 136 w 391"/>
                    <a:gd name="T83" fmla="*/ 548 h 1340"/>
                    <a:gd name="T84" fmla="*/ 121 w 391"/>
                    <a:gd name="T85" fmla="*/ 487 h 1340"/>
                    <a:gd name="T86" fmla="*/ 107 w 391"/>
                    <a:gd name="T87" fmla="*/ 427 h 1340"/>
                    <a:gd name="T88" fmla="*/ 94 w 391"/>
                    <a:gd name="T89" fmla="*/ 364 h 1340"/>
                    <a:gd name="T90" fmla="*/ 82 w 391"/>
                    <a:gd name="T91" fmla="*/ 306 h 1340"/>
                    <a:gd name="T92" fmla="*/ 69 w 391"/>
                    <a:gd name="T93" fmla="*/ 247 h 1340"/>
                    <a:gd name="T94" fmla="*/ 61 w 391"/>
                    <a:gd name="T95" fmla="*/ 192 h 1340"/>
                    <a:gd name="T96" fmla="*/ 50 w 391"/>
                    <a:gd name="T97" fmla="*/ 130 h 1340"/>
                    <a:gd name="T98" fmla="*/ 43 w 391"/>
                    <a:gd name="T99" fmla="*/ 77 h 1340"/>
                    <a:gd name="T100" fmla="*/ 38 w 391"/>
                    <a:gd name="T101" fmla="*/ 30 h 1340"/>
                    <a:gd name="T102" fmla="*/ 0 w 391"/>
                    <a:gd name="T103" fmla="*/ 0 h 134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91"/>
                    <a:gd name="T157" fmla="*/ 0 h 1340"/>
                    <a:gd name="T158" fmla="*/ 391 w 391"/>
                    <a:gd name="T159" fmla="*/ 1340 h 134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91" h="1340">
                      <a:moveTo>
                        <a:pt x="0" y="0"/>
                      </a:moveTo>
                      <a:lnTo>
                        <a:pt x="5" y="32"/>
                      </a:lnTo>
                      <a:lnTo>
                        <a:pt x="13" y="84"/>
                      </a:lnTo>
                      <a:lnTo>
                        <a:pt x="21" y="131"/>
                      </a:lnTo>
                      <a:lnTo>
                        <a:pt x="28" y="178"/>
                      </a:lnTo>
                      <a:lnTo>
                        <a:pt x="35" y="226"/>
                      </a:lnTo>
                      <a:lnTo>
                        <a:pt x="46" y="280"/>
                      </a:lnTo>
                      <a:lnTo>
                        <a:pt x="59" y="336"/>
                      </a:lnTo>
                      <a:lnTo>
                        <a:pt x="70" y="400"/>
                      </a:lnTo>
                      <a:lnTo>
                        <a:pt x="84" y="451"/>
                      </a:lnTo>
                      <a:lnTo>
                        <a:pt x="97" y="512"/>
                      </a:lnTo>
                      <a:lnTo>
                        <a:pt x="111" y="563"/>
                      </a:lnTo>
                      <a:lnTo>
                        <a:pt x="127" y="630"/>
                      </a:lnTo>
                      <a:lnTo>
                        <a:pt x="145" y="695"/>
                      </a:lnTo>
                      <a:lnTo>
                        <a:pt x="164" y="763"/>
                      </a:lnTo>
                      <a:lnTo>
                        <a:pt x="179" y="814"/>
                      </a:lnTo>
                      <a:lnTo>
                        <a:pt x="194" y="861"/>
                      </a:lnTo>
                      <a:lnTo>
                        <a:pt x="211" y="917"/>
                      </a:lnTo>
                      <a:lnTo>
                        <a:pt x="229" y="971"/>
                      </a:lnTo>
                      <a:lnTo>
                        <a:pt x="248" y="1028"/>
                      </a:lnTo>
                      <a:lnTo>
                        <a:pt x="267" y="1083"/>
                      </a:lnTo>
                      <a:lnTo>
                        <a:pt x="286" y="1134"/>
                      </a:lnTo>
                      <a:lnTo>
                        <a:pt x="303" y="1184"/>
                      </a:lnTo>
                      <a:lnTo>
                        <a:pt x="324" y="1232"/>
                      </a:lnTo>
                      <a:lnTo>
                        <a:pt x="344" y="1279"/>
                      </a:lnTo>
                      <a:lnTo>
                        <a:pt x="367" y="1329"/>
                      </a:lnTo>
                      <a:lnTo>
                        <a:pt x="371" y="1339"/>
                      </a:lnTo>
                      <a:lnTo>
                        <a:pt x="390" y="1301"/>
                      </a:lnTo>
                      <a:lnTo>
                        <a:pt x="371" y="1265"/>
                      </a:lnTo>
                      <a:lnTo>
                        <a:pt x="351" y="1220"/>
                      </a:lnTo>
                      <a:lnTo>
                        <a:pt x="331" y="1174"/>
                      </a:lnTo>
                      <a:lnTo>
                        <a:pt x="313" y="1120"/>
                      </a:lnTo>
                      <a:lnTo>
                        <a:pt x="290" y="1064"/>
                      </a:lnTo>
                      <a:lnTo>
                        <a:pt x="271" y="1009"/>
                      </a:lnTo>
                      <a:lnTo>
                        <a:pt x="252" y="955"/>
                      </a:lnTo>
                      <a:lnTo>
                        <a:pt x="231" y="893"/>
                      </a:lnTo>
                      <a:lnTo>
                        <a:pt x="216" y="834"/>
                      </a:lnTo>
                      <a:lnTo>
                        <a:pt x="197" y="779"/>
                      </a:lnTo>
                      <a:lnTo>
                        <a:pt x="182" y="719"/>
                      </a:lnTo>
                      <a:lnTo>
                        <a:pt x="168" y="675"/>
                      </a:lnTo>
                      <a:lnTo>
                        <a:pt x="151" y="613"/>
                      </a:lnTo>
                      <a:lnTo>
                        <a:pt x="136" y="548"/>
                      </a:lnTo>
                      <a:lnTo>
                        <a:pt x="121" y="487"/>
                      </a:lnTo>
                      <a:lnTo>
                        <a:pt x="107" y="427"/>
                      </a:lnTo>
                      <a:lnTo>
                        <a:pt x="94" y="364"/>
                      </a:lnTo>
                      <a:lnTo>
                        <a:pt x="82" y="306"/>
                      </a:lnTo>
                      <a:lnTo>
                        <a:pt x="69" y="247"/>
                      </a:lnTo>
                      <a:lnTo>
                        <a:pt x="61" y="192"/>
                      </a:lnTo>
                      <a:lnTo>
                        <a:pt x="50" y="130"/>
                      </a:lnTo>
                      <a:lnTo>
                        <a:pt x="43" y="77"/>
                      </a:lnTo>
                      <a:lnTo>
                        <a:pt x="38" y="30"/>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2" name="Freeform 38"/>
                <p:cNvSpPr>
                  <a:spLocks/>
                </p:cNvSpPr>
                <p:nvPr/>
              </p:nvSpPr>
              <p:spPr bwMode="auto">
                <a:xfrm>
                  <a:off x="3846" y="1745"/>
                  <a:ext cx="348" cy="1193"/>
                </a:xfrm>
                <a:custGeom>
                  <a:avLst/>
                  <a:gdLst>
                    <a:gd name="T0" fmla="*/ 0 w 348"/>
                    <a:gd name="T1" fmla="*/ 0 h 1193"/>
                    <a:gd name="T2" fmla="*/ 7 w 348"/>
                    <a:gd name="T3" fmla="*/ 52 h 1193"/>
                    <a:gd name="T4" fmla="*/ 15 w 348"/>
                    <a:gd name="T5" fmla="*/ 99 h 1193"/>
                    <a:gd name="T6" fmla="*/ 24 w 348"/>
                    <a:gd name="T7" fmla="*/ 147 h 1193"/>
                    <a:gd name="T8" fmla="*/ 34 w 348"/>
                    <a:gd name="T9" fmla="*/ 201 h 1193"/>
                    <a:gd name="T10" fmla="*/ 46 w 348"/>
                    <a:gd name="T11" fmla="*/ 256 h 1193"/>
                    <a:gd name="T12" fmla="*/ 61 w 348"/>
                    <a:gd name="T13" fmla="*/ 319 h 1193"/>
                    <a:gd name="T14" fmla="*/ 71 w 348"/>
                    <a:gd name="T15" fmla="*/ 372 h 1193"/>
                    <a:gd name="T16" fmla="*/ 86 w 348"/>
                    <a:gd name="T17" fmla="*/ 432 h 1193"/>
                    <a:gd name="T18" fmla="*/ 99 w 348"/>
                    <a:gd name="T19" fmla="*/ 485 h 1193"/>
                    <a:gd name="T20" fmla="*/ 115 w 348"/>
                    <a:gd name="T21" fmla="*/ 549 h 1193"/>
                    <a:gd name="T22" fmla="*/ 134 w 348"/>
                    <a:gd name="T23" fmla="*/ 616 h 1193"/>
                    <a:gd name="T24" fmla="*/ 152 w 348"/>
                    <a:gd name="T25" fmla="*/ 683 h 1193"/>
                    <a:gd name="T26" fmla="*/ 167 w 348"/>
                    <a:gd name="T27" fmla="*/ 734 h 1193"/>
                    <a:gd name="T28" fmla="*/ 182 w 348"/>
                    <a:gd name="T29" fmla="*/ 780 h 1193"/>
                    <a:gd name="T30" fmla="*/ 198 w 348"/>
                    <a:gd name="T31" fmla="*/ 838 h 1193"/>
                    <a:gd name="T32" fmla="*/ 216 w 348"/>
                    <a:gd name="T33" fmla="*/ 891 h 1193"/>
                    <a:gd name="T34" fmla="*/ 237 w 348"/>
                    <a:gd name="T35" fmla="*/ 949 h 1193"/>
                    <a:gd name="T36" fmla="*/ 254 w 348"/>
                    <a:gd name="T37" fmla="*/ 1004 h 1193"/>
                    <a:gd name="T38" fmla="*/ 274 w 348"/>
                    <a:gd name="T39" fmla="*/ 1057 h 1193"/>
                    <a:gd name="T40" fmla="*/ 290 w 348"/>
                    <a:gd name="T41" fmla="*/ 1104 h 1193"/>
                    <a:gd name="T42" fmla="*/ 314 w 348"/>
                    <a:gd name="T43" fmla="*/ 1153 h 1193"/>
                    <a:gd name="T44" fmla="*/ 329 w 348"/>
                    <a:gd name="T45" fmla="*/ 1192 h 1193"/>
                    <a:gd name="T46" fmla="*/ 347 w 348"/>
                    <a:gd name="T47" fmla="*/ 1152 h 1193"/>
                    <a:gd name="T48" fmla="*/ 341 w 348"/>
                    <a:gd name="T49" fmla="*/ 1143 h 1193"/>
                    <a:gd name="T50" fmla="*/ 320 w 348"/>
                    <a:gd name="T51" fmla="*/ 1095 h 1193"/>
                    <a:gd name="T52" fmla="*/ 301 w 348"/>
                    <a:gd name="T53" fmla="*/ 1042 h 1193"/>
                    <a:gd name="T54" fmla="*/ 279 w 348"/>
                    <a:gd name="T55" fmla="*/ 984 h 1193"/>
                    <a:gd name="T56" fmla="*/ 259 w 348"/>
                    <a:gd name="T57" fmla="*/ 929 h 1193"/>
                    <a:gd name="T58" fmla="*/ 241 w 348"/>
                    <a:gd name="T59" fmla="*/ 876 h 1193"/>
                    <a:gd name="T60" fmla="*/ 222 w 348"/>
                    <a:gd name="T61" fmla="*/ 814 h 1193"/>
                    <a:gd name="T62" fmla="*/ 204 w 348"/>
                    <a:gd name="T63" fmla="*/ 755 h 1193"/>
                    <a:gd name="T64" fmla="*/ 186 w 348"/>
                    <a:gd name="T65" fmla="*/ 700 h 1193"/>
                    <a:gd name="T66" fmla="*/ 170 w 348"/>
                    <a:gd name="T67" fmla="*/ 639 h 1193"/>
                    <a:gd name="T68" fmla="*/ 158 w 348"/>
                    <a:gd name="T69" fmla="*/ 594 h 1193"/>
                    <a:gd name="T70" fmla="*/ 140 w 348"/>
                    <a:gd name="T71" fmla="*/ 532 h 1193"/>
                    <a:gd name="T72" fmla="*/ 124 w 348"/>
                    <a:gd name="T73" fmla="*/ 470 h 1193"/>
                    <a:gd name="T74" fmla="*/ 110 w 348"/>
                    <a:gd name="T75" fmla="*/ 409 h 1193"/>
                    <a:gd name="T76" fmla="*/ 96 w 348"/>
                    <a:gd name="T77" fmla="*/ 346 h 1193"/>
                    <a:gd name="T78" fmla="*/ 81 w 348"/>
                    <a:gd name="T79" fmla="*/ 286 h 1193"/>
                    <a:gd name="T80" fmla="*/ 70 w 348"/>
                    <a:gd name="T81" fmla="*/ 226 h 1193"/>
                    <a:gd name="T82" fmla="*/ 59 w 348"/>
                    <a:gd name="T83" fmla="*/ 166 h 1193"/>
                    <a:gd name="T84" fmla="*/ 49 w 348"/>
                    <a:gd name="T85" fmla="*/ 111 h 1193"/>
                    <a:gd name="T86" fmla="*/ 38 w 348"/>
                    <a:gd name="T87" fmla="*/ 50 h 1193"/>
                    <a:gd name="T88" fmla="*/ 35 w 348"/>
                    <a:gd name="T89" fmla="*/ 20 h 1193"/>
                    <a:gd name="T90" fmla="*/ 0 w 348"/>
                    <a:gd name="T91" fmla="*/ 0 h 119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48"/>
                    <a:gd name="T139" fmla="*/ 0 h 1193"/>
                    <a:gd name="T140" fmla="*/ 348 w 348"/>
                    <a:gd name="T141" fmla="*/ 1193 h 1193"/>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48" h="1193">
                      <a:moveTo>
                        <a:pt x="0" y="0"/>
                      </a:moveTo>
                      <a:lnTo>
                        <a:pt x="7" y="52"/>
                      </a:lnTo>
                      <a:lnTo>
                        <a:pt x="15" y="99"/>
                      </a:lnTo>
                      <a:lnTo>
                        <a:pt x="24" y="147"/>
                      </a:lnTo>
                      <a:lnTo>
                        <a:pt x="34" y="201"/>
                      </a:lnTo>
                      <a:lnTo>
                        <a:pt x="46" y="256"/>
                      </a:lnTo>
                      <a:lnTo>
                        <a:pt x="61" y="319"/>
                      </a:lnTo>
                      <a:lnTo>
                        <a:pt x="71" y="372"/>
                      </a:lnTo>
                      <a:lnTo>
                        <a:pt x="86" y="432"/>
                      </a:lnTo>
                      <a:lnTo>
                        <a:pt x="99" y="485"/>
                      </a:lnTo>
                      <a:lnTo>
                        <a:pt x="115" y="549"/>
                      </a:lnTo>
                      <a:lnTo>
                        <a:pt x="134" y="616"/>
                      </a:lnTo>
                      <a:lnTo>
                        <a:pt x="152" y="683"/>
                      </a:lnTo>
                      <a:lnTo>
                        <a:pt x="167" y="734"/>
                      </a:lnTo>
                      <a:lnTo>
                        <a:pt x="182" y="780"/>
                      </a:lnTo>
                      <a:lnTo>
                        <a:pt x="198" y="838"/>
                      </a:lnTo>
                      <a:lnTo>
                        <a:pt x="216" y="891"/>
                      </a:lnTo>
                      <a:lnTo>
                        <a:pt x="237" y="949"/>
                      </a:lnTo>
                      <a:lnTo>
                        <a:pt x="254" y="1004"/>
                      </a:lnTo>
                      <a:lnTo>
                        <a:pt x="274" y="1057"/>
                      </a:lnTo>
                      <a:lnTo>
                        <a:pt x="290" y="1104"/>
                      </a:lnTo>
                      <a:lnTo>
                        <a:pt x="314" y="1153"/>
                      </a:lnTo>
                      <a:lnTo>
                        <a:pt x="329" y="1192"/>
                      </a:lnTo>
                      <a:lnTo>
                        <a:pt x="347" y="1152"/>
                      </a:lnTo>
                      <a:lnTo>
                        <a:pt x="341" y="1143"/>
                      </a:lnTo>
                      <a:lnTo>
                        <a:pt x="320" y="1095"/>
                      </a:lnTo>
                      <a:lnTo>
                        <a:pt x="301" y="1042"/>
                      </a:lnTo>
                      <a:lnTo>
                        <a:pt x="279" y="984"/>
                      </a:lnTo>
                      <a:lnTo>
                        <a:pt x="259" y="929"/>
                      </a:lnTo>
                      <a:lnTo>
                        <a:pt x="241" y="876"/>
                      </a:lnTo>
                      <a:lnTo>
                        <a:pt x="222" y="814"/>
                      </a:lnTo>
                      <a:lnTo>
                        <a:pt x="204" y="755"/>
                      </a:lnTo>
                      <a:lnTo>
                        <a:pt x="186" y="700"/>
                      </a:lnTo>
                      <a:lnTo>
                        <a:pt x="170" y="639"/>
                      </a:lnTo>
                      <a:lnTo>
                        <a:pt x="158" y="594"/>
                      </a:lnTo>
                      <a:lnTo>
                        <a:pt x="140" y="532"/>
                      </a:lnTo>
                      <a:lnTo>
                        <a:pt x="124" y="470"/>
                      </a:lnTo>
                      <a:lnTo>
                        <a:pt x="110" y="409"/>
                      </a:lnTo>
                      <a:lnTo>
                        <a:pt x="96" y="346"/>
                      </a:lnTo>
                      <a:lnTo>
                        <a:pt x="81" y="286"/>
                      </a:lnTo>
                      <a:lnTo>
                        <a:pt x="70" y="226"/>
                      </a:lnTo>
                      <a:lnTo>
                        <a:pt x="59" y="166"/>
                      </a:lnTo>
                      <a:lnTo>
                        <a:pt x="49" y="111"/>
                      </a:lnTo>
                      <a:lnTo>
                        <a:pt x="38" y="50"/>
                      </a:lnTo>
                      <a:lnTo>
                        <a:pt x="35" y="20"/>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3" name="Freeform 39"/>
                <p:cNvSpPr>
                  <a:spLocks/>
                </p:cNvSpPr>
                <p:nvPr/>
              </p:nvSpPr>
              <p:spPr bwMode="auto">
                <a:xfrm>
                  <a:off x="3927" y="1796"/>
                  <a:ext cx="306" cy="1049"/>
                </a:xfrm>
                <a:custGeom>
                  <a:avLst/>
                  <a:gdLst>
                    <a:gd name="T0" fmla="*/ 6 w 306"/>
                    <a:gd name="T1" fmla="*/ 29 h 1049"/>
                    <a:gd name="T2" fmla="*/ 14 w 306"/>
                    <a:gd name="T3" fmla="*/ 77 h 1049"/>
                    <a:gd name="T4" fmla="*/ 25 w 306"/>
                    <a:gd name="T5" fmla="*/ 130 h 1049"/>
                    <a:gd name="T6" fmla="*/ 36 w 306"/>
                    <a:gd name="T7" fmla="*/ 187 h 1049"/>
                    <a:gd name="T8" fmla="*/ 49 w 306"/>
                    <a:gd name="T9" fmla="*/ 251 h 1049"/>
                    <a:gd name="T10" fmla="*/ 62 w 306"/>
                    <a:gd name="T11" fmla="*/ 302 h 1049"/>
                    <a:gd name="T12" fmla="*/ 75 w 306"/>
                    <a:gd name="T13" fmla="*/ 360 h 1049"/>
                    <a:gd name="T14" fmla="*/ 90 w 306"/>
                    <a:gd name="T15" fmla="*/ 412 h 1049"/>
                    <a:gd name="T16" fmla="*/ 106 w 306"/>
                    <a:gd name="T17" fmla="*/ 478 h 1049"/>
                    <a:gd name="T18" fmla="*/ 126 w 306"/>
                    <a:gd name="T19" fmla="*/ 551 h 1049"/>
                    <a:gd name="T20" fmla="*/ 143 w 306"/>
                    <a:gd name="T21" fmla="*/ 611 h 1049"/>
                    <a:gd name="T22" fmla="*/ 158 w 306"/>
                    <a:gd name="T23" fmla="*/ 662 h 1049"/>
                    <a:gd name="T24" fmla="*/ 171 w 306"/>
                    <a:gd name="T25" fmla="*/ 709 h 1049"/>
                    <a:gd name="T26" fmla="*/ 190 w 306"/>
                    <a:gd name="T27" fmla="*/ 767 h 1049"/>
                    <a:gd name="T28" fmla="*/ 207 w 306"/>
                    <a:gd name="T29" fmla="*/ 820 h 1049"/>
                    <a:gd name="T30" fmla="*/ 226 w 306"/>
                    <a:gd name="T31" fmla="*/ 879 h 1049"/>
                    <a:gd name="T32" fmla="*/ 245 w 306"/>
                    <a:gd name="T33" fmla="*/ 934 h 1049"/>
                    <a:gd name="T34" fmla="*/ 265 w 306"/>
                    <a:gd name="T35" fmla="*/ 985 h 1049"/>
                    <a:gd name="T36" fmla="*/ 283 w 306"/>
                    <a:gd name="T37" fmla="*/ 1031 h 1049"/>
                    <a:gd name="T38" fmla="*/ 291 w 306"/>
                    <a:gd name="T39" fmla="*/ 1048 h 1049"/>
                    <a:gd name="T40" fmla="*/ 305 w 306"/>
                    <a:gd name="T41" fmla="*/ 1009 h 1049"/>
                    <a:gd name="T42" fmla="*/ 292 w 306"/>
                    <a:gd name="T43" fmla="*/ 971 h 1049"/>
                    <a:gd name="T44" fmla="*/ 266 w 306"/>
                    <a:gd name="T45" fmla="*/ 912 h 1049"/>
                    <a:gd name="T46" fmla="*/ 250 w 306"/>
                    <a:gd name="T47" fmla="*/ 858 h 1049"/>
                    <a:gd name="T48" fmla="*/ 232 w 306"/>
                    <a:gd name="T49" fmla="*/ 805 h 1049"/>
                    <a:gd name="T50" fmla="*/ 211 w 306"/>
                    <a:gd name="T51" fmla="*/ 741 h 1049"/>
                    <a:gd name="T52" fmla="*/ 194 w 306"/>
                    <a:gd name="T53" fmla="*/ 686 h 1049"/>
                    <a:gd name="T54" fmla="*/ 178 w 306"/>
                    <a:gd name="T55" fmla="*/ 627 h 1049"/>
                    <a:gd name="T56" fmla="*/ 160 w 306"/>
                    <a:gd name="T57" fmla="*/ 568 h 1049"/>
                    <a:gd name="T58" fmla="*/ 147 w 306"/>
                    <a:gd name="T59" fmla="*/ 524 h 1049"/>
                    <a:gd name="T60" fmla="*/ 132 w 306"/>
                    <a:gd name="T61" fmla="*/ 462 h 1049"/>
                    <a:gd name="T62" fmla="*/ 114 w 306"/>
                    <a:gd name="T63" fmla="*/ 400 h 1049"/>
                    <a:gd name="T64" fmla="*/ 100 w 306"/>
                    <a:gd name="T65" fmla="*/ 339 h 1049"/>
                    <a:gd name="T66" fmla="*/ 85 w 306"/>
                    <a:gd name="T67" fmla="*/ 277 h 1049"/>
                    <a:gd name="T68" fmla="*/ 73 w 306"/>
                    <a:gd name="T69" fmla="*/ 215 h 1049"/>
                    <a:gd name="T70" fmla="*/ 59 w 306"/>
                    <a:gd name="T71" fmla="*/ 156 h 1049"/>
                    <a:gd name="T72" fmla="*/ 48 w 306"/>
                    <a:gd name="T73" fmla="*/ 97 h 1049"/>
                    <a:gd name="T74" fmla="*/ 38 w 306"/>
                    <a:gd name="T75" fmla="*/ 42 h 1049"/>
                    <a:gd name="T76" fmla="*/ 36 w 306"/>
                    <a:gd name="T77" fmla="*/ 25 h 1049"/>
                    <a:gd name="T78" fmla="*/ 0 w 306"/>
                    <a:gd name="T79" fmla="*/ 0 h 1049"/>
                    <a:gd name="T80" fmla="*/ 6 w 306"/>
                    <a:gd name="T81" fmla="*/ 29 h 104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6"/>
                    <a:gd name="T124" fmla="*/ 0 h 1049"/>
                    <a:gd name="T125" fmla="*/ 306 w 306"/>
                    <a:gd name="T126" fmla="*/ 1049 h 104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6" h="1049">
                      <a:moveTo>
                        <a:pt x="6" y="29"/>
                      </a:moveTo>
                      <a:lnTo>
                        <a:pt x="14" y="77"/>
                      </a:lnTo>
                      <a:lnTo>
                        <a:pt x="25" y="130"/>
                      </a:lnTo>
                      <a:lnTo>
                        <a:pt x="36" y="187"/>
                      </a:lnTo>
                      <a:lnTo>
                        <a:pt x="49" y="251"/>
                      </a:lnTo>
                      <a:lnTo>
                        <a:pt x="62" y="302"/>
                      </a:lnTo>
                      <a:lnTo>
                        <a:pt x="75" y="360"/>
                      </a:lnTo>
                      <a:lnTo>
                        <a:pt x="90" y="412"/>
                      </a:lnTo>
                      <a:lnTo>
                        <a:pt x="106" y="478"/>
                      </a:lnTo>
                      <a:lnTo>
                        <a:pt x="126" y="551"/>
                      </a:lnTo>
                      <a:lnTo>
                        <a:pt x="143" y="611"/>
                      </a:lnTo>
                      <a:lnTo>
                        <a:pt x="158" y="662"/>
                      </a:lnTo>
                      <a:lnTo>
                        <a:pt x="171" y="709"/>
                      </a:lnTo>
                      <a:lnTo>
                        <a:pt x="190" y="767"/>
                      </a:lnTo>
                      <a:lnTo>
                        <a:pt x="207" y="820"/>
                      </a:lnTo>
                      <a:lnTo>
                        <a:pt x="226" y="879"/>
                      </a:lnTo>
                      <a:lnTo>
                        <a:pt x="245" y="934"/>
                      </a:lnTo>
                      <a:lnTo>
                        <a:pt x="265" y="985"/>
                      </a:lnTo>
                      <a:lnTo>
                        <a:pt x="283" y="1031"/>
                      </a:lnTo>
                      <a:lnTo>
                        <a:pt x="291" y="1048"/>
                      </a:lnTo>
                      <a:lnTo>
                        <a:pt x="305" y="1009"/>
                      </a:lnTo>
                      <a:lnTo>
                        <a:pt x="292" y="971"/>
                      </a:lnTo>
                      <a:lnTo>
                        <a:pt x="266" y="912"/>
                      </a:lnTo>
                      <a:lnTo>
                        <a:pt x="250" y="858"/>
                      </a:lnTo>
                      <a:lnTo>
                        <a:pt x="232" y="805"/>
                      </a:lnTo>
                      <a:lnTo>
                        <a:pt x="211" y="741"/>
                      </a:lnTo>
                      <a:lnTo>
                        <a:pt x="194" y="686"/>
                      </a:lnTo>
                      <a:lnTo>
                        <a:pt x="178" y="627"/>
                      </a:lnTo>
                      <a:lnTo>
                        <a:pt x="160" y="568"/>
                      </a:lnTo>
                      <a:lnTo>
                        <a:pt x="147" y="524"/>
                      </a:lnTo>
                      <a:lnTo>
                        <a:pt x="132" y="462"/>
                      </a:lnTo>
                      <a:lnTo>
                        <a:pt x="114" y="400"/>
                      </a:lnTo>
                      <a:lnTo>
                        <a:pt x="100" y="339"/>
                      </a:lnTo>
                      <a:lnTo>
                        <a:pt x="85" y="277"/>
                      </a:lnTo>
                      <a:lnTo>
                        <a:pt x="73" y="215"/>
                      </a:lnTo>
                      <a:lnTo>
                        <a:pt x="59" y="156"/>
                      </a:lnTo>
                      <a:lnTo>
                        <a:pt x="48" y="97"/>
                      </a:lnTo>
                      <a:lnTo>
                        <a:pt x="38" y="42"/>
                      </a:lnTo>
                      <a:lnTo>
                        <a:pt x="36" y="25"/>
                      </a:lnTo>
                      <a:lnTo>
                        <a:pt x="0" y="0"/>
                      </a:lnTo>
                      <a:lnTo>
                        <a:pt x="6" y="29"/>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4" name="Freeform 40"/>
                <p:cNvSpPr>
                  <a:spLocks/>
                </p:cNvSpPr>
                <p:nvPr/>
              </p:nvSpPr>
              <p:spPr bwMode="auto">
                <a:xfrm>
                  <a:off x="4003" y="1852"/>
                  <a:ext cx="270" cy="909"/>
                </a:xfrm>
                <a:custGeom>
                  <a:avLst/>
                  <a:gdLst>
                    <a:gd name="T0" fmla="*/ 0 w 270"/>
                    <a:gd name="T1" fmla="*/ 0 h 909"/>
                    <a:gd name="T2" fmla="*/ 12 w 270"/>
                    <a:gd name="T3" fmla="*/ 55 h 909"/>
                    <a:gd name="T4" fmla="*/ 22 w 270"/>
                    <a:gd name="T5" fmla="*/ 108 h 909"/>
                    <a:gd name="T6" fmla="*/ 37 w 270"/>
                    <a:gd name="T7" fmla="*/ 172 h 909"/>
                    <a:gd name="T8" fmla="*/ 49 w 270"/>
                    <a:gd name="T9" fmla="*/ 221 h 909"/>
                    <a:gd name="T10" fmla="*/ 64 w 270"/>
                    <a:gd name="T11" fmla="*/ 283 h 909"/>
                    <a:gd name="T12" fmla="*/ 76 w 270"/>
                    <a:gd name="T13" fmla="*/ 334 h 909"/>
                    <a:gd name="T14" fmla="*/ 94 w 270"/>
                    <a:gd name="T15" fmla="*/ 401 h 909"/>
                    <a:gd name="T16" fmla="*/ 110 w 270"/>
                    <a:gd name="T17" fmla="*/ 466 h 909"/>
                    <a:gd name="T18" fmla="*/ 130 w 270"/>
                    <a:gd name="T19" fmla="*/ 532 h 909"/>
                    <a:gd name="T20" fmla="*/ 143 w 270"/>
                    <a:gd name="T21" fmla="*/ 586 h 909"/>
                    <a:gd name="T22" fmla="*/ 159 w 270"/>
                    <a:gd name="T23" fmla="*/ 633 h 909"/>
                    <a:gd name="T24" fmla="*/ 176 w 270"/>
                    <a:gd name="T25" fmla="*/ 690 h 909"/>
                    <a:gd name="T26" fmla="*/ 192 w 270"/>
                    <a:gd name="T27" fmla="*/ 742 h 909"/>
                    <a:gd name="T28" fmla="*/ 213 w 270"/>
                    <a:gd name="T29" fmla="*/ 800 h 909"/>
                    <a:gd name="T30" fmla="*/ 231 w 270"/>
                    <a:gd name="T31" fmla="*/ 855 h 909"/>
                    <a:gd name="T32" fmla="*/ 250 w 270"/>
                    <a:gd name="T33" fmla="*/ 908 h 909"/>
                    <a:gd name="T34" fmla="*/ 269 w 270"/>
                    <a:gd name="T35" fmla="*/ 871 h 909"/>
                    <a:gd name="T36" fmla="*/ 254 w 270"/>
                    <a:gd name="T37" fmla="*/ 834 h 909"/>
                    <a:gd name="T38" fmla="*/ 236 w 270"/>
                    <a:gd name="T39" fmla="*/ 779 h 909"/>
                    <a:gd name="T40" fmla="*/ 218 w 270"/>
                    <a:gd name="T41" fmla="*/ 725 h 909"/>
                    <a:gd name="T42" fmla="*/ 197 w 270"/>
                    <a:gd name="T43" fmla="*/ 663 h 909"/>
                    <a:gd name="T44" fmla="*/ 181 w 270"/>
                    <a:gd name="T45" fmla="*/ 606 h 909"/>
                    <a:gd name="T46" fmla="*/ 163 w 270"/>
                    <a:gd name="T47" fmla="*/ 550 h 909"/>
                    <a:gd name="T48" fmla="*/ 148 w 270"/>
                    <a:gd name="T49" fmla="*/ 492 h 909"/>
                    <a:gd name="T50" fmla="*/ 133 w 270"/>
                    <a:gd name="T51" fmla="*/ 445 h 909"/>
                    <a:gd name="T52" fmla="*/ 118 w 270"/>
                    <a:gd name="T53" fmla="*/ 385 h 909"/>
                    <a:gd name="T54" fmla="*/ 101 w 270"/>
                    <a:gd name="T55" fmla="*/ 320 h 909"/>
                    <a:gd name="T56" fmla="*/ 87 w 270"/>
                    <a:gd name="T57" fmla="*/ 261 h 909"/>
                    <a:gd name="T58" fmla="*/ 71 w 270"/>
                    <a:gd name="T59" fmla="*/ 199 h 909"/>
                    <a:gd name="T60" fmla="*/ 58 w 270"/>
                    <a:gd name="T61" fmla="*/ 136 h 909"/>
                    <a:gd name="T62" fmla="*/ 47 w 270"/>
                    <a:gd name="T63" fmla="*/ 79 h 909"/>
                    <a:gd name="T64" fmla="*/ 38 w 270"/>
                    <a:gd name="T65" fmla="*/ 25 h 909"/>
                    <a:gd name="T66" fmla="*/ 0 w 270"/>
                    <a:gd name="T67" fmla="*/ 0 h 90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70"/>
                    <a:gd name="T103" fmla="*/ 0 h 909"/>
                    <a:gd name="T104" fmla="*/ 270 w 270"/>
                    <a:gd name="T105" fmla="*/ 909 h 90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70" h="909">
                      <a:moveTo>
                        <a:pt x="0" y="0"/>
                      </a:moveTo>
                      <a:lnTo>
                        <a:pt x="12" y="55"/>
                      </a:lnTo>
                      <a:lnTo>
                        <a:pt x="22" y="108"/>
                      </a:lnTo>
                      <a:lnTo>
                        <a:pt x="37" y="172"/>
                      </a:lnTo>
                      <a:lnTo>
                        <a:pt x="49" y="221"/>
                      </a:lnTo>
                      <a:lnTo>
                        <a:pt x="64" y="283"/>
                      </a:lnTo>
                      <a:lnTo>
                        <a:pt x="76" y="334"/>
                      </a:lnTo>
                      <a:lnTo>
                        <a:pt x="94" y="401"/>
                      </a:lnTo>
                      <a:lnTo>
                        <a:pt x="110" y="466"/>
                      </a:lnTo>
                      <a:lnTo>
                        <a:pt x="130" y="532"/>
                      </a:lnTo>
                      <a:lnTo>
                        <a:pt x="143" y="586"/>
                      </a:lnTo>
                      <a:lnTo>
                        <a:pt x="159" y="633"/>
                      </a:lnTo>
                      <a:lnTo>
                        <a:pt x="176" y="690"/>
                      </a:lnTo>
                      <a:lnTo>
                        <a:pt x="192" y="742"/>
                      </a:lnTo>
                      <a:lnTo>
                        <a:pt x="213" y="800"/>
                      </a:lnTo>
                      <a:lnTo>
                        <a:pt x="231" y="855"/>
                      </a:lnTo>
                      <a:lnTo>
                        <a:pt x="250" y="908"/>
                      </a:lnTo>
                      <a:lnTo>
                        <a:pt x="269" y="871"/>
                      </a:lnTo>
                      <a:lnTo>
                        <a:pt x="254" y="834"/>
                      </a:lnTo>
                      <a:lnTo>
                        <a:pt x="236" y="779"/>
                      </a:lnTo>
                      <a:lnTo>
                        <a:pt x="218" y="725"/>
                      </a:lnTo>
                      <a:lnTo>
                        <a:pt x="197" y="663"/>
                      </a:lnTo>
                      <a:lnTo>
                        <a:pt x="181" y="606"/>
                      </a:lnTo>
                      <a:lnTo>
                        <a:pt x="163" y="550"/>
                      </a:lnTo>
                      <a:lnTo>
                        <a:pt x="148" y="492"/>
                      </a:lnTo>
                      <a:lnTo>
                        <a:pt x="133" y="445"/>
                      </a:lnTo>
                      <a:lnTo>
                        <a:pt x="118" y="385"/>
                      </a:lnTo>
                      <a:lnTo>
                        <a:pt x="101" y="320"/>
                      </a:lnTo>
                      <a:lnTo>
                        <a:pt x="87" y="261"/>
                      </a:lnTo>
                      <a:lnTo>
                        <a:pt x="71" y="199"/>
                      </a:lnTo>
                      <a:lnTo>
                        <a:pt x="58" y="136"/>
                      </a:lnTo>
                      <a:lnTo>
                        <a:pt x="47" y="79"/>
                      </a:lnTo>
                      <a:lnTo>
                        <a:pt x="38"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5" name="Freeform 41"/>
                <p:cNvSpPr>
                  <a:spLocks/>
                </p:cNvSpPr>
                <p:nvPr/>
              </p:nvSpPr>
              <p:spPr bwMode="auto">
                <a:xfrm>
                  <a:off x="4084" y="1906"/>
                  <a:ext cx="227" cy="769"/>
                </a:xfrm>
                <a:custGeom>
                  <a:avLst/>
                  <a:gdLst>
                    <a:gd name="T0" fmla="*/ 0 w 227"/>
                    <a:gd name="T1" fmla="*/ 0 h 769"/>
                    <a:gd name="T2" fmla="*/ 8 w 227"/>
                    <a:gd name="T3" fmla="*/ 42 h 769"/>
                    <a:gd name="T4" fmla="*/ 22 w 227"/>
                    <a:gd name="T5" fmla="*/ 104 h 769"/>
                    <a:gd name="T6" fmla="*/ 32 w 227"/>
                    <a:gd name="T7" fmla="*/ 157 h 769"/>
                    <a:gd name="T8" fmla="*/ 49 w 227"/>
                    <a:gd name="T9" fmla="*/ 217 h 769"/>
                    <a:gd name="T10" fmla="*/ 61 w 227"/>
                    <a:gd name="T11" fmla="*/ 271 h 769"/>
                    <a:gd name="T12" fmla="*/ 78 w 227"/>
                    <a:gd name="T13" fmla="*/ 334 h 769"/>
                    <a:gd name="T14" fmla="*/ 96 w 227"/>
                    <a:gd name="T15" fmla="*/ 400 h 769"/>
                    <a:gd name="T16" fmla="*/ 115 w 227"/>
                    <a:gd name="T17" fmla="*/ 466 h 769"/>
                    <a:gd name="T18" fmla="*/ 129 w 227"/>
                    <a:gd name="T19" fmla="*/ 517 h 769"/>
                    <a:gd name="T20" fmla="*/ 144 w 227"/>
                    <a:gd name="T21" fmla="*/ 566 h 769"/>
                    <a:gd name="T22" fmla="*/ 161 w 227"/>
                    <a:gd name="T23" fmla="*/ 621 h 769"/>
                    <a:gd name="T24" fmla="*/ 178 w 227"/>
                    <a:gd name="T25" fmla="*/ 676 h 769"/>
                    <a:gd name="T26" fmla="*/ 196 w 227"/>
                    <a:gd name="T27" fmla="*/ 732 h 769"/>
                    <a:gd name="T28" fmla="*/ 208 w 227"/>
                    <a:gd name="T29" fmla="*/ 768 h 769"/>
                    <a:gd name="T30" fmla="*/ 226 w 227"/>
                    <a:gd name="T31" fmla="*/ 731 h 769"/>
                    <a:gd name="T32" fmla="*/ 220 w 227"/>
                    <a:gd name="T33" fmla="*/ 714 h 769"/>
                    <a:gd name="T34" fmla="*/ 201 w 227"/>
                    <a:gd name="T35" fmla="*/ 660 h 769"/>
                    <a:gd name="T36" fmla="*/ 182 w 227"/>
                    <a:gd name="T37" fmla="*/ 596 h 769"/>
                    <a:gd name="T38" fmla="*/ 166 w 227"/>
                    <a:gd name="T39" fmla="*/ 539 h 769"/>
                    <a:gd name="T40" fmla="*/ 149 w 227"/>
                    <a:gd name="T41" fmla="*/ 483 h 769"/>
                    <a:gd name="T42" fmla="*/ 131 w 227"/>
                    <a:gd name="T43" fmla="*/ 424 h 769"/>
                    <a:gd name="T44" fmla="*/ 119 w 227"/>
                    <a:gd name="T45" fmla="*/ 379 h 769"/>
                    <a:gd name="T46" fmla="*/ 102 w 227"/>
                    <a:gd name="T47" fmla="*/ 317 h 769"/>
                    <a:gd name="T48" fmla="*/ 85 w 227"/>
                    <a:gd name="T49" fmla="*/ 255 h 769"/>
                    <a:gd name="T50" fmla="*/ 71 w 227"/>
                    <a:gd name="T51" fmla="*/ 193 h 769"/>
                    <a:gd name="T52" fmla="*/ 57 w 227"/>
                    <a:gd name="T53" fmla="*/ 133 h 769"/>
                    <a:gd name="T54" fmla="*/ 43 w 227"/>
                    <a:gd name="T55" fmla="*/ 70 h 769"/>
                    <a:gd name="T56" fmla="*/ 35 w 227"/>
                    <a:gd name="T57" fmla="*/ 22 h 769"/>
                    <a:gd name="T58" fmla="*/ 0 w 227"/>
                    <a:gd name="T59" fmla="*/ 0 h 76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27"/>
                    <a:gd name="T91" fmla="*/ 0 h 769"/>
                    <a:gd name="T92" fmla="*/ 227 w 227"/>
                    <a:gd name="T93" fmla="*/ 769 h 76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27" h="769">
                      <a:moveTo>
                        <a:pt x="0" y="0"/>
                      </a:moveTo>
                      <a:lnTo>
                        <a:pt x="8" y="42"/>
                      </a:lnTo>
                      <a:lnTo>
                        <a:pt x="22" y="104"/>
                      </a:lnTo>
                      <a:lnTo>
                        <a:pt x="32" y="157"/>
                      </a:lnTo>
                      <a:lnTo>
                        <a:pt x="49" y="217"/>
                      </a:lnTo>
                      <a:lnTo>
                        <a:pt x="61" y="271"/>
                      </a:lnTo>
                      <a:lnTo>
                        <a:pt x="78" y="334"/>
                      </a:lnTo>
                      <a:lnTo>
                        <a:pt x="96" y="400"/>
                      </a:lnTo>
                      <a:lnTo>
                        <a:pt x="115" y="466"/>
                      </a:lnTo>
                      <a:lnTo>
                        <a:pt x="129" y="517"/>
                      </a:lnTo>
                      <a:lnTo>
                        <a:pt x="144" y="566"/>
                      </a:lnTo>
                      <a:lnTo>
                        <a:pt x="161" y="621"/>
                      </a:lnTo>
                      <a:lnTo>
                        <a:pt x="178" y="676"/>
                      </a:lnTo>
                      <a:lnTo>
                        <a:pt x="196" y="732"/>
                      </a:lnTo>
                      <a:lnTo>
                        <a:pt x="208" y="768"/>
                      </a:lnTo>
                      <a:lnTo>
                        <a:pt x="226" y="731"/>
                      </a:lnTo>
                      <a:lnTo>
                        <a:pt x="220" y="714"/>
                      </a:lnTo>
                      <a:lnTo>
                        <a:pt x="201" y="660"/>
                      </a:lnTo>
                      <a:lnTo>
                        <a:pt x="182" y="596"/>
                      </a:lnTo>
                      <a:lnTo>
                        <a:pt x="166" y="539"/>
                      </a:lnTo>
                      <a:lnTo>
                        <a:pt x="149" y="483"/>
                      </a:lnTo>
                      <a:lnTo>
                        <a:pt x="131" y="424"/>
                      </a:lnTo>
                      <a:lnTo>
                        <a:pt x="119" y="379"/>
                      </a:lnTo>
                      <a:lnTo>
                        <a:pt x="102" y="317"/>
                      </a:lnTo>
                      <a:lnTo>
                        <a:pt x="85" y="255"/>
                      </a:lnTo>
                      <a:lnTo>
                        <a:pt x="71" y="193"/>
                      </a:lnTo>
                      <a:lnTo>
                        <a:pt x="57" y="133"/>
                      </a:lnTo>
                      <a:lnTo>
                        <a:pt x="43" y="70"/>
                      </a:lnTo>
                      <a:lnTo>
                        <a:pt x="35" y="22"/>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6" name="Freeform 42"/>
                <p:cNvSpPr>
                  <a:spLocks/>
                </p:cNvSpPr>
                <p:nvPr/>
              </p:nvSpPr>
              <p:spPr bwMode="auto">
                <a:xfrm>
                  <a:off x="4150" y="1944"/>
                  <a:ext cx="199" cy="654"/>
                </a:xfrm>
                <a:custGeom>
                  <a:avLst/>
                  <a:gdLst>
                    <a:gd name="T0" fmla="*/ 0 w 199"/>
                    <a:gd name="T1" fmla="*/ 0 h 654"/>
                    <a:gd name="T2" fmla="*/ 7 w 199"/>
                    <a:gd name="T3" fmla="*/ 38 h 654"/>
                    <a:gd name="T4" fmla="*/ 19 w 199"/>
                    <a:gd name="T5" fmla="*/ 83 h 654"/>
                    <a:gd name="T6" fmla="*/ 34 w 199"/>
                    <a:gd name="T7" fmla="*/ 145 h 654"/>
                    <a:gd name="T8" fmla="*/ 44 w 199"/>
                    <a:gd name="T9" fmla="*/ 193 h 654"/>
                    <a:gd name="T10" fmla="*/ 63 w 199"/>
                    <a:gd name="T11" fmla="*/ 259 h 654"/>
                    <a:gd name="T12" fmla="*/ 80 w 199"/>
                    <a:gd name="T13" fmla="*/ 323 h 654"/>
                    <a:gd name="T14" fmla="*/ 98 w 199"/>
                    <a:gd name="T15" fmla="*/ 390 h 654"/>
                    <a:gd name="T16" fmla="*/ 113 w 199"/>
                    <a:gd name="T17" fmla="*/ 442 h 654"/>
                    <a:gd name="T18" fmla="*/ 127 w 199"/>
                    <a:gd name="T19" fmla="*/ 489 h 654"/>
                    <a:gd name="T20" fmla="*/ 146 w 199"/>
                    <a:gd name="T21" fmla="*/ 548 h 654"/>
                    <a:gd name="T22" fmla="*/ 163 w 199"/>
                    <a:gd name="T23" fmla="*/ 600 h 654"/>
                    <a:gd name="T24" fmla="*/ 181 w 199"/>
                    <a:gd name="T25" fmla="*/ 653 h 654"/>
                    <a:gd name="T26" fmla="*/ 198 w 199"/>
                    <a:gd name="T27" fmla="*/ 611 h 654"/>
                    <a:gd name="T28" fmla="*/ 186 w 199"/>
                    <a:gd name="T29" fmla="*/ 584 h 654"/>
                    <a:gd name="T30" fmla="*/ 167 w 199"/>
                    <a:gd name="T31" fmla="*/ 519 h 654"/>
                    <a:gd name="T32" fmla="*/ 148 w 199"/>
                    <a:gd name="T33" fmla="*/ 462 h 654"/>
                    <a:gd name="T34" fmla="*/ 131 w 199"/>
                    <a:gd name="T35" fmla="*/ 406 h 654"/>
                    <a:gd name="T36" fmla="*/ 118 w 199"/>
                    <a:gd name="T37" fmla="*/ 348 h 654"/>
                    <a:gd name="T38" fmla="*/ 103 w 199"/>
                    <a:gd name="T39" fmla="*/ 300 h 654"/>
                    <a:gd name="T40" fmla="*/ 87 w 199"/>
                    <a:gd name="T41" fmla="*/ 242 h 654"/>
                    <a:gd name="T42" fmla="*/ 72 w 199"/>
                    <a:gd name="T43" fmla="*/ 179 h 654"/>
                    <a:gd name="T44" fmla="*/ 55 w 199"/>
                    <a:gd name="T45" fmla="*/ 117 h 654"/>
                    <a:gd name="T46" fmla="*/ 41 w 199"/>
                    <a:gd name="T47" fmla="*/ 60 h 654"/>
                    <a:gd name="T48" fmla="*/ 38 w 199"/>
                    <a:gd name="T49" fmla="*/ 25 h 654"/>
                    <a:gd name="T50" fmla="*/ 0 w 199"/>
                    <a:gd name="T51" fmla="*/ 0 h 65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99"/>
                    <a:gd name="T79" fmla="*/ 0 h 654"/>
                    <a:gd name="T80" fmla="*/ 199 w 199"/>
                    <a:gd name="T81" fmla="*/ 654 h 65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99" h="654">
                      <a:moveTo>
                        <a:pt x="0" y="0"/>
                      </a:moveTo>
                      <a:lnTo>
                        <a:pt x="7" y="38"/>
                      </a:lnTo>
                      <a:lnTo>
                        <a:pt x="19" y="83"/>
                      </a:lnTo>
                      <a:lnTo>
                        <a:pt x="34" y="145"/>
                      </a:lnTo>
                      <a:lnTo>
                        <a:pt x="44" y="193"/>
                      </a:lnTo>
                      <a:lnTo>
                        <a:pt x="63" y="259"/>
                      </a:lnTo>
                      <a:lnTo>
                        <a:pt x="80" y="323"/>
                      </a:lnTo>
                      <a:lnTo>
                        <a:pt x="98" y="390"/>
                      </a:lnTo>
                      <a:lnTo>
                        <a:pt x="113" y="442"/>
                      </a:lnTo>
                      <a:lnTo>
                        <a:pt x="127" y="489"/>
                      </a:lnTo>
                      <a:lnTo>
                        <a:pt x="146" y="548"/>
                      </a:lnTo>
                      <a:lnTo>
                        <a:pt x="163" y="600"/>
                      </a:lnTo>
                      <a:lnTo>
                        <a:pt x="181" y="653"/>
                      </a:lnTo>
                      <a:lnTo>
                        <a:pt x="198" y="611"/>
                      </a:lnTo>
                      <a:lnTo>
                        <a:pt x="186" y="584"/>
                      </a:lnTo>
                      <a:lnTo>
                        <a:pt x="167" y="519"/>
                      </a:lnTo>
                      <a:lnTo>
                        <a:pt x="148" y="462"/>
                      </a:lnTo>
                      <a:lnTo>
                        <a:pt x="131" y="406"/>
                      </a:lnTo>
                      <a:lnTo>
                        <a:pt x="118" y="348"/>
                      </a:lnTo>
                      <a:lnTo>
                        <a:pt x="103" y="300"/>
                      </a:lnTo>
                      <a:lnTo>
                        <a:pt x="87" y="242"/>
                      </a:lnTo>
                      <a:lnTo>
                        <a:pt x="72" y="179"/>
                      </a:lnTo>
                      <a:lnTo>
                        <a:pt x="55" y="117"/>
                      </a:lnTo>
                      <a:lnTo>
                        <a:pt x="41" y="60"/>
                      </a:lnTo>
                      <a:lnTo>
                        <a:pt x="38"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7" name="Freeform 43"/>
                <p:cNvSpPr>
                  <a:spLocks/>
                </p:cNvSpPr>
                <p:nvPr/>
              </p:nvSpPr>
              <p:spPr bwMode="auto">
                <a:xfrm>
                  <a:off x="4231" y="2002"/>
                  <a:ext cx="157" cy="512"/>
                </a:xfrm>
                <a:custGeom>
                  <a:avLst/>
                  <a:gdLst>
                    <a:gd name="T0" fmla="*/ 0 w 157"/>
                    <a:gd name="T1" fmla="*/ 0 h 512"/>
                    <a:gd name="T2" fmla="*/ 11 w 157"/>
                    <a:gd name="T3" fmla="*/ 46 h 512"/>
                    <a:gd name="T4" fmla="*/ 22 w 157"/>
                    <a:gd name="T5" fmla="*/ 95 h 512"/>
                    <a:gd name="T6" fmla="*/ 35 w 157"/>
                    <a:gd name="T7" fmla="*/ 145 h 512"/>
                    <a:gd name="T8" fmla="*/ 52 w 157"/>
                    <a:gd name="T9" fmla="*/ 210 h 512"/>
                    <a:gd name="T10" fmla="*/ 69 w 157"/>
                    <a:gd name="T11" fmla="*/ 276 h 512"/>
                    <a:gd name="T12" fmla="*/ 86 w 157"/>
                    <a:gd name="T13" fmla="*/ 343 h 512"/>
                    <a:gd name="T14" fmla="*/ 103 w 157"/>
                    <a:gd name="T15" fmla="*/ 393 h 512"/>
                    <a:gd name="T16" fmla="*/ 118 w 157"/>
                    <a:gd name="T17" fmla="*/ 441 h 512"/>
                    <a:gd name="T18" fmla="*/ 128 w 157"/>
                    <a:gd name="T19" fmla="*/ 487 h 512"/>
                    <a:gd name="T20" fmla="*/ 138 w 157"/>
                    <a:gd name="T21" fmla="*/ 511 h 512"/>
                    <a:gd name="T22" fmla="*/ 156 w 157"/>
                    <a:gd name="T23" fmla="*/ 469 h 512"/>
                    <a:gd name="T24" fmla="*/ 140 w 157"/>
                    <a:gd name="T25" fmla="*/ 417 h 512"/>
                    <a:gd name="T26" fmla="*/ 122 w 157"/>
                    <a:gd name="T27" fmla="*/ 359 h 512"/>
                    <a:gd name="T28" fmla="*/ 106 w 157"/>
                    <a:gd name="T29" fmla="*/ 302 h 512"/>
                    <a:gd name="T30" fmla="*/ 92 w 157"/>
                    <a:gd name="T31" fmla="*/ 255 h 512"/>
                    <a:gd name="T32" fmla="*/ 74 w 157"/>
                    <a:gd name="T33" fmla="*/ 188 h 512"/>
                    <a:gd name="T34" fmla="*/ 61 w 157"/>
                    <a:gd name="T35" fmla="*/ 129 h 512"/>
                    <a:gd name="T36" fmla="*/ 46 w 157"/>
                    <a:gd name="T37" fmla="*/ 72 h 512"/>
                    <a:gd name="T38" fmla="*/ 37 w 157"/>
                    <a:gd name="T39" fmla="*/ 25 h 512"/>
                    <a:gd name="T40" fmla="*/ 0 w 157"/>
                    <a:gd name="T41" fmla="*/ 0 h 51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7"/>
                    <a:gd name="T64" fmla="*/ 0 h 512"/>
                    <a:gd name="T65" fmla="*/ 157 w 157"/>
                    <a:gd name="T66" fmla="*/ 512 h 51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7" h="512">
                      <a:moveTo>
                        <a:pt x="0" y="0"/>
                      </a:moveTo>
                      <a:lnTo>
                        <a:pt x="11" y="46"/>
                      </a:lnTo>
                      <a:lnTo>
                        <a:pt x="22" y="95"/>
                      </a:lnTo>
                      <a:lnTo>
                        <a:pt x="35" y="145"/>
                      </a:lnTo>
                      <a:lnTo>
                        <a:pt x="52" y="210"/>
                      </a:lnTo>
                      <a:lnTo>
                        <a:pt x="69" y="276"/>
                      </a:lnTo>
                      <a:lnTo>
                        <a:pt x="86" y="343"/>
                      </a:lnTo>
                      <a:lnTo>
                        <a:pt x="103" y="393"/>
                      </a:lnTo>
                      <a:lnTo>
                        <a:pt x="118" y="441"/>
                      </a:lnTo>
                      <a:lnTo>
                        <a:pt x="128" y="487"/>
                      </a:lnTo>
                      <a:lnTo>
                        <a:pt x="138" y="511"/>
                      </a:lnTo>
                      <a:lnTo>
                        <a:pt x="156" y="469"/>
                      </a:lnTo>
                      <a:lnTo>
                        <a:pt x="140" y="417"/>
                      </a:lnTo>
                      <a:lnTo>
                        <a:pt x="122" y="359"/>
                      </a:lnTo>
                      <a:lnTo>
                        <a:pt x="106" y="302"/>
                      </a:lnTo>
                      <a:lnTo>
                        <a:pt x="92" y="255"/>
                      </a:lnTo>
                      <a:lnTo>
                        <a:pt x="74" y="188"/>
                      </a:lnTo>
                      <a:lnTo>
                        <a:pt x="61" y="129"/>
                      </a:lnTo>
                      <a:lnTo>
                        <a:pt x="46" y="72"/>
                      </a:lnTo>
                      <a:lnTo>
                        <a:pt x="37" y="25"/>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8" name="Freeform 44"/>
                <p:cNvSpPr>
                  <a:spLocks/>
                </p:cNvSpPr>
                <p:nvPr/>
              </p:nvSpPr>
              <p:spPr bwMode="auto">
                <a:xfrm>
                  <a:off x="4307" y="2055"/>
                  <a:ext cx="118" cy="372"/>
                </a:xfrm>
                <a:custGeom>
                  <a:avLst/>
                  <a:gdLst>
                    <a:gd name="T0" fmla="*/ 0 w 118"/>
                    <a:gd name="T1" fmla="*/ 0 h 372"/>
                    <a:gd name="T2" fmla="*/ 16 w 118"/>
                    <a:gd name="T3" fmla="*/ 67 h 372"/>
                    <a:gd name="T4" fmla="*/ 32 w 118"/>
                    <a:gd name="T5" fmla="*/ 134 h 372"/>
                    <a:gd name="T6" fmla="*/ 50 w 118"/>
                    <a:gd name="T7" fmla="*/ 197 h 372"/>
                    <a:gd name="T8" fmla="*/ 70 w 118"/>
                    <a:gd name="T9" fmla="*/ 265 h 372"/>
                    <a:gd name="T10" fmla="*/ 85 w 118"/>
                    <a:gd name="T11" fmla="*/ 318 h 372"/>
                    <a:gd name="T12" fmla="*/ 102 w 118"/>
                    <a:gd name="T13" fmla="*/ 371 h 372"/>
                    <a:gd name="T14" fmla="*/ 117 w 118"/>
                    <a:gd name="T15" fmla="*/ 333 h 372"/>
                    <a:gd name="T16" fmla="*/ 100 w 118"/>
                    <a:gd name="T17" fmla="*/ 282 h 372"/>
                    <a:gd name="T18" fmla="*/ 85 w 118"/>
                    <a:gd name="T19" fmla="*/ 225 h 372"/>
                    <a:gd name="T20" fmla="*/ 73 w 118"/>
                    <a:gd name="T21" fmla="*/ 178 h 372"/>
                    <a:gd name="T22" fmla="*/ 55 w 118"/>
                    <a:gd name="T23" fmla="*/ 110 h 372"/>
                    <a:gd name="T24" fmla="*/ 39 w 118"/>
                    <a:gd name="T25" fmla="*/ 54 h 372"/>
                    <a:gd name="T26" fmla="*/ 34 w 118"/>
                    <a:gd name="T27" fmla="*/ 22 h 372"/>
                    <a:gd name="T28" fmla="*/ 0 w 118"/>
                    <a:gd name="T29" fmla="*/ 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8"/>
                    <a:gd name="T46" fmla="*/ 0 h 372"/>
                    <a:gd name="T47" fmla="*/ 118 w 118"/>
                    <a:gd name="T48" fmla="*/ 372 h 3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8" h="372">
                      <a:moveTo>
                        <a:pt x="0" y="0"/>
                      </a:moveTo>
                      <a:lnTo>
                        <a:pt x="16" y="67"/>
                      </a:lnTo>
                      <a:lnTo>
                        <a:pt x="32" y="134"/>
                      </a:lnTo>
                      <a:lnTo>
                        <a:pt x="50" y="197"/>
                      </a:lnTo>
                      <a:lnTo>
                        <a:pt x="70" y="265"/>
                      </a:lnTo>
                      <a:lnTo>
                        <a:pt x="85" y="318"/>
                      </a:lnTo>
                      <a:lnTo>
                        <a:pt x="102" y="371"/>
                      </a:lnTo>
                      <a:lnTo>
                        <a:pt x="117" y="333"/>
                      </a:lnTo>
                      <a:lnTo>
                        <a:pt x="100" y="282"/>
                      </a:lnTo>
                      <a:lnTo>
                        <a:pt x="85" y="225"/>
                      </a:lnTo>
                      <a:lnTo>
                        <a:pt x="73" y="178"/>
                      </a:lnTo>
                      <a:lnTo>
                        <a:pt x="55" y="110"/>
                      </a:lnTo>
                      <a:lnTo>
                        <a:pt x="39" y="54"/>
                      </a:lnTo>
                      <a:lnTo>
                        <a:pt x="34" y="22"/>
                      </a:lnTo>
                      <a:lnTo>
                        <a:pt x="0" y="0"/>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sp>
              <p:nvSpPr>
                <p:cNvPr id="2069" name="Freeform 45"/>
                <p:cNvSpPr>
                  <a:spLocks/>
                </p:cNvSpPr>
                <p:nvPr/>
              </p:nvSpPr>
              <p:spPr bwMode="auto">
                <a:xfrm>
                  <a:off x="4379" y="2099"/>
                  <a:ext cx="85" cy="246"/>
                </a:xfrm>
                <a:custGeom>
                  <a:avLst/>
                  <a:gdLst>
                    <a:gd name="T0" fmla="*/ 8 w 85"/>
                    <a:gd name="T1" fmla="*/ 35 h 246"/>
                    <a:gd name="T2" fmla="*/ 25 w 85"/>
                    <a:gd name="T3" fmla="*/ 99 h 246"/>
                    <a:gd name="T4" fmla="*/ 40 w 85"/>
                    <a:gd name="T5" fmla="*/ 160 h 246"/>
                    <a:gd name="T6" fmla="*/ 56 w 85"/>
                    <a:gd name="T7" fmla="*/ 214 h 246"/>
                    <a:gd name="T8" fmla="*/ 67 w 85"/>
                    <a:gd name="T9" fmla="*/ 245 h 246"/>
                    <a:gd name="T10" fmla="*/ 84 w 85"/>
                    <a:gd name="T11" fmla="*/ 210 h 246"/>
                    <a:gd name="T12" fmla="*/ 63 w 85"/>
                    <a:gd name="T13" fmla="*/ 144 h 246"/>
                    <a:gd name="T14" fmla="*/ 49 w 85"/>
                    <a:gd name="T15" fmla="*/ 82 h 246"/>
                    <a:gd name="T16" fmla="*/ 34 w 85"/>
                    <a:gd name="T17" fmla="*/ 25 h 246"/>
                    <a:gd name="T18" fmla="*/ 0 w 85"/>
                    <a:gd name="T19" fmla="*/ 0 h 246"/>
                    <a:gd name="T20" fmla="*/ 8 w 85"/>
                    <a:gd name="T21" fmla="*/ 35 h 2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5"/>
                    <a:gd name="T34" fmla="*/ 0 h 246"/>
                    <a:gd name="T35" fmla="*/ 85 w 85"/>
                    <a:gd name="T36" fmla="*/ 246 h 24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5" h="246">
                      <a:moveTo>
                        <a:pt x="8" y="35"/>
                      </a:moveTo>
                      <a:lnTo>
                        <a:pt x="25" y="99"/>
                      </a:lnTo>
                      <a:lnTo>
                        <a:pt x="40" y="160"/>
                      </a:lnTo>
                      <a:lnTo>
                        <a:pt x="56" y="214"/>
                      </a:lnTo>
                      <a:lnTo>
                        <a:pt x="67" y="245"/>
                      </a:lnTo>
                      <a:lnTo>
                        <a:pt x="84" y="210"/>
                      </a:lnTo>
                      <a:lnTo>
                        <a:pt x="63" y="144"/>
                      </a:lnTo>
                      <a:lnTo>
                        <a:pt x="49" y="82"/>
                      </a:lnTo>
                      <a:lnTo>
                        <a:pt x="34" y="25"/>
                      </a:lnTo>
                      <a:lnTo>
                        <a:pt x="0" y="0"/>
                      </a:lnTo>
                      <a:lnTo>
                        <a:pt x="8" y="35"/>
                      </a:lnTo>
                    </a:path>
                  </a:pathLst>
                </a:custGeom>
                <a:solidFill>
                  <a:schemeClr val="accent1"/>
                </a:solidFill>
                <a:ln w="12700" cap="rnd">
                  <a:solidFill>
                    <a:schemeClr val="tx1"/>
                  </a:solidFill>
                  <a:round/>
                  <a:headEnd/>
                  <a:tailEnd/>
                </a:ln>
              </p:spPr>
              <p:txBody>
                <a:bodyPr/>
                <a:lstStyle/>
                <a:p>
                  <a:endParaRPr lang="en-US">
                    <a:latin typeface="Calibri" pitchFamily="34" charset="0"/>
                  </a:endParaRPr>
                </a:p>
              </p:txBody>
            </p:sp>
          </p:grpSp>
        </p:grpSp>
      </p:grpSp>
      <p:sp>
        <p:nvSpPr>
          <p:cNvPr id="2055" name="TextBox 50"/>
          <p:cNvSpPr txBox="1">
            <a:spLocks noChangeArrowheads="1"/>
          </p:cNvSpPr>
          <p:nvPr/>
        </p:nvSpPr>
        <p:spPr bwMode="auto">
          <a:xfrm>
            <a:off x="4495800" y="2438400"/>
            <a:ext cx="992188" cy="369888"/>
          </a:xfrm>
          <a:prstGeom prst="rect">
            <a:avLst/>
          </a:prstGeom>
          <a:noFill/>
          <a:ln w="9525">
            <a:noFill/>
            <a:miter lim="800000"/>
            <a:headEnd/>
            <a:tailEnd/>
          </a:ln>
        </p:spPr>
        <p:txBody>
          <a:bodyPr wrap="none">
            <a:spAutoFit/>
          </a:bodyPr>
          <a:lstStyle/>
          <a:p>
            <a:r>
              <a:rPr lang="en-US">
                <a:solidFill>
                  <a:schemeClr val="bg1"/>
                </a:solidFill>
              </a:rPr>
              <a:t>Barriers</a:t>
            </a:r>
          </a:p>
        </p:txBody>
      </p:sp>
      <p:sp>
        <p:nvSpPr>
          <p:cNvPr id="10" name="Date Placeholder 9">
            <a:extLst>
              <a:ext uri="{FF2B5EF4-FFF2-40B4-BE49-F238E27FC236}">
                <a16:creationId xmlns:a16="http://schemas.microsoft.com/office/drawing/2014/main" id="{E1935C58-90BD-4D4D-B383-53492BD5D3D0}"/>
              </a:ext>
            </a:extLst>
          </p:cNvPr>
          <p:cNvSpPr>
            <a:spLocks noGrp="1"/>
          </p:cNvSpPr>
          <p:nvPr>
            <p:ph type="dt" sz="half" idx="2"/>
          </p:nvPr>
        </p:nvSpPr>
        <p:spPr/>
        <p:txBody>
          <a:bodyPr/>
          <a:lstStyle/>
          <a:p>
            <a:endParaRPr lang="en-GB" dirty="0"/>
          </a:p>
        </p:txBody>
      </p:sp>
      <p:sp>
        <p:nvSpPr>
          <p:cNvPr id="11" name="Footer Placeholder 10">
            <a:extLst>
              <a:ext uri="{FF2B5EF4-FFF2-40B4-BE49-F238E27FC236}">
                <a16:creationId xmlns:a16="http://schemas.microsoft.com/office/drawing/2014/main" id="{645C07E8-A05A-4F84-B8C1-C48A1A758763}"/>
              </a:ext>
            </a:extLst>
          </p:cNvPr>
          <p:cNvSpPr>
            <a:spLocks noGrp="1"/>
          </p:cNvSpPr>
          <p:nvPr>
            <p:ph type="ftr" sz="quarter" idx="3"/>
          </p:nvPr>
        </p:nvSpPr>
        <p:spPr/>
        <p:txBody>
          <a:bodyPr/>
          <a:lstStyle/>
          <a:p>
            <a:r>
              <a:rPr lang="en-GB"/>
              <a:t>FOR TRAINING PURPOSE ONLY JPP/DWM1222/TP01/REV00</a:t>
            </a:r>
            <a:endParaRPr lang="en-GB" dirty="0"/>
          </a:p>
        </p:txBody>
      </p:sp>
    </p:spTree>
    <p:extLst>
      <p:ext uri="{BB962C8B-B14F-4D97-AF65-F5344CB8AC3E}">
        <p14:creationId xmlns:p14="http://schemas.microsoft.com/office/powerpoint/2010/main" val="3232653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20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a:xfrm>
            <a:off x="-3448" y="755650"/>
            <a:ext cx="8229600" cy="533400"/>
          </a:xfrm>
        </p:spPr>
        <p:txBody>
          <a:bodyPr>
            <a:normAutofit fontScale="90000"/>
          </a:bodyPr>
          <a:lstStyle/>
          <a:p>
            <a:pPr eaLnBrk="1" hangingPunct="1"/>
            <a:r>
              <a:rPr lang="en-US" b="1" dirty="0">
                <a:solidFill>
                  <a:srgbClr val="FF0000"/>
                </a:solidFill>
              </a:rPr>
              <a:t>Introduction to CRM skills</a:t>
            </a:r>
          </a:p>
        </p:txBody>
      </p:sp>
      <p:sp>
        <p:nvSpPr>
          <p:cNvPr id="8195" name="Content Placeholder 2"/>
          <p:cNvSpPr>
            <a:spLocks noGrp="1"/>
          </p:cNvSpPr>
          <p:nvPr>
            <p:ph sz="quarter" idx="1"/>
          </p:nvPr>
        </p:nvSpPr>
        <p:spPr>
          <a:xfrm>
            <a:off x="1066800" y="762000"/>
            <a:ext cx="7620000" cy="5791200"/>
          </a:xfrm>
        </p:spPr>
        <p:txBody>
          <a:bodyPr>
            <a:normAutofit/>
          </a:bodyPr>
          <a:lstStyle/>
          <a:p>
            <a:pPr eaLnBrk="1" hangingPunct="1"/>
            <a:endParaRPr lang="en-US" sz="2400" dirty="0"/>
          </a:p>
          <a:p>
            <a:pPr eaLnBrk="1" hangingPunct="1"/>
            <a:r>
              <a:rPr lang="en-US" sz="2400" dirty="0"/>
              <a:t>CRM is concerned not so much with the technical skills but rather with the </a:t>
            </a:r>
            <a:r>
              <a:rPr lang="en-US" sz="2400" b="1" i="1" dirty="0">
                <a:solidFill>
                  <a:srgbClr val="FF0000"/>
                </a:solidFill>
              </a:rPr>
              <a:t>cognitive and interpersonal skills</a:t>
            </a:r>
            <a:r>
              <a:rPr lang="en-US" sz="2400" dirty="0"/>
              <a:t> needed to manage the flight.</a:t>
            </a:r>
          </a:p>
          <a:p>
            <a:pPr marL="0" indent="0" eaLnBrk="1" hangingPunct="1">
              <a:buNone/>
            </a:pPr>
            <a:endParaRPr lang="en-US" sz="2400" b="1" u="sng" dirty="0"/>
          </a:p>
          <a:p>
            <a:pPr eaLnBrk="1" hangingPunct="1"/>
            <a:r>
              <a:rPr lang="en-US" sz="2400" b="1" dirty="0">
                <a:solidFill>
                  <a:srgbClr val="FF0000"/>
                </a:solidFill>
              </a:rPr>
              <a:t>Cognitive skills </a:t>
            </a:r>
            <a:r>
              <a:rPr lang="en-US" sz="2400" dirty="0"/>
              <a:t>are defined as the </a:t>
            </a:r>
            <a:r>
              <a:rPr lang="en-US" sz="2400" u="sng" dirty="0">
                <a:solidFill>
                  <a:srgbClr val="FF0000"/>
                </a:solidFill>
              </a:rPr>
              <a:t>mental processes</a:t>
            </a:r>
            <a:r>
              <a:rPr lang="en-US" sz="2400" dirty="0"/>
              <a:t> used for gaining and maintaining </a:t>
            </a:r>
            <a:r>
              <a:rPr lang="en-US" sz="2400" b="1" i="1" dirty="0"/>
              <a:t>situational awareness</a:t>
            </a:r>
            <a:r>
              <a:rPr lang="en-US" sz="2400" dirty="0"/>
              <a:t>, for </a:t>
            </a:r>
            <a:r>
              <a:rPr lang="en-US" sz="2400" b="1" i="1" dirty="0"/>
              <a:t>problem solving</a:t>
            </a:r>
            <a:r>
              <a:rPr lang="en-US" sz="2400" dirty="0"/>
              <a:t> and </a:t>
            </a:r>
            <a:r>
              <a:rPr lang="en-US" sz="2400" b="1" i="1" dirty="0"/>
              <a:t>decision making.</a:t>
            </a:r>
          </a:p>
          <a:p>
            <a:pPr eaLnBrk="1" hangingPunct="1"/>
            <a:endParaRPr lang="en-US" sz="2400" b="1" i="1" dirty="0"/>
          </a:p>
          <a:p>
            <a:pPr eaLnBrk="1" hangingPunct="1"/>
            <a:r>
              <a:rPr lang="en-US" sz="2400" b="1" dirty="0">
                <a:solidFill>
                  <a:srgbClr val="FF0000"/>
                </a:solidFill>
              </a:rPr>
              <a:t>Interpersonal skills </a:t>
            </a:r>
            <a:r>
              <a:rPr lang="en-US" sz="2400" dirty="0"/>
              <a:t>are regarded as </a:t>
            </a:r>
            <a:r>
              <a:rPr lang="en-US" sz="2400" b="1" i="1" dirty="0"/>
              <a:t>communications</a:t>
            </a:r>
            <a:r>
              <a:rPr lang="en-US" sz="2400" i="1" dirty="0"/>
              <a:t> </a:t>
            </a:r>
            <a:r>
              <a:rPr lang="en-US" sz="2400" dirty="0"/>
              <a:t>and a range of </a:t>
            </a:r>
            <a:r>
              <a:rPr lang="en-US" sz="2400" u="sng" dirty="0">
                <a:solidFill>
                  <a:srgbClr val="FF0000"/>
                </a:solidFill>
              </a:rPr>
              <a:t>behavioral activities</a:t>
            </a:r>
            <a:r>
              <a:rPr lang="en-US" sz="2400" dirty="0"/>
              <a:t> in the teamwork</a:t>
            </a:r>
          </a:p>
        </p:txBody>
      </p:sp>
      <p:sp>
        <p:nvSpPr>
          <p:cNvPr id="2" name="Date Placeholder 1">
            <a:extLst>
              <a:ext uri="{FF2B5EF4-FFF2-40B4-BE49-F238E27FC236}">
                <a16:creationId xmlns:a16="http://schemas.microsoft.com/office/drawing/2014/main" id="{1A2C3B7B-F801-4864-BDAE-A380D3D34305}"/>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DB14F09A-315F-4BCA-BE7C-08206352C766}"/>
              </a:ext>
            </a:extLst>
          </p:cNvPr>
          <p:cNvSpPr txBox="1">
            <a:spLocks/>
          </p:cNvSpPr>
          <p:nvPr/>
        </p:nvSpPr>
        <p:spPr>
          <a:xfrm>
            <a:off x="3276600" y="65087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FOR EDUCATIONAL PURPOSE ONLY</a:t>
            </a:r>
            <a:endParaRPr lang="en-GB" dirty="0"/>
          </a:p>
        </p:txBody>
      </p:sp>
    </p:spTree>
    <p:extLst>
      <p:ext uri="{BB962C8B-B14F-4D97-AF65-F5344CB8AC3E}">
        <p14:creationId xmlns:p14="http://schemas.microsoft.com/office/powerpoint/2010/main" val="3528260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20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5">
                                            <p:txEl>
                                              <p:pRg st="3" end="3"/>
                                            </p:txEl>
                                          </p:spTgt>
                                        </p:tgtEl>
                                        <p:attrNameLst>
                                          <p:attrName>style.visibility</p:attrName>
                                        </p:attrNameLst>
                                      </p:cBhvr>
                                      <p:to>
                                        <p:strVal val="visible"/>
                                      </p:to>
                                    </p:set>
                                    <p:animEffect transition="in" filter="fade">
                                      <p:cBhvr>
                                        <p:cTn id="17" dur="2000"/>
                                        <p:tgtEl>
                                          <p:spTgt spid="819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5">
                                            <p:txEl>
                                              <p:pRg st="5" end="5"/>
                                            </p:txEl>
                                          </p:spTgt>
                                        </p:tgtEl>
                                        <p:attrNameLst>
                                          <p:attrName>style.visibility</p:attrName>
                                        </p:attrNameLst>
                                      </p:cBhvr>
                                      <p:to>
                                        <p:strVal val="visible"/>
                                      </p:to>
                                    </p:set>
                                    <p:animEffect transition="in" filter="fade">
                                      <p:cBhvr>
                                        <p:cTn id="22" dur="2000"/>
                                        <p:tgtEl>
                                          <p:spTgt spid="81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a:xfrm>
            <a:off x="-324544" y="420762"/>
            <a:ext cx="8229600" cy="639763"/>
          </a:xfrm>
        </p:spPr>
        <p:txBody>
          <a:bodyPr>
            <a:normAutofit fontScale="90000"/>
          </a:bodyPr>
          <a:lstStyle/>
          <a:p>
            <a:pPr eaLnBrk="1" hangingPunct="1"/>
            <a:r>
              <a:rPr lang="en-US" sz="3800" dirty="0"/>
              <a:t>What is the barrier of communication??</a:t>
            </a:r>
          </a:p>
        </p:txBody>
      </p:sp>
      <p:sp>
        <p:nvSpPr>
          <p:cNvPr id="24579" name="Content Placeholder 2"/>
          <p:cNvSpPr>
            <a:spLocks noGrp="1"/>
          </p:cNvSpPr>
          <p:nvPr>
            <p:ph sz="quarter" idx="1"/>
          </p:nvPr>
        </p:nvSpPr>
        <p:spPr>
          <a:xfrm>
            <a:off x="381000" y="1059037"/>
            <a:ext cx="7239000" cy="1066800"/>
          </a:xfrm>
        </p:spPr>
        <p:txBody>
          <a:bodyPr/>
          <a:lstStyle/>
          <a:p>
            <a:pPr eaLnBrk="1" hangingPunct="1">
              <a:buFontTx/>
              <a:buNone/>
            </a:pPr>
            <a:r>
              <a:rPr lang="en-US" sz="2800" dirty="0"/>
              <a:t>Type of Barriers that block the effective communication</a:t>
            </a:r>
            <a:r>
              <a:rPr lang="en-US" sz="2800" dirty="0">
                <a:solidFill>
                  <a:srgbClr val="FFFF00"/>
                </a:solidFill>
              </a:rPr>
              <a:t>: </a:t>
            </a:r>
            <a:endParaRPr lang="en-US" sz="2800" dirty="0"/>
          </a:p>
        </p:txBody>
      </p:sp>
      <p:graphicFrame>
        <p:nvGraphicFramePr>
          <p:cNvPr id="6" name="Diagram 5"/>
          <p:cNvGraphicFramePr/>
          <p:nvPr/>
        </p:nvGraphicFramePr>
        <p:xfrm>
          <a:off x="1524000" y="1905000"/>
          <a:ext cx="6096000" cy="444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a:extLst>
              <a:ext uri="{FF2B5EF4-FFF2-40B4-BE49-F238E27FC236}">
                <a16:creationId xmlns:a16="http://schemas.microsoft.com/office/drawing/2014/main" id="{3A5C86D3-1C5C-409A-8377-70E7837EE863}"/>
              </a:ext>
            </a:extLst>
          </p:cNvPr>
          <p:cNvSpPr>
            <a:spLocks noGrp="1"/>
          </p:cNvSpPr>
          <p:nvPr>
            <p:ph type="dt" sz="half" idx="2"/>
          </p:nvPr>
        </p:nvSpPr>
        <p:spPr/>
        <p:txBody>
          <a:bodyPr/>
          <a:lstStyle/>
          <a:p>
            <a:endParaRPr lang="en-GB" dirty="0"/>
          </a:p>
        </p:txBody>
      </p:sp>
      <p:sp>
        <p:nvSpPr>
          <p:cNvPr id="7" name="Footer Placeholder 2">
            <a:extLst>
              <a:ext uri="{FF2B5EF4-FFF2-40B4-BE49-F238E27FC236}">
                <a16:creationId xmlns:a16="http://schemas.microsoft.com/office/drawing/2014/main" id="{0ED4A53E-0413-4F59-A6CB-408A7C495E40}"/>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95957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2000"/>
                                        <p:tgtEl>
                                          <p:spTgt spid="317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fade">
                                      <p:cBhvr>
                                        <p:cTn id="12" dur="2000"/>
                                        <p:tgtEl>
                                          <p:spTgt spid="245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24579" grpId="0" build="p"/>
      <p:bldGraphic spid="6"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79512" y="836712"/>
            <a:ext cx="8001000" cy="731838"/>
          </a:xfrm>
        </p:spPr>
        <p:txBody>
          <a:bodyPr>
            <a:normAutofit/>
          </a:bodyPr>
          <a:lstStyle/>
          <a:p>
            <a:pPr eaLnBrk="1" hangingPunct="1"/>
            <a:r>
              <a:rPr lang="en-US" sz="3600" dirty="0">
                <a:solidFill>
                  <a:schemeClr val="tx1"/>
                </a:solidFill>
              </a:rPr>
              <a:t>Results of Language Barriers (Case Study)</a:t>
            </a:r>
          </a:p>
        </p:txBody>
      </p:sp>
      <p:sp>
        <p:nvSpPr>
          <p:cNvPr id="29699" name="Content Placeholder 2"/>
          <p:cNvSpPr>
            <a:spLocks noGrp="1"/>
          </p:cNvSpPr>
          <p:nvPr>
            <p:ph sz="quarter" idx="1"/>
          </p:nvPr>
        </p:nvSpPr>
        <p:spPr>
          <a:xfrm>
            <a:off x="430972" y="1464171"/>
            <a:ext cx="7498080" cy="4800600"/>
          </a:xfrm>
        </p:spPr>
        <p:txBody>
          <a:bodyPr rtlCol="0">
            <a:normAutofit/>
          </a:bodyPr>
          <a:lstStyle/>
          <a:p>
            <a:pPr eaLnBrk="1" fontAlgn="auto" hangingPunct="1">
              <a:spcAft>
                <a:spcPts val="0"/>
              </a:spcAft>
              <a:buFont typeface="Arial" pitchFamily="34" charset="0"/>
              <a:buChar char="•"/>
              <a:defRPr/>
            </a:pPr>
            <a:r>
              <a:rPr lang="en-US" sz="2400" dirty="0"/>
              <a:t>In 1977, at Tenerife in the Canary Islands</a:t>
            </a:r>
            <a:r>
              <a:rPr lang="en-US" sz="2400" b="1" dirty="0"/>
              <a:t>, heavy accents and improper terminology among a Dutch KLM crew</a:t>
            </a:r>
            <a:r>
              <a:rPr lang="en-US" sz="2400" dirty="0"/>
              <a:t>, an American Pan Am crew and a Spanish air traffic controller led to the worst aviation disaster in history, in which 583 passengers perished.</a:t>
            </a:r>
          </a:p>
          <a:p>
            <a:pPr eaLnBrk="1" fontAlgn="auto" hangingPunct="1">
              <a:spcAft>
                <a:spcPts val="0"/>
              </a:spcAft>
              <a:buFont typeface="Arial" pitchFamily="34" charset="0"/>
              <a:buChar char="•"/>
              <a:defRPr/>
            </a:pPr>
            <a:endParaRPr lang="en-US" sz="2400" dirty="0"/>
          </a:p>
          <a:p>
            <a:pPr eaLnBrk="1" fontAlgn="auto" hangingPunct="1">
              <a:spcAft>
                <a:spcPts val="0"/>
              </a:spcAft>
              <a:buFont typeface="Arial" pitchFamily="34" charset="0"/>
              <a:buChar char="•"/>
              <a:defRPr/>
            </a:pPr>
            <a:r>
              <a:rPr lang="en-US" sz="2400" dirty="0"/>
              <a:t>In 1980, another Spanish air traffic controller at Tenerife gave a holding pattern clearance to a Dan Air flight by saying </a:t>
            </a:r>
            <a:r>
              <a:rPr lang="en-US" sz="2400" b="1" dirty="0"/>
              <a:t>"turn </a:t>
            </a:r>
            <a:r>
              <a:rPr lang="en-US" sz="2400" dirty="0"/>
              <a:t>to the left" when he should have said "</a:t>
            </a:r>
            <a:r>
              <a:rPr lang="en-US" sz="2400" b="1" dirty="0"/>
              <a:t>turns</a:t>
            </a:r>
            <a:r>
              <a:rPr lang="en-US" sz="2400" dirty="0"/>
              <a:t> to the left" - resulting in the aircraft making a </a:t>
            </a:r>
            <a:r>
              <a:rPr lang="en-US" sz="2400" b="1" dirty="0"/>
              <a:t>single left turn rather than making circles using left turns</a:t>
            </a:r>
            <a:r>
              <a:rPr lang="en-US" sz="2400" dirty="0"/>
              <a:t>. The jet hit a mountain killing 146 people.</a:t>
            </a:r>
          </a:p>
        </p:txBody>
      </p:sp>
      <p:sp>
        <p:nvSpPr>
          <p:cNvPr id="2" name="Date Placeholder 1">
            <a:extLst>
              <a:ext uri="{FF2B5EF4-FFF2-40B4-BE49-F238E27FC236}">
                <a16:creationId xmlns:a16="http://schemas.microsoft.com/office/drawing/2014/main" id="{0E907852-4F59-4220-B8E8-529FAD191E89}"/>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CCC6B59F-D4C2-4C6E-850B-78EE5C881C7F}"/>
              </a:ext>
            </a:extLst>
          </p:cNvPr>
          <p:cNvSpPr>
            <a:spLocks noGrp="1"/>
          </p:cNvSpPr>
          <p:nvPr>
            <p:ph type="ftr" sz="quarter" idx="3"/>
          </p:nvPr>
        </p:nvSpPr>
        <p:spPr/>
        <p:txBody>
          <a:bodyPr/>
          <a:lstStyle/>
          <a:p>
            <a:r>
              <a:rPr lang="en-GB"/>
              <a:t>FOR TRAINING PURPOSE ONLY JPP/DWM1222/TP01/REV00</a:t>
            </a:r>
            <a:endParaRPr lang="en-GB" dirty="0"/>
          </a:p>
        </p:txBody>
      </p:sp>
    </p:spTree>
    <p:extLst>
      <p:ext uri="{BB962C8B-B14F-4D97-AF65-F5344CB8AC3E}">
        <p14:creationId xmlns:p14="http://schemas.microsoft.com/office/powerpoint/2010/main" val="3820793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2000"/>
                                        <p:tgtEl>
                                          <p:spTgt spid="327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Effect transition="in" filter="fade">
                                      <p:cBhvr>
                                        <p:cTn id="12" dur="2000"/>
                                        <p:tgtEl>
                                          <p:spTgt spid="296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fade">
                                      <p:cBhvr>
                                        <p:cTn id="17" dur="2000"/>
                                        <p:tgtEl>
                                          <p:spTgt spid="29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sz="quarter" idx="1"/>
          </p:nvPr>
        </p:nvSpPr>
        <p:spPr>
          <a:xfrm>
            <a:off x="1435608" y="457200"/>
            <a:ext cx="7498080" cy="5791200"/>
          </a:xfrm>
        </p:spPr>
        <p:txBody>
          <a:bodyPr rtlCol="0">
            <a:normAutofit/>
          </a:bodyPr>
          <a:lstStyle/>
          <a:p>
            <a:pPr eaLnBrk="1" fontAlgn="auto" hangingPunct="1">
              <a:spcAft>
                <a:spcPts val="0"/>
              </a:spcAft>
              <a:buFont typeface="Arial" pitchFamily="34" charset="0"/>
              <a:buChar char="•"/>
              <a:defRPr/>
            </a:pPr>
            <a:r>
              <a:rPr lang="en-US" sz="2400" dirty="0"/>
              <a:t>In 1995, an American Airlines jet crashed into a mountain in Colombia after the captain instructed the autopilot to steer towards the wrong beacon. A controller later stated that he suspected from the pilot's communications that the jet was in trouble, but that the </a:t>
            </a:r>
            <a:r>
              <a:rPr lang="en-US" sz="2400" b="1" dirty="0"/>
              <a:t>controller's English was not sufficient for him to understand and articulate the problem.</a:t>
            </a:r>
          </a:p>
          <a:p>
            <a:pPr eaLnBrk="1" fontAlgn="auto" hangingPunct="1">
              <a:spcAft>
                <a:spcPts val="0"/>
              </a:spcAft>
              <a:buFont typeface="Arial" pitchFamily="34" charset="0"/>
              <a:buChar char="•"/>
              <a:defRPr/>
            </a:pPr>
            <a:endParaRPr lang="en-US" sz="2400" b="1" dirty="0"/>
          </a:p>
          <a:p>
            <a:pPr eaLnBrk="1" fontAlgn="auto" hangingPunct="1">
              <a:spcAft>
                <a:spcPts val="0"/>
              </a:spcAft>
              <a:buFont typeface="Arial" pitchFamily="34" charset="0"/>
              <a:buChar char="•"/>
              <a:defRPr/>
            </a:pPr>
            <a:r>
              <a:rPr lang="en-US" sz="2400" dirty="0"/>
              <a:t>On November 13, 1996, a Saudi Arabian airliner and a Kazakhstan plane collided in mid-air near New Delhi, India. While an investigation is still pending, early indications are that the </a:t>
            </a:r>
            <a:r>
              <a:rPr lang="en-US" sz="2400" b="1" dirty="0"/>
              <a:t>Kazak pilot may not have been sufficiently fluent in English and was consequently unable to understand an Indian controller giving instructions in English.</a:t>
            </a:r>
          </a:p>
        </p:txBody>
      </p:sp>
      <p:sp>
        <p:nvSpPr>
          <p:cNvPr id="2" name="Date Placeholder 1">
            <a:extLst>
              <a:ext uri="{FF2B5EF4-FFF2-40B4-BE49-F238E27FC236}">
                <a16:creationId xmlns:a16="http://schemas.microsoft.com/office/drawing/2014/main" id="{FFBB58EF-FB29-4973-815E-98EEB43AD2BD}"/>
              </a:ext>
            </a:extLst>
          </p:cNvPr>
          <p:cNvSpPr>
            <a:spLocks noGrp="1"/>
          </p:cNvSpPr>
          <p:nvPr>
            <p:ph type="dt" sz="half" idx="2"/>
          </p:nvPr>
        </p:nvSpPr>
        <p:spPr/>
        <p:txBody>
          <a:bodyPr/>
          <a:lstStyle/>
          <a:p>
            <a:endParaRPr lang="en-GB" dirty="0"/>
          </a:p>
        </p:txBody>
      </p:sp>
      <p:sp>
        <p:nvSpPr>
          <p:cNvPr id="5" name="Footer Placeholder 2">
            <a:extLst>
              <a:ext uri="{FF2B5EF4-FFF2-40B4-BE49-F238E27FC236}">
                <a16:creationId xmlns:a16="http://schemas.microsoft.com/office/drawing/2014/main" id="{39E253DC-7E85-4B28-ACCB-9DAE57F02F49}"/>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364604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20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Effect transition="in" filter="fade">
                                      <p:cBhvr>
                                        <p:cTn id="12" dur="20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p:cNvSpPr>
            <a:spLocks noGrp="1"/>
          </p:cNvSpPr>
          <p:nvPr>
            <p:ph type="title"/>
          </p:nvPr>
        </p:nvSpPr>
        <p:spPr>
          <a:xfrm>
            <a:off x="251520" y="622734"/>
            <a:ext cx="7162800" cy="639763"/>
          </a:xfrm>
        </p:spPr>
        <p:txBody>
          <a:bodyPr>
            <a:normAutofit fontScale="90000"/>
          </a:bodyPr>
          <a:lstStyle/>
          <a:p>
            <a:pPr eaLnBrk="1" hangingPunct="1"/>
            <a:r>
              <a:rPr lang="en-US" sz="4000" b="1" dirty="0">
                <a:solidFill>
                  <a:srgbClr val="FF0000"/>
                </a:solidFill>
              </a:rPr>
              <a:t>OVERCOMING THE BARRIER</a:t>
            </a:r>
          </a:p>
        </p:txBody>
      </p:sp>
      <p:sp>
        <p:nvSpPr>
          <p:cNvPr id="35843" name="Rectangle 3"/>
          <p:cNvSpPr>
            <a:spLocks noGrp="1" noChangeArrowheads="1"/>
          </p:cNvSpPr>
          <p:nvPr>
            <p:ph sz="quarter" idx="1"/>
          </p:nvPr>
        </p:nvSpPr>
        <p:spPr>
          <a:xfrm>
            <a:off x="731520" y="1262497"/>
            <a:ext cx="7498080" cy="5181600"/>
          </a:xfrm>
        </p:spPr>
        <p:txBody>
          <a:bodyPr>
            <a:normAutofit/>
          </a:bodyPr>
          <a:lstStyle/>
          <a:p>
            <a:pPr eaLnBrk="1" hangingPunct="1"/>
            <a:r>
              <a:rPr lang="en-US" sz="2800" dirty="0"/>
              <a:t>Use </a:t>
            </a:r>
            <a:r>
              <a:rPr lang="en-US" sz="2800" u="sng" dirty="0">
                <a:solidFill>
                  <a:srgbClr val="FF0000"/>
                </a:solidFill>
              </a:rPr>
              <a:t>active listening techniques (*LISTEN)</a:t>
            </a:r>
          </a:p>
          <a:p>
            <a:pPr eaLnBrk="1" hangingPunct="1"/>
            <a:r>
              <a:rPr lang="en-US" sz="2800" u="sng" dirty="0">
                <a:solidFill>
                  <a:srgbClr val="FF0000"/>
                </a:solidFill>
              </a:rPr>
              <a:t>Require feedback</a:t>
            </a:r>
          </a:p>
          <a:p>
            <a:pPr lvl="1" eaLnBrk="1" hangingPunct="1"/>
            <a:r>
              <a:rPr lang="en-US" dirty="0"/>
              <a:t>E.g. asking back if you don’t understand the instruction or saying ‘roger’ if you understand.</a:t>
            </a:r>
          </a:p>
          <a:p>
            <a:pPr eaLnBrk="1" hangingPunct="1"/>
            <a:r>
              <a:rPr lang="en-US" sz="2800" dirty="0"/>
              <a:t>Use </a:t>
            </a:r>
            <a:r>
              <a:rPr lang="en-US" sz="2800" u="sng" dirty="0">
                <a:solidFill>
                  <a:srgbClr val="FF0000"/>
                </a:solidFill>
              </a:rPr>
              <a:t>appropriate mode of communication</a:t>
            </a:r>
          </a:p>
          <a:p>
            <a:pPr lvl="1" eaLnBrk="1" hangingPunct="1"/>
            <a:r>
              <a:rPr lang="en-US" dirty="0"/>
              <a:t>Verbal or non-verbal. Which one the most effective.</a:t>
            </a:r>
          </a:p>
          <a:p>
            <a:pPr eaLnBrk="1" hangingPunct="1"/>
            <a:r>
              <a:rPr lang="en-US" sz="2800" dirty="0"/>
              <a:t>Use </a:t>
            </a:r>
            <a:r>
              <a:rPr lang="en-US" sz="2800" u="sng" dirty="0">
                <a:solidFill>
                  <a:srgbClr val="FF0000"/>
                </a:solidFill>
              </a:rPr>
              <a:t>standard terminology</a:t>
            </a:r>
          </a:p>
          <a:p>
            <a:pPr lvl="1" eaLnBrk="1" hangingPunct="1"/>
            <a:r>
              <a:rPr lang="en-US" sz="2400" dirty="0"/>
              <a:t>Use the word/code that are easy to understand depends on the level of knowledge.</a:t>
            </a:r>
          </a:p>
          <a:p>
            <a:pPr lvl="1" eaLnBrk="1" hangingPunct="1"/>
            <a:endParaRPr lang="en-US" dirty="0"/>
          </a:p>
        </p:txBody>
      </p:sp>
      <p:sp>
        <p:nvSpPr>
          <p:cNvPr id="2" name="Date Placeholder 1">
            <a:extLst>
              <a:ext uri="{FF2B5EF4-FFF2-40B4-BE49-F238E27FC236}">
                <a16:creationId xmlns:a16="http://schemas.microsoft.com/office/drawing/2014/main" id="{BF2435C5-FE74-49C8-9BEF-052EA0E333BE}"/>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9F46EB64-2A63-480B-95A4-71A2E902C016}"/>
              </a:ext>
            </a:extLst>
          </p:cNvPr>
          <p:cNvSpPr>
            <a:spLocks noGrp="1"/>
          </p:cNvSpPr>
          <p:nvPr>
            <p:ph type="ftr" sz="quarter" idx="3"/>
          </p:nvPr>
        </p:nvSpPr>
        <p:spPr/>
        <p:txBody>
          <a:bodyPr/>
          <a:lstStyle/>
          <a:p>
            <a:r>
              <a:rPr lang="en-GB"/>
              <a:t>FOR TRAINING PURPOSE ONLY JPP/DWM1222/TP01/REV00</a:t>
            </a:r>
            <a:endParaRPr lang="en-GB" dirty="0"/>
          </a:p>
        </p:txBody>
      </p:sp>
    </p:spTree>
    <p:extLst>
      <p:ext uri="{BB962C8B-B14F-4D97-AF65-F5344CB8AC3E}">
        <p14:creationId xmlns:p14="http://schemas.microsoft.com/office/powerpoint/2010/main" val="3686192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fade">
                                      <p:cBhvr>
                                        <p:cTn id="7" dur="2000"/>
                                        <p:tgtEl>
                                          <p:spTgt spid="358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3">
                                            <p:txEl>
                                              <p:pRg st="0" end="0"/>
                                            </p:txEl>
                                          </p:spTgt>
                                        </p:tgtEl>
                                        <p:attrNameLst>
                                          <p:attrName>style.visibility</p:attrName>
                                        </p:attrNameLst>
                                      </p:cBhvr>
                                      <p:to>
                                        <p:strVal val="visible"/>
                                      </p:to>
                                    </p:set>
                                    <p:animEffect transition="in" filter="fade">
                                      <p:cBhvr>
                                        <p:cTn id="12" dur="2000"/>
                                        <p:tgtEl>
                                          <p:spTgt spid="358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3">
                                            <p:txEl>
                                              <p:pRg st="1" end="1"/>
                                            </p:txEl>
                                          </p:spTgt>
                                        </p:tgtEl>
                                        <p:attrNameLst>
                                          <p:attrName>style.visibility</p:attrName>
                                        </p:attrNameLst>
                                      </p:cBhvr>
                                      <p:to>
                                        <p:strVal val="visible"/>
                                      </p:to>
                                    </p:set>
                                    <p:animEffect transition="in" filter="fade">
                                      <p:cBhvr>
                                        <p:cTn id="17" dur="2000"/>
                                        <p:tgtEl>
                                          <p:spTgt spid="3584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5843">
                                            <p:txEl>
                                              <p:pRg st="2" end="2"/>
                                            </p:txEl>
                                          </p:spTgt>
                                        </p:tgtEl>
                                        <p:attrNameLst>
                                          <p:attrName>style.visibility</p:attrName>
                                        </p:attrNameLst>
                                      </p:cBhvr>
                                      <p:to>
                                        <p:strVal val="visible"/>
                                      </p:to>
                                    </p:set>
                                    <p:animEffect transition="in" filter="fade">
                                      <p:cBhvr>
                                        <p:cTn id="20" dur="2000"/>
                                        <p:tgtEl>
                                          <p:spTgt spid="3584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5843">
                                            <p:txEl>
                                              <p:pRg st="3" end="3"/>
                                            </p:txEl>
                                          </p:spTgt>
                                        </p:tgtEl>
                                        <p:attrNameLst>
                                          <p:attrName>style.visibility</p:attrName>
                                        </p:attrNameLst>
                                      </p:cBhvr>
                                      <p:to>
                                        <p:strVal val="visible"/>
                                      </p:to>
                                    </p:set>
                                    <p:animEffect transition="in" filter="fade">
                                      <p:cBhvr>
                                        <p:cTn id="25" dur="2000"/>
                                        <p:tgtEl>
                                          <p:spTgt spid="3584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5843">
                                            <p:txEl>
                                              <p:pRg st="4" end="4"/>
                                            </p:txEl>
                                          </p:spTgt>
                                        </p:tgtEl>
                                        <p:attrNameLst>
                                          <p:attrName>style.visibility</p:attrName>
                                        </p:attrNameLst>
                                      </p:cBhvr>
                                      <p:to>
                                        <p:strVal val="visible"/>
                                      </p:to>
                                    </p:set>
                                    <p:animEffect transition="in" filter="fade">
                                      <p:cBhvr>
                                        <p:cTn id="28" dur="2000"/>
                                        <p:tgtEl>
                                          <p:spTgt spid="3584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5843">
                                            <p:txEl>
                                              <p:pRg st="5" end="5"/>
                                            </p:txEl>
                                          </p:spTgt>
                                        </p:tgtEl>
                                        <p:attrNameLst>
                                          <p:attrName>style.visibility</p:attrName>
                                        </p:attrNameLst>
                                      </p:cBhvr>
                                      <p:to>
                                        <p:strVal val="visible"/>
                                      </p:to>
                                    </p:set>
                                    <p:animEffect transition="in" filter="fade">
                                      <p:cBhvr>
                                        <p:cTn id="33" dur="2000"/>
                                        <p:tgtEl>
                                          <p:spTgt spid="35843">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5843">
                                            <p:txEl>
                                              <p:pRg st="6" end="6"/>
                                            </p:txEl>
                                          </p:spTgt>
                                        </p:tgtEl>
                                        <p:attrNameLst>
                                          <p:attrName>style.visibility</p:attrName>
                                        </p:attrNameLst>
                                      </p:cBhvr>
                                      <p:to>
                                        <p:strVal val="visible"/>
                                      </p:to>
                                    </p:set>
                                    <p:animEffect transition="in" filter="fade">
                                      <p:cBhvr>
                                        <p:cTn id="36" dur="2000"/>
                                        <p:tgtEl>
                                          <p:spTgt spid="358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01556" y="960437"/>
            <a:ext cx="8077200" cy="503238"/>
          </a:xfrm>
        </p:spPr>
        <p:txBody>
          <a:bodyPr>
            <a:normAutofit fontScale="90000"/>
          </a:bodyPr>
          <a:lstStyle/>
          <a:p>
            <a:pPr eaLnBrk="1" hangingPunct="1">
              <a:defRPr/>
            </a:pPr>
            <a:r>
              <a:rPr lang="en-US" dirty="0"/>
              <a:t>*Active Listening Techniques (LISTEN)</a:t>
            </a:r>
          </a:p>
        </p:txBody>
      </p:sp>
      <p:sp>
        <p:nvSpPr>
          <p:cNvPr id="36867" name="Content Placeholder 2"/>
          <p:cNvSpPr>
            <a:spLocks noGrp="1"/>
          </p:cNvSpPr>
          <p:nvPr>
            <p:ph sz="quarter" idx="1"/>
          </p:nvPr>
        </p:nvSpPr>
        <p:spPr>
          <a:xfrm>
            <a:off x="344812" y="1463675"/>
            <a:ext cx="7790688" cy="5257800"/>
          </a:xfrm>
        </p:spPr>
        <p:txBody>
          <a:bodyPr/>
          <a:lstStyle/>
          <a:p>
            <a:pPr eaLnBrk="1" hangingPunct="1">
              <a:defRPr/>
            </a:pPr>
            <a:r>
              <a:rPr lang="en-US" sz="3600" b="1" dirty="0"/>
              <a:t>L</a:t>
            </a:r>
            <a:r>
              <a:rPr lang="en-US" dirty="0"/>
              <a:t>ook  Interested</a:t>
            </a:r>
          </a:p>
          <a:p>
            <a:pPr eaLnBrk="1" hangingPunct="1">
              <a:defRPr/>
            </a:pPr>
            <a:r>
              <a:rPr lang="en-US" sz="3600" b="1" dirty="0"/>
              <a:t>I</a:t>
            </a:r>
            <a:r>
              <a:rPr lang="en-US" dirty="0"/>
              <a:t>nquire with questions</a:t>
            </a:r>
          </a:p>
          <a:p>
            <a:pPr eaLnBrk="1" hangingPunct="1">
              <a:defRPr/>
            </a:pPr>
            <a:r>
              <a:rPr lang="en-US" sz="3600" b="1" dirty="0"/>
              <a:t>S</a:t>
            </a:r>
            <a:r>
              <a:rPr lang="en-US" dirty="0"/>
              <a:t>tay on target (focus)</a:t>
            </a:r>
          </a:p>
          <a:p>
            <a:pPr eaLnBrk="1" hangingPunct="1">
              <a:defRPr/>
            </a:pPr>
            <a:r>
              <a:rPr lang="en-US" sz="3600" b="1" dirty="0"/>
              <a:t>T</a:t>
            </a:r>
            <a:r>
              <a:rPr lang="en-US" dirty="0"/>
              <a:t>est Understanding</a:t>
            </a:r>
          </a:p>
          <a:p>
            <a:pPr eaLnBrk="1" hangingPunct="1">
              <a:defRPr/>
            </a:pPr>
            <a:r>
              <a:rPr lang="en-US" sz="3600" b="1" dirty="0"/>
              <a:t>E</a:t>
            </a:r>
            <a:r>
              <a:rPr lang="en-US" dirty="0"/>
              <a:t>valuate the message</a:t>
            </a:r>
          </a:p>
          <a:p>
            <a:pPr eaLnBrk="1" hangingPunct="1">
              <a:defRPr/>
            </a:pPr>
            <a:r>
              <a:rPr lang="en-US" sz="3600" b="1" dirty="0"/>
              <a:t>N</a:t>
            </a:r>
            <a:r>
              <a:rPr lang="en-US" dirty="0"/>
              <a:t>eutralize your thoughts, feelings an opinions</a:t>
            </a:r>
          </a:p>
          <a:p>
            <a:pPr lvl="1" eaLnBrk="1" hangingPunct="1">
              <a:defRPr/>
            </a:pPr>
            <a:r>
              <a:rPr lang="en-US" dirty="0"/>
              <a:t>Avoid biasness, prejudice etc.</a:t>
            </a:r>
          </a:p>
        </p:txBody>
      </p:sp>
      <p:sp>
        <p:nvSpPr>
          <p:cNvPr id="2" name="Date Placeholder 1">
            <a:extLst>
              <a:ext uri="{FF2B5EF4-FFF2-40B4-BE49-F238E27FC236}">
                <a16:creationId xmlns:a16="http://schemas.microsoft.com/office/drawing/2014/main" id="{0DA48F80-0B77-4C96-9BA5-62B07F5F0954}"/>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ABD73DAF-6B04-42B6-AFB1-5DE908B07B86}"/>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757613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20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fade">
                                      <p:cBhvr>
                                        <p:cTn id="12" dur="2000"/>
                                        <p:tgtEl>
                                          <p:spTgt spid="368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867">
                                            <p:txEl>
                                              <p:pRg st="1" end="1"/>
                                            </p:txEl>
                                          </p:spTgt>
                                        </p:tgtEl>
                                        <p:attrNameLst>
                                          <p:attrName>style.visibility</p:attrName>
                                        </p:attrNameLst>
                                      </p:cBhvr>
                                      <p:to>
                                        <p:strVal val="visible"/>
                                      </p:to>
                                    </p:set>
                                    <p:animEffect transition="in" filter="fade">
                                      <p:cBhvr>
                                        <p:cTn id="17" dur="2000"/>
                                        <p:tgtEl>
                                          <p:spTgt spid="368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867">
                                            <p:txEl>
                                              <p:pRg st="2" end="2"/>
                                            </p:txEl>
                                          </p:spTgt>
                                        </p:tgtEl>
                                        <p:attrNameLst>
                                          <p:attrName>style.visibility</p:attrName>
                                        </p:attrNameLst>
                                      </p:cBhvr>
                                      <p:to>
                                        <p:strVal val="visible"/>
                                      </p:to>
                                    </p:set>
                                    <p:animEffect transition="in" filter="fade">
                                      <p:cBhvr>
                                        <p:cTn id="22" dur="2000"/>
                                        <p:tgtEl>
                                          <p:spTgt spid="368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867">
                                            <p:txEl>
                                              <p:pRg st="3" end="3"/>
                                            </p:txEl>
                                          </p:spTgt>
                                        </p:tgtEl>
                                        <p:attrNameLst>
                                          <p:attrName>style.visibility</p:attrName>
                                        </p:attrNameLst>
                                      </p:cBhvr>
                                      <p:to>
                                        <p:strVal val="visible"/>
                                      </p:to>
                                    </p:set>
                                    <p:animEffect transition="in" filter="fade">
                                      <p:cBhvr>
                                        <p:cTn id="27" dur="2000"/>
                                        <p:tgtEl>
                                          <p:spTgt spid="368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867">
                                            <p:txEl>
                                              <p:pRg st="4" end="4"/>
                                            </p:txEl>
                                          </p:spTgt>
                                        </p:tgtEl>
                                        <p:attrNameLst>
                                          <p:attrName>style.visibility</p:attrName>
                                        </p:attrNameLst>
                                      </p:cBhvr>
                                      <p:to>
                                        <p:strVal val="visible"/>
                                      </p:to>
                                    </p:set>
                                    <p:animEffect transition="in" filter="fade">
                                      <p:cBhvr>
                                        <p:cTn id="32" dur="2000"/>
                                        <p:tgtEl>
                                          <p:spTgt spid="368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6867">
                                            <p:txEl>
                                              <p:pRg st="5" end="5"/>
                                            </p:txEl>
                                          </p:spTgt>
                                        </p:tgtEl>
                                        <p:attrNameLst>
                                          <p:attrName>style.visibility</p:attrName>
                                        </p:attrNameLst>
                                      </p:cBhvr>
                                      <p:to>
                                        <p:strVal val="visible"/>
                                      </p:to>
                                    </p:set>
                                    <p:animEffect transition="in" filter="fade">
                                      <p:cBhvr>
                                        <p:cTn id="37" dur="2000"/>
                                        <p:tgtEl>
                                          <p:spTgt spid="36867">
                                            <p:txEl>
                                              <p:pRg st="5" end="5"/>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6867">
                                            <p:txEl>
                                              <p:pRg st="6" end="6"/>
                                            </p:txEl>
                                          </p:spTgt>
                                        </p:tgtEl>
                                        <p:attrNameLst>
                                          <p:attrName>style.visibility</p:attrName>
                                        </p:attrNameLst>
                                      </p:cBhvr>
                                      <p:to>
                                        <p:strVal val="visible"/>
                                      </p:to>
                                    </p:set>
                                    <p:animEffect transition="in" filter="fade">
                                      <p:cBhvr>
                                        <p:cTn id="40" dur="2000"/>
                                        <p:tgtEl>
                                          <p:spTgt spid="36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612576" y="183555"/>
            <a:ext cx="7162800" cy="990600"/>
          </a:xfrm>
        </p:spPr>
        <p:txBody>
          <a:bodyPr/>
          <a:lstStyle/>
          <a:p>
            <a:pPr eaLnBrk="1" hangingPunct="1"/>
            <a:r>
              <a:rPr lang="en-US" dirty="0">
                <a:solidFill>
                  <a:srgbClr val="FFC000"/>
                </a:solidFill>
              </a:rPr>
              <a:t>Communication Skills</a:t>
            </a:r>
          </a:p>
        </p:txBody>
      </p:sp>
      <p:sp>
        <p:nvSpPr>
          <p:cNvPr id="6" name="Cloud Callout 5"/>
          <p:cNvSpPr/>
          <p:nvPr/>
        </p:nvSpPr>
        <p:spPr>
          <a:xfrm>
            <a:off x="489967" y="1174155"/>
            <a:ext cx="7772400" cy="4038600"/>
          </a:xfrm>
          <a:prstGeom prst="cloudCallou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Most people don’t want to tell someone off as the don’t like conflict. </a:t>
            </a:r>
            <a:r>
              <a:rPr lang="en-US" b="1" dirty="0">
                <a:solidFill>
                  <a:schemeClr val="tx1"/>
                </a:solidFill>
              </a:rPr>
              <a:t>But in airline, by not telling the other crew of the potential danger, you might meet an accident. </a:t>
            </a:r>
          </a:p>
          <a:p>
            <a:pPr algn="ctr">
              <a:defRPr/>
            </a:pPr>
            <a:endParaRPr lang="en-US" dirty="0">
              <a:solidFill>
                <a:schemeClr val="tx1"/>
              </a:solidFill>
            </a:endParaRPr>
          </a:p>
          <a:p>
            <a:pPr algn="ctr">
              <a:defRPr/>
            </a:pPr>
            <a:r>
              <a:rPr lang="en-US" sz="3200" dirty="0">
                <a:solidFill>
                  <a:schemeClr val="tx1"/>
                </a:solidFill>
              </a:rPr>
              <a:t>How you could communicate without creating a *conflict? </a:t>
            </a:r>
          </a:p>
          <a:p>
            <a:pPr algn="ctr">
              <a:defRPr/>
            </a:pPr>
            <a:endParaRPr lang="en-US" dirty="0">
              <a:solidFill>
                <a:schemeClr val="tx1"/>
              </a:solidFill>
            </a:endParaRPr>
          </a:p>
        </p:txBody>
      </p:sp>
      <p:sp>
        <p:nvSpPr>
          <p:cNvPr id="8" name="TextBox 7"/>
          <p:cNvSpPr txBox="1">
            <a:spLocks noChangeArrowheads="1"/>
          </p:cNvSpPr>
          <p:nvPr/>
        </p:nvSpPr>
        <p:spPr bwMode="auto">
          <a:xfrm>
            <a:off x="107504" y="5739010"/>
            <a:ext cx="7543800" cy="923330"/>
          </a:xfrm>
          <a:prstGeom prst="rect">
            <a:avLst/>
          </a:prstGeom>
          <a:noFill/>
          <a:ln w="9525">
            <a:noFill/>
            <a:miter lim="800000"/>
            <a:headEnd/>
            <a:tailEnd/>
          </a:ln>
        </p:spPr>
        <p:txBody>
          <a:bodyPr wrap="square">
            <a:spAutoFit/>
          </a:bodyPr>
          <a:lstStyle/>
          <a:p>
            <a:r>
              <a:rPr lang="en-US" i="1" dirty="0">
                <a:solidFill>
                  <a:srgbClr val="C00000"/>
                </a:solidFill>
              </a:rPr>
              <a:t>*</a:t>
            </a:r>
            <a:r>
              <a:rPr lang="en-US" i="1" dirty="0"/>
              <a:t>Conflict means a serious disagreement or argument. It can have a serious effect on decision making quality.</a:t>
            </a:r>
          </a:p>
          <a:p>
            <a:endParaRPr lang="en-US" dirty="0"/>
          </a:p>
        </p:txBody>
      </p:sp>
      <p:sp>
        <p:nvSpPr>
          <p:cNvPr id="2" name="Date Placeholder 1">
            <a:extLst>
              <a:ext uri="{FF2B5EF4-FFF2-40B4-BE49-F238E27FC236}">
                <a16:creationId xmlns:a16="http://schemas.microsoft.com/office/drawing/2014/main" id="{7AF607FF-AA60-4DE4-AE74-9C2BB0C3B790}"/>
              </a:ext>
            </a:extLst>
          </p:cNvPr>
          <p:cNvSpPr>
            <a:spLocks noGrp="1"/>
          </p:cNvSpPr>
          <p:nvPr>
            <p:ph type="dt" sz="half" idx="2"/>
          </p:nvPr>
        </p:nvSpPr>
        <p:spPr/>
        <p:txBody>
          <a:bodyPr/>
          <a:lstStyle/>
          <a:p>
            <a:endParaRPr lang="en-GB" dirty="0"/>
          </a:p>
        </p:txBody>
      </p:sp>
      <p:sp>
        <p:nvSpPr>
          <p:cNvPr id="7" name="Footer Placeholder 2">
            <a:extLst>
              <a:ext uri="{FF2B5EF4-FFF2-40B4-BE49-F238E27FC236}">
                <a16:creationId xmlns:a16="http://schemas.microsoft.com/office/drawing/2014/main" id="{1F7B1675-14B7-49EB-8332-1FB72619E8E3}"/>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79778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txBox="1">
            <a:spLocks noGrp="1"/>
          </p:cNvSpPr>
          <p:nvPr/>
        </p:nvSpPr>
        <p:spPr bwMode="auto">
          <a:xfrm>
            <a:off x="8647113" y="6408738"/>
            <a:ext cx="366712" cy="365125"/>
          </a:xfrm>
          <a:prstGeom prst="rect">
            <a:avLst/>
          </a:prstGeom>
          <a:noFill/>
          <a:ln w="9525">
            <a:noFill/>
            <a:miter lim="800000"/>
            <a:headEnd/>
            <a:tailEnd/>
          </a:ln>
        </p:spPr>
        <p:txBody>
          <a:bodyPr anchor="b"/>
          <a:lstStyle/>
          <a:p>
            <a:pPr algn="r"/>
            <a:fld id="{CABD727B-179E-45C3-ACA5-1DF564F0B21A}" type="slidenum">
              <a:rPr lang="en-US" sz="1000">
                <a:latin typeface="Calibri" pitchFamily="34" charset="0"/>
              </a:rPr>
              <a:pPr algn="r"/>
              <a:t>36</a:t>
            </a:fld>
            <a:endParaRPr lang="en-US" sz="1000">
              <a:latin typeface="Calibri" pitchFamily="34" charset="0"/>
            </a:endParaRPr>
          </a:p>
        </p:txBody>
      </p:sp>
      <p:sp>
        <p:nvSpPr>
          <p:cNvPr id="39939" name="Title 4"/>
          <p:cNvSpPr>
            <a:spLocks noGrp="1"/>
          </p:cNvSpPr>
          <p:nvPr>
            <p:ph type="title"/>
          </p:nvPr>
        </p:nvSpPr>
        <p:spPr>
          <a:xfrm>
            <a:off x="914400" y="0"/>
            <a:ext cx="7391400" cy="990600"/>
          </a:xfrm>
        </p:spPr>
        <p:txBody>
          <a:bodyPr/>
          <a:lstStyle/>
          <a:p>
            <a:pPr algn="l" eaLnBrk="1" hangingPunct="1"/>
            <a:r>
              <a:rPr lang="en-US" sz="4000" dirty="0">
                <a:solidFill>
                  <a:schemeClr val="tx1"/>
                </a:solidFill>
              </a:rPr>
              <a:t>Communication Skills:</a:t>
            </a:r>
          </a:p>
        </p:txBody>
      </p:sp>
      <p:sp>
        <p:nvSpPr>
          <p:cNvPr id="36868" name="Rectangle 3"/>
          <p:cNvSpPr>
            <a:spLocks noGrp="1" noChangeArrowheads="1"/>
          </p:cNvSpPr>
          <p:nvPr>
            <p:ph sz="quarter" idx="1"/>
          </p:nvPr>
        </p:nvSpPr>
        <p:spPr>
          <a:xfrm>
            <a:off x="1066800" y="990600"/>
            <a:ext cx="7498080" cy="4800600"/>
          </a:xfrm>
        </p:spPr>
        <p:txBody>
          <a:bodyPr rtlCol="0">
            <a:normAutofit fontScale="92500" lnSpcReduction="20000"/>
          </a:bodyPr>
          <a:lstStyle/>
          <a:p>
            <a:pPr marL="622300" indent="-514350" eaLnBrk="1" fontAlgn="auto" hangingPunct="1">
              <a:lnSpc>
                <a:spcPct val="90000"/>
              </a:lnSpc>
              <a:spcAft>
                <a:spcPts val="0"/>
              </a:spcAft>
              <a:buFont typeface="Lucida Calligraphy" pitchFamily="66" charset="0"/>
              <a:buAutoNum type="arabicPeriod"/>
              <a:defRPr/>
            </a:pPr>
            <a:r>
              <a:rPr lang="en-US" b="1" u="sng" dirty="0"/>
              <a:t>Opening or attract listener</a:t>
            </a:r>
            <a:r>
              <a:rPr lang="en-US" dirty="0"/>
              <a:t>- Address the individual. </a:t>
            </a:r>
          </a:p>
          <a:p>
            <a:pPr marL="1422400" lvl="2" indent="-514350" eaLnBrk="1" fontAlgn="auto" hangingPunct="1">
              <a:lnSpc>
                <a:spcPct val="90000"/>
              </a:lnSpc>
              <a:spcAft>
                <a:spcPts val="0"/>
              </a:spcAft>
              <a:defRPr/>
            </a:pPr>
            <a:r>
              <a:rPr lang="en-US" dirty="0" err="1"/>
              <a:t>E.g</a:t>
            </a:r>
            <a:r>
              <a:rPr lang="en-US" dirty="0"/>
              <a:t>: </a:t>
            </a:r>
            <a:r>
              <a:rPr lang="en-US" b="1" i="1" dirty="0"/>
              <a:t>"Hey Chief," </a:t>
            </a:r>
            <a:r>
              <a:rPr lang="en-US" dirty="0"/>
              <a:t>or </a:t>
            </a:r>
            <a:r>
              <a:rPr lang="en-US" b="1" i="1" dirty="0"/>
              <a:t>"Captain Smith," </a:t>
            </a:r>
            <a:r>
              <a:rPr lang="en-US" dirty="0"/>
              <a:t>or </a:t>
            </a:r>
            <a:r>
              <a:rPr lang="en-US" b="1" i="1" dirty="0"/>
              <a:t>"Bob," </a:t>
            </a:r>
            <a:r>
              <a:rPr lang="en-US" dirty="0"/>
              <a:t>or whatever name or title will get the person's attention. </a:t>
            </a:r>
          </a:p>
          <a:p>
            <a:pPr marL="622300" indent="-514350" eaLnBrk="1" fontAlgn="auto" hangingPunct="1">
              <a:lnSpc>
                <a:spcPct val="90000"/>
              </a:lnSpc>
              <a:spcAft>
                <a:spcPts val="0"/>
              </a:spcAft>
              <a:buFont typeface="Lucida Calligraphy" pitchFamily="66" charset="0"/>
              <a:buAutoNum type="arabicPeriod"/>
              <a:defRPr/>
            </a:pPr>
            <a:endParaRPr lang="en-US" dirty="0"/>
          </a:p>
          <a:p>
            <a:pPr marL="622300" indent="-514350" eaLnBrk="1" fontAlgn="auto" hangingPunct="1">
              <a:lnSpc>
                <a:spcPct val="90000"/>
              </a:lnSpc>
              <a:spcAft>
                <a:spcPts val="0"/>
              </a:spcAft>
              <a:buFont typeface="Lucida Calligraphy" pitchFamily="66" charset="0"/>
              <a:buAutoNum type="arabicPeriod"/>
              <a:defRPr/>
            </a:pPr>
            <a:r>
              <a:rPr lang="en-US" b="1" u="sng" dirty="0"/>
              <a:t>State your concern </a:t>
            </a:r>
            <a:r>
              <a:rPr lang="en-US" dirty="0"/>
              <a:t>- State what you see in a direct manner while owning your emotions about it.</a:t>
            </a:r>
          </a:p>
          <a:p>
            <a:pPr marL="1422400" lvl="2" indent="-514350" eaLnBrk="1" fontAlgn="auto" hangingPunct="1">
              <a:lnSpc>
                <a:spcPct val="90000"/>
              </a:lnSpc>
              <a:spcAft>
                <a:spcPts val="0"/>
              </a:spcAft>
              <a:defRPr/>
            </a:pPr>
            <a:r>
              <a:rPr lang="en-US" dirty="0"/>
              <a:t>E.g. </a:t>
            </a:r>
            <a:r>
              <a:rPr lang="en-US" b="1" i="1" dirty="0"/>
              <a:t>"We're low on fuel,“-</a:t>
            </a:r>
            <a:r>
              <a:rPr lang="en-US" dirty="0"/>
              <a:t>direct </a:t>
            </a:r>
          </a:p>
          <a:p>
            <a:pPr marL="1422400" lvl="2" indent="-514350" eaLnBrk="1" fontAlgn="auto" hangingPunct="1">
              <a:lnSpc>
                <a:spcPct val="90000"/>
              </a:lnSpc>
              <a:spcAft>
                <a:spcPts val="0"/>
              </a:spcAft>
              <a:buFont typeface="Arial" charset="0"/>
              <a:buNone/>
              <a:defRPr/>
            </a:pPr>
            <a:r>
              <a:rPr lang="en-US" b="1" i="1" dirty="0"/>
              <a:t>		  “I think our aircraft got the problem,“-</a:t>
            </a:r>
            <a:r>
              <a:rPr lang="en-US" dirty="0"/>
              <a:t>indirect </a:t>
            </a:r>
          </a:p>
          <a:p>
            <a:pPr marL="1422400" lvl="2" indent="-514350" eaLnBrk="1" fontAlgn="auto" hangingPunct="1">
              <a:lnSpc>
                <a:spcPct val="90000"/>
              </a:lnSpc>
              <a:spcAft>
                <a:spcPts val="0"/>
              </a:spcAft>
              <a:defRPr/>
            </a:pPr>
            <a:endParaRPr lang="en-US" dirty="0"/>
          </a:p>
          <a:p>
            <a:pPr marL="1422400" lvl="2" indent="-514350" eaLnBrk="1" fontAlgn="auto" hangingPunct="1">
              <a:lnSpc>
                <a:spcPct val="90000"/>
              </a:lnSpc>
              <a:spcAft>
                <a:spcPts val="0"/>
              </a:spcAft>
              <a:defRPr/>
            </a:pPr>
            <a:endParaRPr lang="en-US" dirty="0"/>
          </a:p>
          <a:p>
            <a:pPr marL="622300" indent="-514350" eaLnBrk="1" fontAlgn="auto" hangingPunct="1">
              <a:lnSpc>
                <a:spcPct val="90000"/>
              </a:lnSpc>
              <a:spcAft>
                <a:spcPts val="0"/>
              </a:spcAft>
              <a:buFont typeface="Arial" charset="0"/>
              <a:buNone/>
              <a:defRPr/>
            </a:pPr>
            <a:r>
              <a:rPr lang="en-US" b="1" i="1" dirty="0"/>
              <a:t>		</a:t>
            </a:r>
            <a:endParaRPr lang="en-US" dirty="0"/>
          </a:p>
          <a:p>
            <a:pPr marL="622300" indent="-514350" eaLnBrk="1" fontAlgn="auto" hangingPunct="1">
              <a:lnSpc>
                <a:spcPct val="90000"/>
              </a:lnSpc>
              <a:spcAft>
                <a:spcPts val="0"/>
              </a:spcAft>
              <a:buFontTx/>
              <a:buNone/>
              <a:defRPr/>
            </a:pPr>
            <a:endParaRPr lang="en-US" dirty="0"/>
          </a:p>
          <a:p>
            <a:pPr marL="622300" indent="-514350" eaLnBrk="1" fontAlgn="auto" hangingPunct="1">
              <a:lnSpc>
                <a:spcPct val="90000"/>
              </a:lnSpc>
              <a:spcAft>
                <a:spcPts val="0"/>
              </a:spcAft>
              <a:buFontTx/>
              <a:buNone/>
              <a:defRPr/>
            </a:pPr>
            <a:endParaRPr lang="en-US" b="1" i="1" dirty="0"/>
          </a:p>
          <a:p>
            <a:pPr marL="622300" indent="-514350" eaLnBrk="1" fontAlgn="auto" hangingPunct="1">
              <a:lnSpc>
                <a:spcPct val="90000"/>
              </a:lnSpc>
              <a:spcAft>
                <a:spcPts val="0"/>
              </a:spcAft>
              <a:buFontTx/>
              <a:buNone/>
              <a:defRPr/>
            </a:pPr>
            <a:endParaRPr lang="en-US" b="1" i="1" dirty="0"/>
          </a:p>
        </p:txBody>
      </p:sp>
      <p:sp>
        <p:nvSpPr>
          <p:cNvPr id="2" name="Date Placeholder 1">
            <a:extLst>
              <a:ext uri="{FF2B5EF4-FFF2-40B4-BE49-F238E27FC236}">
                <a16:creationId xmlns:a16="http://schemas.microsoft.com/office/drawing/2014/main" id="{A4F44CEC-3B6A-425D-B846-9F6874355443}"/>
              </a:ext>
            </a:extLst>
          </p:cNvPr>
          <p:cNvSpPr>
            <a:spLocks noGrp="1"/>
          </p:cNvSpPr>
          <p:nvPr>
            <p:ph type="dt" sz="half" idx="2"/>
          </p:nvPr>
        </p:nvSpPr>
        <p:spPr/>
        <p:txBody>
          <a:bodyPr/>
          <a:lstStyle/>
          <a:p>
            <a:endParaRPr lang="en-GB" dirty="0"/>
          </a:p>
        </p:txBody>
      </p:sp>
      <p:sp>
        <p:nvSpPr>
          <p:cNvPr id="7" name="Footer Placeholder 2">
            <a:extLst>
              <a:ext uri="{FF2B5EF4-FFF2-40B4-BE49-F238E27FC236}">
                <a16:creationId xmlns:a16="http://schemas.microsoft.com/office/drawing/2014/main" id="{AB37D835-CCAE-42C6-889B-154CAE277635}"/>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65043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9"/>
                                        </p:tgtEl>
                                        <p:attrNameLst>
                                          <p:attrName>style.visibility</p:attrName>
                                        </p:attrNameLst>
                                      </p:cBhvr>
                                      <p:to>
                                        <p:strVal val="visible"/>
                                      </p:to>
                                    </p:set>
                                    <p:animEffect transition="in" filter="fade">
                                      <p:cBhvr>
                                        <p:cTn id="7" dur="2000"/>
                                        <p:tgtEl>
                                          <p:spTgt spid="399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8">
                                            <p:txEl>
                                              <p:pRg st="0" end="0"/>
                                            </p:txEl>
                                          </p:spTgt>
                                        </p:tgtEl>
                                        <p:attrNameLst>
                                          <p:attrName>style.visibility</p:attrName>
                                        </p:attrNameLst>
                                      </p:cBhvr>
                                      <p:to>
                                        <p:strVal val="visible"/>
                                      </p:to>
                                    </p:set>
                                    <p:animEffect transition="in" filter="fade">
                                      <p:cBhvr>
                                        <p:cTn id="12" dur="2000"/>
                                        <p:tgtEl>
                                          <p:spTgt spid="36868">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6868">
                                            <p:txEl>
                                              <p:pRg st="1" end="1"/>
                                            </p:txEl>
                                          </p:spTgt>
                                        </p:tgtEl>
                                        <p:attrNameLst>
                                          <p:attrName>style.visibility</p:attrName>
                                        </p:attrNameLst>
                                      </p:cBhvr>
                                      <p:to>
                                        <p:strVal val="visible"/>
                                      </p:to>
                                    </p:set>
                                    <p:animEffect transition="in" filter="fade">
                                      <p:cBhvr>
                                        <p:cTn id="15" dur="2000"/>
                                        <p:tgtEl>
                                          <p:spTgt spid="3686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6868">
                                            <p:txEl>
                                              <p:pRg st="3" end="3"/>
                                            </p:txEl>
                                          </p:spTgt>
                                        </p:tgtEl>
                                        <p:attrNameLst>
                                          <p:attrName>style.visibility</p:attrName>
                                        </p:attrNameLst>
                                      </p:cBhvr>
                                      <p:to>
                                        <p:strVal val="visible"/>
                                      </p:to>
                                    </p:set>
                                    <p:animEffect transition="in" filter="fade">
                                      <p:cBhvr>
                                        <p:cTn id="20" dur="2000"/>
                                        <p:tgtEl>
                                          <p:spTgt spid="36868">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6868">
                                            <p:txEl>
                                              <p:pRg st="4" end="4"/>
                                            </p:txEl>
                                          </p:spTgt>
                                        </p:tgtEl>
                                        <p:attrNameLst>
                                          <p:attrName>style.visibility</p:attrName>
                                        </p:attrNameLst>
                                      </p:cBhvr>
                                      <p:to>
                                        <p:strVal val="visible"/>
                                      </p:to>
                                    </p:set>
                                    <p:animEffect transition="in" filter="fade">
                                      <p:cBhvr>
                                        <p:cTn id="23" dur="2000"/>
                                        <p:tgtEl>
                                          <p:spTgt spid="36868">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6868">
                                            <p:txEl>
                                              <p:pRg st="5" end="5"/>
                                            </p:txEl>
                                          </p:spTgt>
                                        </p:tgtEl>
                                        <p:attrNameLst>
                                          <p:attrName>style.visibility</p:attrName>
                                        </p:attrNameLst>
                                      </p:cBhvr>
                                      <p:to>
                                        <p:strVal val="visible"/>
                                      </p:to>
                                    </p:set>
                                    <p:animEffect transition="in" filter="fade">
                                      <p:cBhvr>
                                        <p:cTn id="26" dur="2000"/>
                                        <p:tgtEl>
                                          <p:spTgt spid="36868">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6868">
                                            <p:txEl>
                                              <p:pRg st="8" end="8"/>
                                            </p:txEl>
                                          </p:spTgt>
                                        </p:tgtEl>
                                        <p:attrNameLst>
                                          <p:attrName>style.visibility</p:attrName>
                                        </p:attrNameLst>
                                      </p:cBhvr>
                                      <p:to>
                                        <p:strVal val="visible"/>
                                      </p:to>
                                    </p:set>
                                    <p:animEffect transition="in" filter="fade">
                                      <p:cBhvr>
                                        <p:cTn id="31" dur="2000"/>
                                        <p:tgtEl>
                                          <p:spTgt spid="3686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p:bldP spid="3686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txBox="1">
            <a:spLocks noGrp="1"/>
          </p:cNvSpPr>
          <p:nvPr/>
        </p:nvSpPr>
        <p:spPr bwMode="auto">
          <a:xfrm>
            <a:off x="8647113" y="6408738"/>
            <a:ext cx="366712" cy="365125"/>
          </a:xfrm>
          <a:prstGeom prst="rect">
            <a:avLst/>
          </a:prstGeom>
          <a:noFill/>
          <a:ln w="9525">
            <a:noFill/>
            <a:miter lim="800000"/>
            <a:headEnd/>
            <a:tailEnd/>
          </a:ln>
        </p:spPr>
        <p:txBody>
          <a:bodyPr anchor="b"/>
          <a:lstStyle/>
          <a:p>
            <a:pPr algn="r"/>
            <a:fld id="{8F07FF8E-309B-4339-A42D-1A1C2E1E3EBF}" type="slidenum">
              <a:rPr lang="en-US" sz="1000">
                <a:latin typeface="Calibri" pitchFamily="34" charset="0"/>
              </a:rPr>
              <a:pPr algn="r"/>
              <a:t>37</a:t>
            </a:fld>
            <a:endParaRPr lang="en-US" sz="1000">
              <a:latin typeface="Calibri" pitchFamily="34" charset="0"/>
            </a:endParaRPr>
          </a:p>
        </p:txBody>
      </p:sp>
      <p:sp>
        <p:nvSpPr>
          <p:cNvPr id="37892" name="Rectangle 3"/>
          <p:cNvSpPr>
            <a:spLocks noGrp="1" noChangeArrowheads="1"/>
          </p:cNvSpPr>
          <p:nvPr>
            <p:ph sz="quarter" idx="1"/>
          </p:nvPr>
        </p:nvSpPr>
        <p:spPr>
          <a:xfrm>
            <a:off x="838200" y="457200"/>
            <a:ext cx="7162800" cy="5105400"/>
          </a:xfrm>
        </p:spPr>
        <p:txBody>
          <a:bodyPr/>
          <a:lstStyle/>
          <a:p>
            <a:pPr marL="365125" indent="-255588" eaLnBrk="1" hangingPunct="1">
              <a:lnSpc>
                <a:spcPct val="90000"/>
              </a:lnSpc>
              <a:buFontTx/>
              <a:buNone/>
            </a:pPr>
            <a:r>
              <a:rPr lang="en-US" b="1" dirty="0"/>
              <a:t>3. </a:t>
            </a:r>
            <a:r>
              <a:rPr lang="en-US" b="1" u="sng" dirty="0"/>
              <a:t>State the problem as you see it</a:t>
            </a:r>
            <a:r>
              <a:rPr lang="en-US" u="sng" dirty="0"/>
              <a:t> </a:t>
            </a:r>
          </a:p>
          <a:p>
            <a:pPr marL="1165225" lvl="2" indent="-255588" eaLnBrk="1" hangingPunct="1">
              <a:lnSpc>
                <a:spcPct val="90000"/>
              </a:lnSpc>
            </a:pPr>
            <a:r>
              <a:rPr lang="en-US" dirty="0"/>
              <a:t>E.g. </a:t>
            </a:r>
            <a:r>
              <a:rPr lang="en-US" b="1" i="1" dirty="0"/>
              <a:t>"I don't think we have enough fuel to fly around this storm system,"</a:t>
            </a:r>
            <a:endParaRPr lang="en-US" dirty="0"/>
          </a:p>
          <a:p>
            <a:pPr marL="365125" indent="-255588" eaLnBrk="1" hangingPunct="1">
              <a:lnSpc>
                <a:spcPct val="90000"/>
              </a:lnSpc>
              <a:buFontTx/>
              <a:buNone/>
            </a:pPr>
            <a:r>
              <a:rPr lang="en-US" b="1" i="1" dirty="0"/>
              <a:t>  </a:t>
            </a:r>
            <a:endParaRPr lang="en-US" dirty="0"/>
          </a:p>
          <a:p>
            <a:pPr marL="365125" indent="-255588" eaLnBrk="1" hangingPunct="1">
              <a:lnSpc>
                <a:spcPct val="90000"/>
              </a:lnSpc>
              <a:buFontTx/>
              <a:buNone/>
            </a:pPr>
            <a:r>
              <a:rPr lang="en-US" b="1" dirty="0"/>
              <a:t>4. </a:t>
            </a:r>
            <a:r>
              <a:rPr lang="en-US" b="1" u="sng" dirty="0"/>
              <a:t>State a solution </a:t>
            </a:r>
            <a:endParaRPr lang="en-US" b="1" i="1" u="sng" dirty="0"/>
          </a:p>
          <a:p>
            <a:pPr marL="1165225" lvl="2" indent="-255588" eaLnBrk="1" hangingPunct="1">
              <a:lnSpc>
                <a:spcPct val="90000"/>
              </a:lnSpc>
            </a:pPr>
            <a:r>
              <a:rPr lang="en-US" dirty="0"/>
              <a:t>E.g. </a:t>
            </a:r>
            <a:r>
              <a:rPr lang="en-US" b="1" i="1" dirty="0"/>
              <a:t>"Let's divert to another airport and refuel,"</a:t>
            </a:r>
          </a:p>
          <a:p>
            <a:pPr marL="365125" indent="-255588" eaLnBrk="1" hangingPunct="1">
              <a:lnSpc>
                <a:spcPct val="90000"/>
              </a:lnSpc>
              <a:buFontTx/>
              <a:buNone/>
            </a:pPr>
            <a:endParaRPr lang="en-US" b="1" dirty="0"/>
          </a:p>
          <a:p>
            <a:pPr marL="365125" indent="-255588" eaLnBrk="1" hangingPunct="1">
              <a:lnSpc>
                <a:spcPct val="90000"/>
              </a:lnSpc>
              <a:buFontTx/>
              <a:buNone/>
            </a:pPr>
            <a:r>
              <a:rPr lang="en-US" b="1" dirty="0"/>
              <a:t>5. </a:t>
            </a:r>
            <a:r>
              <a:rPr lang="en-US" b="1" u="sng" dirty="0"/>
              <a:t>Obtain agreement </a:t>
            </a:r>
          </a:p>
          <a:p>
            <a:pPr marL="1165225" lvl="2" indent="-255588" eaLnBrk="1" hangingPunct="1">
              <a:lnSpc>
                <a:spcPct val="90000"/>
              </a:lnSpc>
            </a:pPr>
            <a:r>
              <a:rPr lang="en-US" dirty="0"/>
              <a:t>E.g. </a:t>
            </a:r>
            <a:r>
              <a:rPr lang="en-US" b="1" i="1" dirty="0"/>
              <a:t>"Does that sound good to you, Captain?" </a:t>
            </a:r>
          </a:p>
        </p:txBody>
      </p:sp>
      <p:sp>
        <p:nvSpPr>
          <p:cNvPr id="2" name="Date Placeholder 1">
            <a:extLst>
              <a:ext uri="{FF2B5EF4-FFF2-40B4-BE49-F238E27FC236}">
                <a16:creationId xmlns:a16="http://schemas.microsoft.com/office/drawing/2014/main" id="{240A315E-E1D5-4A8A-8AC2-2C6DD4E936C7}"/>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11826738-CF5C-4175-A0ED-DA292B02C49B}"/>
              </a:ext>
            </a:extLst>
          </p:cNvPr>
          <p:cNvSpPr>
            <a:spLocks noGrp="1"/>
          </p:cNvSpPr>
          <p:nvPr>
            <p:ph type="ftr" sz="quarter" idx="3"/>
          </p:nvPr>
        </p:nvSpPr>
        <p:spPr>
          <a:xfrm>
            <a:off x="3124200" y="6356350"/>
            <a:ext cx="2895600" cy="365125"/>
          </a:xfrm>
        </p:spPr>
        <p:txBody>
          <a:bodyPr/>
          <a:lstStyle/>
          <a:p>
            <a:r>
              <a:rPr lang="en-GB" dirty="0"/>
              <a:t>FOR TRAINING PURPOSE ONLY</a:t>
            </a:r>
          </a:p>
        </p:txBody>
      </p:sp>
    </p:spTree>
    <p:extLst>
      <p:ext uri="{BB962C8B-B14F-4D97-AF65-F5344CB8AC3E}">
        <p14:creationId xmlns:p14="http://schemas.microsoft.com/office/powerpoint/2010/main" val="1526244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2">
                                            <p:txEl>
                                              <p:pRg st="0" end="0"/>
                                            </p:txEl>
                                          </p:spTgt>
                                        </p:tgtEl>
                                        <p:attrNameLst>
                                          <p:attrName>style.visibility</p:attrName>
                                        </p:attrNameLst>
                                      </p:cBhvr>
                                      <p:to>
                                        <p:strVal val="visible"/>
                                      </p:to>
                                    </p:set>
                                    <p:animEffect transition="in" filter="fade">
                                      <p:cBhvr>
                                        <p:cTn id="7" dur="2000"/>
                                        <p:tgtEl>
                                          <p:spTgt spid="3789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892">
                                            <p:txEl>
                                              <p:pRg st="1" end="1"/>
                                            </p:txEl>
                                          </p:spTgt>
                                        </p:tgtEl>
                                        <p:attrNameLst>
                                          <p:attrName>style.visibility</p:attrName>
                                        </p:attrNameLst>
                                      </p:cBhvr>
                                      <p:to>
                                        <p:strVal val="visible"/>
                                      </p:to>
                                    </p:set>
                                    <p:animEffect transition="in" filter="fade">
                                      <p:cBhvr>
                                        <p:cTn id="10" dur="2000"/>
                                        <p:tgtEl>
                                          <p:spTgt spid="3789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7892">
                                            <p:txEl>
                                              <p:pRg st="2" end="2"/>
                                            </p:txEl>
                                          </p:spTgt>
                                        </p:tgtEl>
                                        <p:attrNameLst>
                                          <p:attrName>style.visibility</p:attrName>
                                        </p:attrNameLst>
                                      </p:cBhvr>
                                      <p:to>
                                        <p:strVal val="visible"/>
                                      </p:to>
                                    </p:set>
                                    <p:animEffect transition="in" filter="fade">
                                      <p:cBhvr>
                                        <p:cTn id="15" dur="2000"/>
                                        <p:tgtEl>
                                          <p:spTgt spid="3789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7892">
                                            <p:txEl>
                                              <p:pRg st="3" end="3"/>
                                            </p:txEl>
                                          </p:spTgt>
                                        </p:tgtEl>
                                        <p:attrNameLst>
                                          <p:attrName>style.visibility</p:attrName>
                                        </p:attrNameLst>
                                      </p:cBhvr>
                                      <p:to>
                                        <p:strVal val="visible"/>
                                      </p:to>
                                    </p:set>
                                    <p:animEffect transition="in" filter="fade">
                                      <p:cBhvr>
                                        <p:cTn id="20" dur="2000"/>
                                        <p:tgtEl>
                                          <p:spTgt spid="37892">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7892">
                                            <p:txEl>
                                              <p:pRg st="4" end="4"/>
                                            </p:txEl>
                                          </p:spTgt>
                                        </p:tgtEl>
                                        <p:attrNameLst>
                                          <p:attrName>style.visibility</p:attrName>
                                        </p:attrNameLst>
                                      </p:cBhvr>
                                      <p:to>
                                        <p:strVal val="visible"/>
                                      </p:to>
                                    </p:set>
                                    <p:animEffect transition="in" filter="fade">
                                      <p:cBhvr>
                                        <p:cTn id="23" dur="2000"/>
                                        <p:tgtEl>
                                          <p:spTgt spid="3789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7892">
                                            <p:txEl>
                                              <p:pRg st="6" end="6"/>
                                            </p:txEl>
                                          </p:spTgt>
                                        </p:tgtEl>
                                        <p:attrNameLst>
                                          <p:attrName>style.visibility</p:attrName>
                                        </p:attrNameLst>
                                      </p:cBhvr>
                                      <p:to>
                                        <p:strVal val="visible"/>
                                      </p:to>
                                    </p:set>
                                    <p:animEffect transition="in" filter="fade">
                                      <p:cBhvr>
                                        <p:cTn id="28" dur="2000"/>
                                        <p:tgtEl>
                                          <p:spTgt spid="37892">
                                            <p:txEl>
                                              <p:pRg st="6" end="6"/>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892">
                                            <p:txEl>
                                              <p:pRg st="7" end="7"/>
                                            </p:txEl>
                                          </p:spTgt>
                                        </p:tgtEl>
                                        <p:attrNameLst>
                                          <p:attrName>style.visibility</p:attrName>
                                        </p:attrNameLst>
                                      </p:cBhvr>
                                      <p:to>
                                        <p:strVal val="visible"/>
                                      </p:to>
                                    </p:set>
                                    <p:animEffect transition="in" filter="fade">
                                      <p:cBhvr>
                                        <p:cTn id="31" dur="2000"/>
                                        <p:tgtEl>
                                          <p:spTgt spid="3789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8647113" y="6408738"/>
            <a:ext cx="366712" cy="365125"/>
          </a:xfrm>
          <a:prstGeom prst="rect">
            <a:avLst/>
          </a:prstGeom>
          <a:noFill/>
          <a:ln w="9525">
            <a:noFill/>
            <a:miter lim="800000"/>
            <a:headEnd/>
            <a:tailEnd/>
          </a:ln>
        </p:spPr>
        <p:txBody>
          <a:bodyPr anchor="b"/>
          <a:lstStyle/>
          <a:p>
            <a:pPr algn="r"/>
            <a:fld id="{267620F4-7A70-4B1C-9509-551EB6C86681}" type="slidenum">
              <a:rPr lang="en-US" sz="1000">
                <a:latin typeface="Calibri" pitchFamily="34" charset="0"/>
              </a:rPr>
              <a:pPr algn="r"/>
              <a:t>4</a:t>
            </a:fld>
            <a:endParaRPr lang="en-US" sz="1000">
              <a:latin typeface="Calibri" pitchFamily="34" charset="0"/>
            </a:endParaRPr>
          </a:p>
        </p:txBody>
      </p:sp>
      <p:sp>
        <p:nvSpPr>
          <p:cNvPr id="9219" name="Rectangle 3"/>
          <p:cNvSpPr>
            <a:spLocks noGrp="1" noChangeArrowheads="1"/>
          </p:cNvSpPr>
          <p:nvPr>
            <p:ph sz="quarter" idx="1"/>
          </p:nvPr>
        </p:nvSpPr>
        <p:spPr>
          <a:xfrm>
            <a:off x="1752600" y="1447800"/>
            <a:ext cx="6934200" cy="4343400"/>
          </a:xfrm>
        </p:spPr>
        <p:txBody>
          <a:bodyPr>
            <a:normAutofit/>
          </a:bodyPr>
          <a:lstStyle/>
          <a:p>
            <a:pPr marL="365125" indent="-255588" eaLnBrk="1" hangingPunct="1">
              <a:buFontTx/>
              <a:buNone/>
            </a:pPr>
            <a:r>
              <a:rPr lang="en-US" b="1" dirty="0">
                <a:solidFill>
                  <a:srgbClr val="FF0000"/>
                </a:solidFill>
              </a:rPr>
              <a:t>Interpersonal Skills </a:t>
            </a:r>
          </a:p>
          <a:p>
            <a:pPr marL="365125" indent="-255588" eaLnBrk="1" hangingPunct="1"/>
            <a:r>
              <a:rPr lang="en-US" b="1" dirty="0"/>
              <a:t>Communications </a:t>
            </a:r>
          </a:p>
          <a:p>
            <a:pPr marL="365125" indent="-255588" eaLnBrk="1" hangingPunct="1"/>
            <a:r>
              <a:rPr lang="en-US" b="1" dirty="0"/>
              <a:t>Teamwork </a:t>
            </a:r>
          </a:p>
          <a:p>
            <a:pPr marL="365125" indent="-255588" eaLnBrk="1" hangingPunct="1">
              <a:buFont typeface="Arial" charset="0"/>
              <a:buNone/>
            </a:pPr>
            <a:endParaRPr lang="en-US" dirty="0"/>
          </a:p>
          <a:p>
            <a:pPr marL="365125" indent="-255588" eaLnBrk="1" hangingPunct="1">
              <a:buFontTx/>
              <a:buNone/>
            </a:pPr>
            <a:r>
              <a:rPr lang="en-US" b="1" dirty="0">
                <a:solidFill>
                  <a:srgbClr val="FF0000"/>
                </a:solidFill>
              </a:rPr>
              <a:t>Cognitive Skills </a:t>
            </a:r>
          </a:p>
          <a:p>
            <a:pPr marL="365125" indent="-255588" eaLnBrk="1" hangingPunct="1"/>
            <a:r>
              <a:rPr lang="en-US" b="1" dirty="0"/>
              <a:t>Situational Awareness</a:t>
            </a:r>
          </a:p>
          <a:p>
            <a:pPr marL="365125" indent="-255588" eaLnBrk="1" hangingPunct="1"/>
            <a:r>
              <a:rPr lang="en-US" b="1" dirty="0"/>
              <a:t>Decision Making</a:t>
            </a:r>
          </a:p>
          <a:p>
            <a:pPr marL="365125" indent="-255588" eaLnBrk="1" hangingPunct="1"/>
            <a:endParaRPr lang="en-US" b="1" dirty="0">
              <a:solidFill>
                <a:srgbClr val="808080"/>
              </a:solidFill>
            </a:endParaRPr>
          </a:p>
        </p:txBody>
      </p:sp>
      <p:sp>
        <p:nvSpPr>
          <p:cNvPr id="8196" name="Rectangle 4"/>
          <p:cNvSpPr>
            <a:spLocks/>
          </p:cNvSpPr>
          <p:nvPr/>
        </p:nvSpPr>
        <p:spPr bwMode="auto">
          <a:xfrm>
            <a:off x="457200" y="274638"/>
            <a:ext cx="8229600" cy="1143000"/>
          </a:xfrm>
          <a:prstGeom prst="rect">
            <a:avLst/>
          </a:prstGeom>
          <a:noFill/>
          <a:ln w="9525">
            <a:noFill/>
            <a:miter lim="800000"/>
            <a:headEnd/>
            <a:tailEnd/>
          </a:ln>
        </p:spPr>
        <p:txBody>
          <a:bodyPr anchor="ctr"/>
          <a:lstStyle/>
          <a:p>
            <a:endParaRPr lang="en-US" sz="3700" b="1">
              <a:solidFill>
                <a:schemeClr val="tx2"/>
              </a:solidFill>
              <a:latin typeface="Berlin Sans FB Demi" pitchFamily="34" charset="0"/>
            </a:endParaRPr>
          </a:p>
        </p:txBody>
      </p:sp>
      <p:sp>
        <p:nvSpPr>
          <p:cNvPr id="7" name="Title 3"/>
          <p:cNvSpPr txBox="1">
            <a:spLocks/>
          </p:cNvSpPr>
          <p:nvPr/>
        </p:nvSpPr>
        <p:spPr>
          <a:xfrm>
            <a:off x="1066800" y="228600"/>
            <a:ext cx="7696200" cy="762000"/>
          </a:xfrm>
          <a:prstGeom prst="rect">
            <a:avLst/>
          </a:prstGeom>
        </p:spPr>
        <p:txBody>
          <a:bodyPr anchor="ctr">
            <a:normAutofit/>
          </a:bodyPr>
          <a:lstStyle/>
          <a:p>
            <a:pPr fontAlgn="auto">
              <a:spcAft>
                <a:spcPts val="0"/>
              </a:spcAft>
              <a:defRPr/>
            </a:pPr>
            <a:r>
              <a:rPr lang="en-US" sz="4400" dirty="0">
                <a:latin typeface="+mj-lt"/>
                <a:ea typeface="+mj-ea"/>
                <a:cs typeface="+mj-cs"/>
              </a:rPr>
              <a:t>Example </a:t>
            </a:r>
          </a:p>
        </p:txBody>
      </p:sp>
      <p:sp>
        <p:nvSpPr>
          <p:cNvPr id="2" name="Date Placeholder 1">
            <a:extLst>
              <a:ext uri="{FF2B5EF4-FFF2-40B4-BE49-F238E27FC236}">
                <a16:creationId xmlns:a16="http://schemas.microsoft.com/office/drawing/2014/main" id="{214A5EE2-A453-469A-8A72-351F28DE05F4}"/>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8AB84F1D-F3BE-4EE9-A6E3-9F91D644F9FB}"/>
              </a:ext>
            </a:extLst>
          </p:cNvPr>
          <p:cNvSpPr>
            <a:spLocks noGrp="1"/>
          </p:cNvSpPr>
          <p:nvPr>
            <p:ph type="ftr" sz="quarter" idx="3"/>
          </p:nvPr>
        </p:nvSpPr>
        <p:spPr/>
        <p:txBody>
          <a:bodyPr/>
          <a:lstStyle/>
          <a:p>
            <a:r>
              <a:rPr lang="en-GB" dirty="0"/>
              <a:t>FOR TRAINING PURPOSE ONLY</a:t>
            </a:r>
          </a:p>
        </p:txBody>
      </p:sp>
    </p:spTree>
    <p:extLst>
      <p:ext uri="{BB962C8B-B14F-4D97-AF65-F5344CB8AC3E}">
        <p14:creationId xmlns:p14="http://schemas.microsoft.com/office/powerpoint/2010/main" val="1022534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4294967295"/>
          </p:nvPr>
        </p:nvSpPr>
        <p:spPr>
          <a:xfrm>
            <a:off x="0" y="1447800"/>
            <a:ext cx="8229600" cy="5072063"/>
          </a:xfrm>
        </p:spPr>
        <p:txBody>
          <a:bodyPr rtlCol="0">
            <a:normAutofit fontScale="92500" lnSpcReduction="10000"/>
          </a:bodyPr>
          <a:lstStyle/>
          <a:p>
            <a:pPr marL="365125" indent="-255588" algn="ctr" eaLnBrk="1" fontAlgn="auto" hangingPunct="1">
              <a:spcAft>
                <a:spcPts val="0"/>
              </a:spcAft>
              <a:buFontTx/>
              <a:buNone/>
              <a:defRPr/>
            </a:pPr>
            <a:r>
              <a:rPr lang="en-US" b="1" i="1" dirty="0">
                <a:solidFill>
                  <a:srgbClr val="808080"/>
                </a:solidFill>
              </a:rPr>
              <a:t>Lack of Situational Awareness</a:t>
            </a:r>
          </a:p>
          <a:p>
            <a:pPr marL="365125" indent="-255588" algn="ctr" eaLnBrk="1" fontAlgn="auto" hangingPunct="1">
              <a:spcAft>
                <a:spcPts val="0"/>
              </a:spcAft>
              <a:buFontTx/>
              <a:buNone/>
              <a:defRPr/>
            </a:pPr>
            <a:r>
              <a:rPr lang="en-US" b="1" i="1" dirty="0">
                <a:solidFill>
                  <a:srgbClr val="808080"/>
                </a:solidFill>
              </a:rPr>
              <a:t>Poor Decision Making</a:t>
            </a:r>
          </a:p>
          <a:p>
            <a:pPr marL="365125" indent="-255588" algn="ctr" eaLnBrk="1" fontAlgn="auto" hangingPunct="1">
              <a:spcAft>
                <a:spcPts val="0"/>
              </a:spcAft>
              <a:buFontTx/>
              <a:buNone/>
              <a:defRPr/>
            </a:pPr>
            <a:r>
              <a:rPr lang="en-US" b="1" i="1" dirty="0"/>
              <a:t>Lack of Communication</a:t>
            </a:r>
          </a:p>
          <a:p>
            <a:pPr marL="365125" indent="-255588" algn="ctr" eaLnBrk="1" fontAlgn="auto" hangingPunct="1">
              <a:spcAft>
                <a:spcPts val="0"/>
              </a:spcAft>
              <a:buFontTx/>
              <a:buNone/>
              <a:defRPr/>
            </a:pPr>
            <a:r>
              <a:rPr lang="en-US" b="1" i="1" dirty="0">
                <a:solidFill>
                  <a:srgbClr val="7F7F7F"/>
                </a:solidFill>
              </a:rPr>
              <a:t>Lack of Teamwork</a:t>
            </a:r>
          </a:p>
          <a:p>
            <a:pPr marL="365125" indent="-255588" algn="ctr" eaLnBrk="1" fontAlgn="auto" hangingPunct="1">
              <a:spcAft>
                <a:spcPts val="0"/>
              </a:spcAft>
              <a:buFontTx/>
              <a:buNone/>
              <a:defRPr/>
            </a:pPr>
            <a:r>
              <a:rPr lang="en-US" b="1" i="1" dirty="0">
                <a:solidFill>
                  <a:srgbClr val="7F7F7F"/>
                </a:solidFill>
              </a:rPr>
              <a:t>Lack of Resources</a:t>
            </a:r>
          </a:p>
          <a:p>
            <a:pPr marL="365125" indent="-255588" algn="ctr" eaLnBrk="1" fontAlgn="auto" hangingPunct="1">
              <a:spcAft>
                <a:spcPts val="0"/>
              </a:spcAft>
              <a:buFontTx/>
              <a:buNone/>
              <a:defRPr/>
            </a:pPr>
            <a:r>
              <a:rPr lang="en-US" b="1" i="1" dirty="0">
                <a:solidFill>
                  <a:srgbClr val="7F7F7F"/>
                </a:solidFill>
              </a:rPr>
              <a:t>Lack of Knowledge</a:t>
            </a:r>
          </a:p>
          <a:p>
            <a:pPr marL="365125" indent="-255588" algn="ctr" eaLnBrk="1" fontAlgn="auto" hangingPunct="1">
              <a:spcAft>
                <a:spcPts val="0"/>
              </a:spcAft>
              <a:buFontTx/>
              <a:buNone/>
              <a:defRPr/>
            </a:pPr>
            <a:r>
              <a:rPr lang="en-US" b="1" i="1" dirty="0">
                <a:solidFill>
                  <a:srgbClr val="7F7F7F"/>
                </a:solidFill>
              </a:rPr>
              <a:t>Lack of Assertiveness</a:t>
            </a:r>
          </a:p>
          <a:p>
            <a:pPr marL="365125" indent="-255588" algn="ctr" eaLnBrk="1" fontAlgn="auto" hangingPunct="1">
              <a:spcAft>
                <a:spcPts val="0"/>
              </a:spcAft>
              <a:buFontTx/>
              <a:buNone/>
              <a:defRPr/>
            </a:pPr>
            <a:r>
              <a:rPr lang="en-US" b="1" i="1" dirty="0">
                <a:solidFill>
                  <a:srgbClr val="7F7F7F"/>
                </a:solidFill>
              </a:rPr>
              <a:t>Distraction</a:t>
            </a:r>
          </a:p>
          <a:p>
            <a:pPr marL="365125" indent="-255588" algn="ctr" eaLnBrk="1" fontAlgn="auto" hangingPunct="1">
              <a:spcAft>
                <a:spcPts val="0"/>
              </a:spcAft>
              <a:buFontTx/>
              <a:buNone/>
              <a:defRPr/>
            </a:pPr>
            <a:r>
              <a:rPr lang="en-US" b="1" i="1" dirty="0">
                <a:solidFill>
                  <a:srgbClr val="7F7F7F"/>
                </a:solidFill>
              </a:rPr>
              <a:t>Pressure &amp; Stress</a:t>
            </a:r>
          </a:p>
          <a:p>
            <a:pPr marL="365125" indent="-255588" algn="ctr" eaLnBrk="1" fontAlgn="auto" hangingPunct="1">
              <a:spcAft>
                <a:spcPts val="0"/>
              </a:spcAft>
              <a:buFontTx/>
              <a:buNone/>
              <a:defRPr/>
            </a:pPr>
            <a:r>
              <a:rPr lang="en-US" b="1" dirty="0">
                <a:solidFill>
                  <a:srgbClr val="7F7F7F"/>
                </a:solidFill>
              </a:rPr>
              <a:t>Crew Fatigue</a:t>
            </a:r>
          </a:p>
        </p:txBody>
      </p:sp>
      <p:sp>
        <p:nvSpPr>
          <p:cNvPr id="9219" name="Title 2"/>
          <p:cNvSpPr>
            <a:spLocks noGrp="1"/>
          </p:cNvSpPr>
          <p:nvPr>
            <p:ph type="title" idx="4294967295"/>
          </p:nvPr>
        </p:nvSpPr>
        <p:spPr>
          <a:xfrm>
            <a:off x="1371600" y="152400"/>
            <a:ext cx="7772400" cy="1143000"/>
          </a:xfrm>
        </p:spPr>
        <p:txBody>
          <a:bodyPr>
            <a:normAutofit/>
          </a:bodyPr>
          <a:lstStyle/>
          <a:p>
            <a:pPr eaLnBrk="1" hangingPunct="1"/>
            <a:r>
              <a:rPr lang="en-US" sz="2800" dirty="0">
                <a:solidFill>
                  <a:schemeClr val="tx1"/>
                </a:solidFill>
              </a:rPr>
              <a:t>Major Causes of Human Error in Aircraft Accidents</a:t>
            </a:r>
          </a:p>
        </p:txBody>
      </p:sp>
      <p:sp>
        <p:nvSpPr>
          <p:cNvPr id="2" name="Date Placeholder 1">
            <a:extLst>
              <a:ext uri="{FF2B5EF4-FFF2-40B4-BE49-F238E27FC236}">
                <a16:creationId xmlns:a16="http://schemas.microsoft.com/office/drawing/2014/main" id="{DF347A8D-5DD3-435B-854F-0208FC7F60EC}"/>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A87F2C79-7C87-449A-ACEA-624CF567510A}"/>
              </a:ext>
            </a:extLst>
          </p:cNvPr>
          <p:cNvSpPr>
            <a:spLocks noGrp="1"/>
          </p:cNvSpPr>
          <p:nvPr>
            <p:ph type="ftr" sz="quarter" idx="3"/>
          </p:nvPr>
        </p:nvSpPr>
        <p:spPr/>
        <p:txBody>
          <a:bodyPr/>
          <a:lstStyle/>
          <a:p>
            <a:r>
              <a:rPr lang="en-GB" dirty="0"/>
              <a:t>FOR TRAINING PURPOSE ONLY</a:t>
            </a:r>
          </a:p>
        </p:txBody>
      </p:sp>
    </p:spTree>
    <p:extLst>
      <p:ext uri="{BB962C8B-B14F-4D97-AF65-F5344CB8AC3E}">
        <p14:creationId xmlns:p14="http://schemas.microsoft.com/office/powerpoint/2010/main" val="27891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1266">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685800"/>
            <a:ext cx="7498080" cy="1143000"/>
          </a:xfrm>
        </p:spPr>
        <p:txBody>
          <a:bodyPr lIns="90488" tIns="44450" rIns="90488" bIns="44450" rtlCol="0">
            <a:normAutofit/>
          </a:bodyPr>
          <a:lstStyle/>
          <a:p>
            <a:pPr eaLnBrk="1" fontAlgn="auto" hangingPunct="1">
              <a:spcAft>
                <a:spcPts val="0"/>
              </a:spcAft>
              <a:defRPr/>
            </a:pPr>
            <a:r>
              <a:rPr lang="en-US" sz="3600" b="1" dirty="0">
                <a:solidFill>
                  <a:srgbClr val="FF0000"/>
                </a:solidFill>
              </a:rPr>
              <a:t>Definition of Communication</a:t>
            </a:r>
          </a:p>
        </p:txBody>
      </p:sp>
      <p:sp>
        <p:nvSpPr>
          <p:cNvPr id="12291" name="Content Placeholder 4"/>
          <p:cNvSpPr>
            <a:spLocks noGrp="1"/>
          </p:cNvSpPr>
          <p:nvPr>
            <p:ph sz="quarter" idx="1"/>
          </p:nvPr>
        </p:nvSpPr>
        <p:spPr>
          <a:xfrm>
            <a:off x="685800" y="1676400"/>
            <a:ext cx="8077200" cy="1143000"/>
          </a:xfrm>
        </p:spPr>
        <p:txBody>
          <a:bodyPr rtlCol="0">
            <a:normAutofit fontScale="85000" lnSpcReduction="10000"/>
          </a:bodyPr>
          <a:lstStyle/>
          <a:p>
            <a:pPr eaLnBrk="1" fontAlgn="auto" hangingPunct="1">
              <a:spcAft>
                <a:spcPts val="0"/>
              </a:spcAft>
              <a:buFont typeface="Arial" pitchFamily="34" charset="0"/>
              <a:buChar char="•"/>
              <a:defRPr/>
            </a:pPr>
            <a:r>
              <a:rPr lang="en-US" b="1" dirty="0">
                <a:solidFill>
                  <a:srgbClr val="FF0000"/>
                </a:solidFill>
              </a:rPr>
              <a:t>Communications:  </a:t>
            </a:r>
            <a:r>
              <a:rPr lang="en-US" dirty="0"/>
              <a:t>is the transfer of information from a speaker (transmitter) to a listener (receiver)</a:t>
            </a:r>
          </a:p>
          <a:p>
            <a:pPr eaLnBrk="1" fontAlgn="auto" hangingPunct="1">
              <a:spcAft>
                <a:spcPts val="0"/>
              </a:spcAft>
              <a:buFont typeface="Arial" pitchFamily="34" charset="0"/>
              <a:buChar char="•"/>
              <a:defRPr/>
            </a:pPr>
            <a:endParaRPr lang="en-US" dirty="0"/>
          </a:p>
        </p:txBody>
      </p:sp>
      <p:sp>
        <p:nvSpPr>
          <p:cNvPr id="38" name="Content Placeholder 4"/>
          <p:cNvSpPr txBox="1">
            <a:spLocks/>
          </p:cNvSpPr>
          <p:nvPr/>
        </p:nvSpPr>
        <p:spPr bwMode="auto">
          <a:xfrm>
            <a:off x="585537" y="3657600"/>
            <a:ext cx="8153400" cy="1143000"/>
          </a:xfrm>
          <a:prstGeom prst="rect">
            <a:avLst/>
          </a:prstGeom>
          <a:noFill/>
          <a:ln w="9525">
            <a:noFill/>
            <a:miter lim="800000"/>
            <a:headEnd/>
            <a:tailEnd/>
          </a:ln>
        </p:spPr>
        <p:txBody>
          <a:bodyPr/>
          <a:lstStyle/>
          <a:p>
            <a:pPr marL="342900" indent="-342900" eaLnBrk="0" fontAlgn="auto" hangingPunct="0">
              <a:spcBef>
                <a:spcPct val="20000"/>
              </a:spcBef>
              <a:spcAft>
                <a:spcPts val="0"/>
              </a:spcAft>
              <a:buFontTx/>
              <a:buChar char="•"/>
              <a:defRPr/>
            </a:pPr>
            <a:r>
              <a:rPr lang="en-US" sz="2800" kern="0" dirty="0">
                <a:latin typeface="+mn-lt"/>
                <a:cs typeface="+mn-cs"/>
              </a:rPr>
              <a:t>The objective of the communication is to ensure the process of transferring information is successful.</a:t>
            </a:r>
          </a:p>
          <a:p>
            <a:pPr marL="342900" indent="-342900" eaLnBrk="0" fontAlgn="auto" hangingPunct="0">
              <a:spcBef>
                <a:spcPct val="20000"/>
              </a:spcBef>
              <a:spcAft>
                <a:spcPts val="0"/>
              </a:spcAft>
              <a:buFontTx/>
              <a:buChar char="•"/>
              <a:defRPr/>
            </a:pPr>
            <a:endParaRPr lang="en-US" sz="2800" kern="0" dirty="0">
              <a:latin typeface="+mn-lt"/>
              <a:cs typeface="+mn-cs"/>
            </a:endParaRPr>
          </a:p>
        </p:txBody>
      </p:sp>
      <p:pic>
        <p:nvPicPr>
          <p:cNvPr id="5122" name="Picture 2" descr="http://t1.gstatic.com/images?q=tbn:ANd9GcTU5k6otsbgF1NRkUA9cK7zmW95LYYM870P-105xOrNm-2dqcO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5147511"/>
            <a:ext cx="2895600" cy="1581151"/>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66859A16-166B-41D6-A80E-BF7A612CF727}"/>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063D182F-B40C-4F37-A290-5D88DCF15A77}"/>
              </a:ext>
            </a:extLst>
          </p:cNvPr>
          <p:cNvSpPr>
            <a:spLocks noGrp="1"/>
          </p:cNvSpPr>
          <p:nvPr>
            <p:ph type="ftr" sz="quarter" idx="3"/>
          </p:nvPr>
        </p:nvSpPr>
        <p:spPr/>
        <p:txBody>
          <a:bodyPr/>
          <a:lstStyle/>
          <a:p>
            <a:r>
              <a:rPr lang="en-GB" dirty="0"/>
              <a:t>FOR TRAINING PURPOSE ONLY</a:t>
            </a:r>
          </a:p>
        </p:txBody>
      </p:sp>
    </p:spTree>
    <p:extLst>
      <p:ext uri="{BB962C8B-B14F-4D97-AF65-F5344CB8AC3E}">
        <p14:creationId xmlns:p14="http://schemas.microsoft.com/office/powerpoint/2010/main" val="22662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20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fade">
                                      <p:cBhvr>
                                        <p:cTn id="12" dur="2000"/>
                                        <p:tgtEl>
                                          <p:spTgt spid="122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
                                            <p:txEl>
                                              <p:pRg st="0" end="0"/>
                                            </p:txEl>
                                          </p:spTgt>
                                        </p:tgtEl>
                                        <p:attrNameLst>
                                          <p:attrName>style.visibility</p:attrName>
                                        </p:attrNameLst>
                                      </p:cBhvr>
                                      <p:to>
                                        <p:strVal val="visible"/>
                                      </p:to>
                                    </p:set>
                                    <p:animEffect transition="in" filter="fade">
                                      <p:cBhvr>
                                        <p:cTn id="17" dur="2000"/>
                                        <p:tgtEl>
                                          <p:spTgt spid="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822960" y="627857"/>
            <a:ext cx="7498080" cy="1143000"/>
          </a:xfrm>
        </p:spPr>
        <p:txBody>
          <a:bodyPr>
            <a:normAutofit fontScale="90000"/>
          </a:bodyPr>
          <a:lstStyle/>
          <a:p>
            <a:pPr eaLnBrk="1" hangingPunct="1"/>
            <a:r>
              <a:rPr lang="en-US" dirty="0">
                <a:solidFill>
                  <a:schemeClr val="tx1"/>
                </a:solidFill>
              </a:rPr>
              <a:t>Communication in Flight Operation</a:t>
            </a:r>
          </a:p>
        </p:txBody>
      </p:sp>
      <p:sp>
        <p:nvSpPr>
          <p:cNvPr id="11268" name="Rectangle 4"/>
          <p:cNvSpPr>
            <a:spLocks noChangeArrowheads="1"/>
          </p:cNvSpPr>
          <p:nvPr/>
        </p:nvSpPr>
        <p:spPr bwMode="auto">
          <a:xfrm>
            <a:off x="3124200" y="2819400"/>
            <a:ext cx="2667000" cy="1676400"/>
          </a:xfrm>
          <a:prstGeom prst="rect">
            <a:avLst/>
          </a:prstGeom>
          <a:solidFill>
            <a:schemeClr val="accent1"/>
          </a:solidFill>
          <a:ln w="9525">
            <a:solidFill>
              <a:schemeClr val="tx1"/>
            </a:solidFill>
            <a:miter lim="800000"/>
            <a:headEnd/>
            <a:tailEnd/>
          </a:ln>
        </p:spPr>
        <p:txBody>
          <a:bodyPr wrap="none" anchor="ctr"/>
          <a:lstStyle/>
          <a:p>
            <a:pPr algn="ctr"/>
            <a:r>
              <a:rPr lang="en-US" b="1" dirty="0">
                <a:solidFill>
                  <a:schemeClr val="tx2"/>
                </a:solidFill>
                <a:latin typeface="Calibri" pitchFamily="34" charset="0"/>
              </a:rPr>
              <a:t>Environmental factors</a:t>
            </a:r>
          </a:p>
          <a:p>
            <a:pPr algn="ctr"/>
            <a:r>
              <a:rPr lang="en-US" b="1" dirty="0">
                <a:solidFill>
                  <a:schemeClr val="tx2"/>
                </a:solidFill>
                <a:latin typeface="Calibri" pitchFamily="34" charset="0"/>
              </a:rPr>
              <a:t>Internal factors</a:t>
            </a:r>
          </a:p>
          <a:p>
            <a:pPr algn="ctr"/>
            <a:r>
              <a:rPr lang="en-US" b="1" dirty="0">
                <a:solidFill>
                  <a:schemeClr val="tx2"/>
                </a:solidFill>
                <a:latin typeface="Calibri" pitchFamily="34" charset="0"/>
              </a:rPr>
              <a:t>Recognition of threats</a:t>
            </a:r>
          </a:p>
          <a:p>
            <a:pPr algn="ctr"/>
            <a:r>
              <a:rPr lang="en-US" b="1" dirty="0">
                <a:solidFill>
                  <a:schemeClr val="tx2"/>
                </a:solidFill>
                <a:latin typeface="Calibri" pitchFamily="34" charset="0"/>
              </a:rPr>
              <a:t>&amp; danger.</a:t>
            </a:r>
          </a:p>
        </p:txBody>
      </p:sp>
      <p:sp>
        <p:nvSpPr>
          <p:cNvPr id="11269" name="Text Box 8"/>
          <p:cNvSpPr txBox="1">
            <a:spLocks noChangeArrowheads="1"/>
          </p:cNvSpPr>
          <p:nvPr/>
        </p:nvSpPr>
        <p:spPr bwMode="auto">
          <a:xfrm>
            <a:off x="1584325" y="1865313"/>
            <a:ext cx="1644650" cy="366712"/>
          </a:xfrm>
          <a:prstGeom prst="rect">
            <a:avLst/>
          </a:prstGeom>
          <a:noFill/>
          <a:ln w="9525">
            <a:noFill/>
            <a:miter lim="800000"/>
            <a:headEnd/>
            <a:tailEnd/>
          </a:ln>
        </p:spPr>
        <p:txBody>
          <a:bodyPr wrap="none">
            <a:spAutoFit/>
          </a:bodyPr>
          <a:lstStyle/>
          <a:p>
            <a:r>
              <a:rPr lang="en-US" b="1">
                <a:latin typeface="Calibri" pitchFamily="34" charset="0"/>
              </a:rPr>
              <a:t>Cockpit Crew</a:t>
            </a:r>
          </a:p>
        </p:txBody>
      </p:sp>
      <p:sp>
        <p:nvSpPr>
          <p:cNvPr id="11270" name="Text Box 9"/>
          <p:cNvSpPr txBox="1">
            <a:spLocks noChangeArrowheads="1"/>
          </p:cNvSpPr>
          <p:nvPr/>
        </p:nvSpPr>
        <p:spPr bwMode="auto">
          <a:xfrm>
            <a:off x="5927725" y="1789113"/>
            <a:ext cx="1441450" cy="366712"/>
          </a:xfrm>
          <a:prstGeom prst="rect">
            <a:avLst/>
          </a:prstGeom>
          <a:noFill/>
          <a:ln w="9525">
            <a:noFill/>
            <a:miter lim="800000"/>
            <a:headEnd/>
            <a:tailEnd/>
          </a:ln>
        </p:spPr>
        <p:txBody>
          <a:bodyPr wrap="none">
            <a:spAutoFit/>
          </a:bodyPr>
          <a:lstStyle/>
          <a:p>
            <a:r>
              <a:rPr lang="en-US" b="1">
                <a:latin typeface="Calibri" pitchFamily="34" charset="0"/>
              </a:rPr>
              <a:t>Cabin Crew</a:t>
            </a:r>
          </a:p>
        </p:txBody>
      </p:sp>
      <p:sp>
        <p:nvSpPr>
          <p:cNvPr id="11271" name="Text Box 10"/>
          <p:cNvSpPr txBox="1">
            <a:spLocks noChangeArrowheads="1"/>
          </p:cNvSpPr>
          <p:nvPr/>
        </p:nvSpPr>
        <p:spPr bwMode="auto">
          <a:xfrm>
            <a:off x="2590800" y="5065713"/>
            <a:ext cx="3733800" cy="641350"/>
          </a:xfrm>
          <a:prstGeom prst="rect">
            <a:avLst/>
          </a:prstGeom>
          <a:noFill/>
          <a:ln w="9525">
            <a:noFill/>
            <a:miter lim="800000"/>
            <a:headEnd/>
            <a:tailEnd/>
          </a:ln>
        </p:spPr>
        <p:txBody>
          <a:bodyPr>
            <a:spAutoFit/>
          </a:bodyPr>
          <a:lstStyle/>
          <a:p>
            <a:pPr algn="ctr"/>
            <a:r>
              <a:rPr lang="en-US" b="1">
                <a:latin typeface="Calibri" pitchFamily="34" charset="0"/>
              </a:rPr>
              <a:t>Ground and Maintenance Crew</a:t>
            </a:r>
          </a:p>
          <a:p>
            <a:pPr algn="ctr"/>
            <a:r>
              <a:rPr lang="en-US" b="1">
                <a:latin typeface="Calibri" pitchFamily="34" charset="0"/>
              </a:rPr>
              <a:t>ATC Tower</a:t>
            </a:r>
          </a:p>
        </p:txBody>
      </p:sp>
      <p:sp>
        <p:nvSpPr>
          <p:cNvPr id="11272" name="Line 20"/>
          <p:cNvSpPr>
            <a:spLocks noChangeShapeType="1"/>
          </p:cNvSpPr>
          <p:nvPr/>
        </p:nvSpPr>
        <p:spPr bwMode="auto">
          <a:xfrm>
            <a:off x="2057400" y="2362200"/>
            <a:ext cx="609600" cy="2667000"/>
          </a:xfrm>
          <a:prstGeom prst="line">
            <a:avLst/>
          </a:prstGeom>
          <a:noFill/>
          <a:ln w="9525">
            <a:solidFill>
              <a:schemeClr val="tx1"/>
            </a:solidFill>
            <a:round/>
            <a:headEnd type="triangle" w="med" len="med"/>
            <a:tailEnd type="triangle" w="med" len="med"/>
          </a:ln>
        </p:spPr>
        <p:txBody>
          <a:bodyPr/>
          <a:lstStyle/>
          <a:p>
            <a:endParaRPr lang="en-US"/>
          </a:p>
        </p:txBody>
      </p:sp>
      <p:sp>
        <p:nvSpPr>
          <p:cNvPr id="11273" name="Line 21"/>
          <p:cNvSpPr>
            <a:spLocks noChangeShapeType="1"/>
          </p:cNvSpPr>
          <p:nvPr/>
        </p:nvSpPr>
        <p:spPr bwMode="auto">
          <a:xfrm>
            <a:off x="3352800" y="1981200"/>
            <a:ext cx="2590800" cy="0"/>
          </a:xfrm>
          <a:prstGeom prst="line">
            <a:avLst/>
          </a:prstGeom>
          <a:noFill/>
          <a:ln w="9525">
            <a:solidFill>
              <a:schemeClr val="tx1"/>
            </a:solidFill>
            <a:round/>
            <a:headEnd type="triangle" w="med" len="med"/>
            <a:tailEnd type="triangle" w="med" len="med"/>
          </a:ln>
        </p:spPr>
        <p:txBody>
          <a:bodyPr/>
          <a:lstStyle/>
          <a:p>
            <a:endParaRPr lang="en-US"/>
          </a:p>
        </p:txBody>
      </p:sp>
      <p:sp>
        <p:nvSpPr>
          <p:cNvPr id="11274" name="Line 22"/>
          <p:cNvSpPr>
            <a:spLocks noChangeShapeType="1"/>
          </p:cNvSpPr>
          <p:nvPr/>
        </p:nvSpPr>
        <p:spPr bwMode="auto">
          <a:xfrm flipH="1">
            <a:off x="6019800" y="2286000"/>
            <a:ext cx="838200" cy="2819400"/>
          </a:xfrm>
          <a:prstGeom prst="line">
            <a:avLst/>
          </a:prstGeom>
          <a:noFill/>
          <a:ln w="9525">
            <a:solidFill>
              <a:schemeClr val="tx1"/>
            </a:solidFill>
            <a:round/>
            <a:headEnd type="triangle" w="med" len="med"/>
            <a:tailEnd type="triangle" w="med" len="med"/>
          </a:ln>
        </p:spPr>
        <p:txBody>
          <a:bodyPr/>
          <a:lstStyle/>
          <a:p>
            <a:endParaRPr lang="en-US"/>
          </a:p>
        </p:txBody>
      </p:sp>
      <p:sp>
        <p:nvSpPr>
          <p:cNvPr id="11275" name="Line 23"/>
          <p:cNvSpPr>
            <a:spLocks noChangeShapeType="1"/>
          </p:cNvSpPr>
          <p:nvPr/>
        </p:nvSpPr>
        <p:spPr bwMode="auto">
          <a:xfrm flipH="1">
            <a:off x="5791200" y="2209800"/>
            <a:ext cx="304800" cy="533400"/>
          </a:xfrm>
          <a:prstGeom prst="line">
            <a:avLst/>
          </a:prstGeom>
          <a:noFill/>
          <a:ln w="9525">
            <a:solidFill>
              <a:schemeClr val="tx1"/>
            </a:solidFill>
            <a:round/>
            <a:headEnd/>
            <a:tailEnd type="triangle" w="med" len="med"/>
          </a:ln>
        </p:spPr>
        <p:txBody>
          <a:bodyPr/>
          <a:lstStyle/>
          <a:p>
            <a:endParaRPr lang="en-US"/>
          </a:p>
        </p:txBody>
      </p:sp>
      <p:sp>
        <p:nvSpPr>
          <p:cNvPr id="11276" name="Line 24"/>
          <p:cNvSpPr>
            <a:spLocks noChangeShapeType="1"/>
          </p:cNvSpPr>
          <p:nvPr/>
        </p:nvSpPr>
        <p:spPr bwMode="auto">
          <a:xfrm>
            <a:off x="2590800" y="2362200"/>
            <a:ext cx="457200" cy="381000"/>
          </a:xfrm>
          <a:prstGeom prst="line">
            <a:avLst/>
          </a:prstGeom>
          <a:noFill/>
          <a:ln w="9525">
            <a:solidFill>
              <a:schemeClr val="tx1"/>
            </a:solidFill>
            <a:round/>
            <a:headEnd/>
            <a:tailEnd type="triangle" w="med" len="med"/>
          </a:ln>
        </p:spPr>
        <p:txBody>
          <a:bodyPr/>
          <a:lstStyle/>
          <a:p>
            <a:endParaRPr lang="en-US"/>
          </a:p>
        </p:txBody>
      </p:sp>
      <p:sp>
        <p:nvSpPr>
          <p:cNvPr id="11277" name="Line 25"/>
          <p:cNvSpPr>
            <a:spLocks noChangeShapeType="1"/>
          </p:cNvSpPr>
          <p:nvPr/>
        </p:nvSpPr>
        <p:spPr bwMode="auto">
          <a:xfrm flipV="1">
            <a:off x="4419600" y="4572000"/>
            <a:ext cx="0" cy="457200"/>
          </a:xfrm>
          <a:prstGeom prst="line">
            <a:avLst/>
          </a:prstGeom>
          <a:noFill/>
          <a:ln w="9525">
            <a:solidFill>
              <a:schemeClr val="tx1"/>
            </a:solidFill>
            <a:round/>
            <a:headEnd/>
            <a:tailEnd type="triangle" w="med" len="med"/>
          </a:ln>
        </p:spPr>
        <p:txBody>
          <a:bodyPr/>
          <a:lstStyle/>
          <a:p>
            <a:endParaRPr lang="en-US"/>
          </a:p>
        </p:txBody>
      </p:sp>
      <p:sp>
        <p:nvSpPr>
          <p:cNvPr id="11278" name="Text Box 26"/>
          <p:cNvSpPr txBox="1">
            <a:spLocks noChangeArrowheads="1"/>
          </p:cNvSpPr>
          <p:nvPr/>
        </p:nvSpPr>
        <p:spPr bwMode="auto">
          <a:xfrm>
            <a:off x="6461125" y="3541713"/>
            <a:ext cx="1543050" cy="366712"/>
          </a:xfrm>
          <a:prstGeom prst="rect">
            <a:avLst/>
          </a:prstGeom>
          <a:noFill/>
          <a:ln w="9525">
            <a:noFill/>
            <a:miter lim="800000"/>
            <a:headEnd/>
            <a:tailEnd/>
          </a:ln>
        </p:spPr>
        <p:txBody>
          <a:bodyPr wrap="none">
            <a:spAutoFit/>
          </a:bodyPr>
          <a:lstStyle/>
          <a:p>
            <a:r>
              <a:rPr lang="en-US">
                <a:latin typeface="Calibri" pitchFamily="34" charset="0"/>
              </a:rPr>
              <a:t>communicate</a:t>
            </a:r>
          </a:p>
        </p:txBody>
      </p:sp>
      <p:sp>
        <p:nvSpPr>
          <p:cNvPr id="11279" name="Text Box 27"/>
          <p:cNvSpPr txBox="1">
            <a:spLocks noChangeArrowheads="1"/>
          </p:cNvSpPr>
          <p:nvPr/>
        </p:nvSpPr>
        <p:spPr bwMode="auto">
          <a:xfrm>
            <a:off x="974725" y="3694113"/>
            <a:ext cx="1543050" cy="366712"/>
          </a:xfrm>
          <a:prstGeom prst="rect">
            <a:avLst/>
          </a:prstGeom>
          <a:noFill/>
          <a:ln w="9525">
            <a:noFill/>
            <a:miter lim="800000"/>
            <a:headEnd/>
            <a:tailEnd/>
          </a:ln>
        </p:spPr>
        <p:txBody>
          <a:bodyPr wrap="none">
            <a:spAutoFit/>
          </a:bodyPr>
          <a:lstStyle/>
          <a:p>
            <a:r>
              <a:rPr lang="en-US">
                <a:latin typeface="Calibri" pitchFamily="34" charset="0"/>
              </a:rPr>
              <a:t>communicate</a:t>
            </a:r>
          </a:p>
        </p:txBody>
      </p:sp>
      <p:sp>
        <p:nvSpPr>
          <p:cNvPr id="11280" name="Text Box 28"/>
          <p:cNvSpPr txBox="1">
            <a:spLocks noChangeArrowheads="1"/>
          </p:cNvSpPr>
          <p:nvPr/>
        </p:nvSpPr>
        <p:spPr bwMode="auto">
          <a:xfrm>
            <a:off x="3717925" y="1560513"/>
            <a:ext cx="1543050" cy="366712"/>
          </a:xfrm>
          <a:prstGeom prst="rect">
            <a:avLst/>
          </a:prstGeom>
          <a:noFill/>
          <a:ln w="9525">
            <a:noFill/>
            <a:miter lim="800000"/>
            <a:headEnd/>
            <a:tailEnd/>
          </a:ln>
        </p:spPr>
        <p:txBody>
          <a:bodyPr wrap="none">
            <a:spAutoFit/>
          </a:bodyPr>
          <a:lstStyle/>
          <a:p>
            <a:r>
              <a:rPr lang="en-US">
                <a:latin typeface="Calibri" pitchFamily="34" charset="0"/>
              </a:rPr>
              <a:t>communicate</a:t>
            </a:r>
          </a:p>
        </p:txBody>
      </p:sp>
      <p:sp>
        <p:nvSpPr>
          <p:cNvPr id="11281" name="Text Box 29"/>
          <p:cNvSpPr txBox="1">
            <a:spLocks noChangeArrowheads="1"/>
          </p:cNvSpPr>
          <p:nvPr/>
        </p:nvSpPr>
        <p:spPr bwMode="auto">
          <a:xfrm>
            <a:off x="2879725" y="2246313"/>
            <a:ext cx="758825" cy="369887"/>
          </a:xfrm>
          <a:prstGeom prst="rect">
            <a:avLst/>
          </a:prstGeom>
          <a:noFill/>
          <a:ln w="9525">
            <a:noFill/>
            <a:miter lim="800000"/>
            <a:headEnd/>
            <a:tailEnd/>
          </a:ln>
        </p:spPr>
        <p:txBody>
          <a:bodyPr wrap="none">
            <a:spAutoFit/>
          </a:bodyPr>
          <a:lstStyle/>
          <a:p>
            <a:r>
              <a:rPr lang="en-US">
                <a:latin typeface="Calibri" pitchFamily="34" charset="0"/>
              </a:rPr>
              <a:t>aware</a:t>
            </a:r>
          </a:p>
        </p:txBody>
      </p:sp>
      <p:sp>
        <p:nvSpPr>
          <p:cNvPr id="11282" name="Text Box 30"/>
          <p:cNvSpPr txBox="1">
            <a:spLocks noChangeArrowheads="1"/>
          </p:cNvSpPr>
          <p:nvPr/>
        </p:nvSpPr>
        <p:spPr bwMode="auto">
          <a:xfrm>
            <a:off x="5165725" y="2246313"/>
            <a:ext cx="758825" cy="369887"/>
          </a:xfrm>
          <a:prstGeom prst="rect">
            <a:avLst/>
          </a:prstGeom>
          <a:noFill/>
          <a:ln w="9525">
            <a:noFill/>
            <a:miter lim="800000"/>
            <a:headEnd/>
            <a:tailEnd/>
          </a:ln>
        </p:spPr>
        <p:txBody>
          <a:bodyPr wrap="none">
            <a:spAutoFit/>
          </a:bodyPr>
          <a:lstStyle/>
          <a:p>
            <a:r>
              <a:rPr lang="en-US">
                <a:latin typeface="Calibri" pitchFamily="34" charset="0"/>
              </a:rPr>
              <a:t>aware</a:t>
            </a:r>
          </a:p>
        </p:txBody>
      </p:sp>
      <p:sp>
        <p:nvSpPr>
          <p:cNvPr id="11283" name="Text Box 31"/>
          <p:cNvSpPr txBox="1">
            <a:spLocks noChangeArrowheads="1"/>
          </p:cNvSpPr>
          <p:nvPr/>
        </p:nvSpPr>
        <p:spPr bwMode="auto">
          <a:xfrm>
            <a:off x="4556125" y="4608513"/>
            <a:ext cx="758825" cy="369887"/>
          </a:xfrm>
          <a:prstGeom prst="rect">
            <a:avLst/>
          </a:prstGeom>
          <a:noFill/>
          <a:ln w="9525">
            <a:noFill/>
            <a:miter lim="800000"/>
            <a:headEnd/>
            <a:tailEnd/>
          </a:ln>
        </p:spPr>
        <p:txBody>
          <a:bodyPr wrap="none">
            <a:spAutoFit/>
          </a:bodyPr>
          <a:lstStyle/>
          <a:p>
            <a:r>
              <a:rPr lang="en-US">
                <a:latin typeface="Calibri" pitchFamily="34" charset="0"/>
              </a:rPr>
              <a:t>aware</a:t>
            </a:r>
          </a:p>
        </p:txBody>
      </p:sp>
      <p:sp>
        <p:nvSpPr>
          <p:cNvPr id="2" name="Date Placeholder 1">
            <a:extLst>
              <a:ext uri="{FF2B5EF4-FFF2-40B4-BE49-F238E27FC236}">
                <a16:creationId xmlns:a16="http://schemas.microsoft.com/office/drawing/2014/main" id="{93AFBBFB-2E07-4B1D-883B-A98FF7C2C9C3}"/>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D10759E8-BD58-46C2-812E-15FAA9C85CBE}"/>
              </a:ext>
            </a:extLst>
          </p:cNvPr>
          <p:cNvSpPr>
            <a:spLocks noGrp="1"/>
          </p:cNvSpPr>
          <p:nvPr>
            <p:ph type="ftr" sz="quarter" idx="3"/>
          </p:nvPr>
        </p:nvSpPr>
        <p:spPr/>
        <p:txBody>
          <a:bodyPr/>
          <a:lstStyle/>
          <a:p>
            <a:r>
              <a:rPr lang="en-GB" dirty="0"/>
              <a:t>FOR TRAINING PURPOSE ONLY</a:t>
            </a:r>
          </a:p>
        </p:txBody>
      </p:sp>
    </p:spTree>
    <p:extLst>
      <p:ext uri="{BB962C8B-B14F-4D97-AF65-F5344CB8AC3E}">
        <p14:creationId xmlns:p14="http://schemas.microsoft.com/office/powerpoint/2010/main" val="2315874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52536" y="654050"/>
            <a:ext cx="7467600" cy="762000"/>
          </a:xfrm>
        </p:spPr>
        <p:txBody>
          <a:bodyPr>
            <a:normAutofit/>
          </a:bodyPr>
          <a:lstStyle/>
          <a:p>
            <a:pPr eaLnBrk="1" hangingPunct="1"/>
            <a:r>
              <a:rPr lang="en-US" sz="2800" b="1" dirty="0">
                <a:solidFill>
                  <a:srgbClr val="FF0000"/>
                </a:solidFill>
              </a:rPr>
              <a:t>Function of Communication</a:t>
            </a:r>
            <a:endParaRPr lang="en-US" b="1" dirty="0">
              <a:solidFill>
                <a:srgbClr val="FF0000"/>
              </a:solidFill>
            </a:endParaRPr>
          </a:p>
        </p:txBody>
      </p:sp>
      <p:sp>
        <p:nvSpPr>
          <p:cNvPr id="13317" name="TextBox 6"/>
          <p:cNvSpPr txBox="1">
            <a:spLocks noChangeArrowheads="1"/>
          </p:cNvSpPr>
          <p:nvPr/>
        </p:nvSpPr>
        <p:spPr bwMode="auto">
          <a:xfrm>
            <a:off x="1447800" y="1371600"/>
            <a:ext cx="7086600" cy="4832350"/>
          </a:xfrm>
          <a:prstGeom prst="rect">
            <a:avLst/>
          </a:prstGeom>
          <a:noFill/>
          <a:ln w="9525">
            <a:noFill/>
            <a:miter lim="800000"/>
            <a:headEnd/>
            <a:tailEnd/>
          </a:ln>
        </p:spPr>
        <p:txBody>
          <a:bodyPr wrap="square">
            <a:spAutoFit/>
          </a:bodyPr>
          <a:lstStyle/>
          <a:p>
            <a:pPr>
              <a:buFont typeface="Arial" charset="0"/>
              <a:buChar char="•"/>
            </a:pPr>
            <a:r>
              <a:rPr lang="en-US" sz="2800" dirty="0">
                <a:latin typeface="Calibri" pitchFamily="34" charset="0"/>
              </a:rPr>
              <a:t>Send</a:t>
            </a:r>
            <a:r>
              <a:rPr lang="en-US" sz="2800" dirty="0">
                <a:solidFill>
                  <a:srgbClr val="FFFF00"/>
                </a:solidFill>
                <a:latin typeface="Calibri" pitchFamily="34" charset="0"/>
              </a:rPr>
              <a:t> </a:t>
            </a:r>
            <a:r>
              <a:rPr lang="en-US" sz="2800" dirty="0">
                <a:latin typeface="Calibri" pitchFamily="34" charset="0"/>
              </a:rPr>
              <a:t>information</a:t>
            </a:r>
          </a:p>
          <a:p>
            <a:r>
              <a:rPr lang="en-US" sz="2800" dirty="0">
                <a:latin typeface="Calibri" pitchFamily="34" charset="0"/>
              </a:rPr>
              <a:t> (e.g. “ATC have instructed us to…”)</a:t>
            </a:r>
          </a:p>
          <a:p>
            <a:endParaRPr lang="en-US" sz="2800" dirty="0">
              <a:latin typeface="Calibri" pitchFamily="34" charset="0"/>
            </a:endParaRPr>
          </a:p>
          <a:p>
            <a:pPr>
              <a:buFont typeface="Arial" charset="0"/>
              <a:buChar char="•"/>
            </a:pPr>
            <a:r>
              <a:rPr lang="en-US" sz="2800" dirty="0">
                <a:latin typeface="Calibri" pitchFamily="34" charset="0"/>
              </a:rPr>
              <a:t>Get the feedback/ response (e.g. “checked”, “set” or “roger”)</a:t>
            </a:r>
          </a:p>
          <a:p>
            <a:pPr>
              <a:buFont typeface="Arial" charset="0"/>
              <a:buChar char="•"/>
            </a:pPr>
            <a:endParaRPr lang="en-US" sz="2800" dirty="0">
              <a:latin typeface="Calibri" pitchFamily="34" charset="0"/>
            </a:endParaRPr>
          </a:p>
          <a:p>
            <a:pPr>
              <a:buFont typeface="Arial" charset="0"/>
              <a:buChar char="•"/>
            </a:pPr>
            <a:r>
              <a:rPr lang="en-US" sz="2800" dirty="0">
                <a:latin typeface="Calibri" pitchFamily="34" charset="0"/>
              </a:rPr>
              <a:t>Explain ideas/ proposals/ counter proposals/ suggestion </a:t>
            </a:r>
          </a:p>
          <a:p>
            <a:r>
              <a:rPr lang="en-US" sz="2800" dirty="0">
                <a:latin typeface="Calibri" pitchFamily="34" charset="0"/>
              </a:rPr>
              <a:t> (e.g. “I disagree. What about XX instead )</a:t>
            </a:r>
          </a:p>
          <a:p>
            <a:endParaRPr lang="en-US" sz="2800" dirty="0">
              <a:latin typeface="Calibri" pitchFamily="34" charset="0"/>
            </a:endParaRPr>
          </a:p>
          <a:p>
            <a:pPr>
              <a:buFont typeface="Arial" charset="0"/>
              <a:buChar char="•"/>
            </a:pPr>
            <a:r>
              <a:rPr lang="en-US" sz="2800" dirty="0">
                <a:latin typeface="Calibri" pitchFamily="34" charset="0"/>
              </a:rPr>
              <a:t> Express feelings (e.g. “I’m not happy with”)</a:t>
            </a:r>
          </a:p>
        </p:txBody>
      </p:sp>
      <p:sp>
        <p:nvSpPr>
          <p:cNvPr id="2" name="Date Placeholder 1">
            <a:extLst>
              <a:ext uri="{FF2B5EF4-FFF2-40B4-BE49-F238E27FC236}">
                <a16:creationId xmlns:a16="http://schemas.microsoft.com/office/drawing/2014/main" id="{3C6DBF64-4FC4-4D14-80E6-662CA941798E}"/>
              </a:ext>
            </a:extLst>
          </p:cNvPr>
          <p:cNvSpPr>
            <a:spLocks noGrp="1"/>
          </p:cNvSpPr>
          <p:nvPr>
            <p:ph type="dt" sz="half" idx="2"/>
          </p:nvPr>
        </p:nvSpPr>
        <p:spPr/>
        <p:txBody>
          <a:bodyPr/>
          <a:lstStyle/>
          <a:p>
            <a:endParaRPr lang="en-GB" dirty="0"/>
          </a:p>
        </p:txBody>
      </p:sp>
      <p:sp>
        <p:nvSpPr>
          <p:cNvPr id="3" name="Footer Placeholder 2">
            <a:extLst>
              <a:ext uri="{FF2B5EF4-FFF2-40B4-BE49-F238E27FC236}">
                <a16:creationId xmlns:a16="http://schemas.microsoft.com/office/drawing/2014/main" id="{3B3F507C-FFED-4D76-ADEA-EE48109C543E}"/>
              </a:ext>
            </a:extLst>
          </p:cNvPr>
          <p:cNvSpPr>
            <a:spLocks noGrp="1"/>
          </p:cNvSpPr>
          <p:nvPr>
            <p:ph type="ftr" sz="quarter" idx="3"/>
          </p:nvPr>
        </p:nvSpPr>
        <p:spPr/>
        <p:txBody>
          <a:bodyPr/>
          <a:lstStyle/>
          <a:p>
            <a:r>
              <a:rPr lang="en-GB" dirty="0"/>
              <a:t>FOR TRAINING PURPOSE ONLY</a:t>
            </a:r>
          </a:p>
        </p:txBody>
      </p:sp>
    </p:spTree>
    <p:extLst>
      <p:ext uri="{BB962C8B-B14F-4D97-AF65-F5344CB8AC3E}">
        <p14:creationId xmlns:p14="http://schemas.microsoft.com/office/powerpoint/2010/main" val="134673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20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7">
                                            <p:txEl>
                                              <p:pRg st="0" end="0"/>
                                            </p:txEl>
                                          </p:spTgt>
                                        </p:tgtEl>
                                        <p:attrNameLst>
                                          <p:attrName>style.visibility</p:attrName>
                                        </p:attrNameLst>
                                      </p:cBhvr>
                                      <p:to>
                                        <p:strVal val="visible"/>
                                      </p:to>
                                    </p:set>
                                    <p:animEffect transition="in" filter="fade">
                                      <p:cBhvr>
                                        <p:cTn id="12" dur="2000"/>
                                        <p:tgtEl>
                                          <p:spTgt spid="13317">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3317">
                                            <p:txEl>
                                              <p:pRg st="1" end="1"/>
                                            </p:txEl>
                                          </p:spTgt>
                                        </p:tgtEl>
                                        <p:attrNameLst>
                                          <p:attrName>style.visibility</p:attrName>
                                        </p:attrNameLst>
                                      </p:cBhvr>
                                      <p:to>
                                        <p:strVal val="visible"/>
                                      </p:to>
                                    </p:set>
                                    <p:animEffect transition="in" filter="fade">
                                      <p:cBhvr>
                                        <p:cTn id="15" dur="2000"/>
                                        <p:tgtEl>
                                          <p:spTgt spid="1331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3317">
                                            <p:txEl>
                                              <p:pRg st="3" end="3"/>
                                            </p:txEl>
                                          </p:spTgt>
                                        </p:tgtEl>
                                        <p:attrNameLst>
                                          <p:attrName>style.visibility</p:attrName>
                                        </p:attrNameLst>
                                      </p:cBhvr>
                                      <p:to>
                                        <p:strVal val="visible"/>
                                      </p:to>
                                    </p:set>
                                    <p:animEffect transition="in" filter="fade">
                                      <p:cBhvr>
                                        <p:cTn id="20" dur="2000"/>
                                        <p:tgtEl>
                                          <p:spTgt spid="1331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317">
                                            <p:txEl>
                                              <p:pRg st="5" end="5"/>
                                            </p:txEl>
                                          </p:spTgt>
                                        </p:tgtEl>
                                        <p:attrNameLst>
                                          <p:attrName>style.visibility</p:attrName>
                                        </p:attrNameLst>
                                      </p:cBhvr>
                                      <p:to>
                                        <p:strVal val="visible"/>
                                      </p:to>
                                    </p:set>
                                    <p:animEffect transition="in" filter="fade">
                                      <p:cBhvr>
                                        <p:cTn id="25" dur="2000"/>
                                        <p:tgtEl>
                                          <p:spTgt spid="13317">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3317">
                                            <p:txEl>
                                              <p:pRg st="6" end="6"/>
                                            </p:txEl>
                                          </p:spTgt>
                                        </p:tgtEl>
                                        <p:attrNameLst>
                                          <p:attrName>style.visibility</p:attrName>
                                        </p:attrNameLst>
                                      </p:cBhvr>
                                      <p:to>
                                        <p:strVal val="visible"/>
                                      </p:to>
                                    </p:set>
                                    <p:animEffect transition="in" filter="fade">
                                      <p:cBhvr>
                                        <p:cTn id="28" dur="2000"/>
                                        <p:tgtEl>
                                          <p:spTgt spid="13317">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3317">
                                            <p:txEl>
                                              <p:pRg st="8" end="8"/>
                                            </p:txEl>
                                          </p:spTgt>
                                        </p:tgtEl>
                                        <p:attrNameLst>
                                          <p:attrName>style.visibility</p:attrName>
                                        </p:attrNameLst>
                                      </p:cBhvr>
                                      <p:to>
                                        <p:strVal val="visible"/>
                                      </p:to>
                                    </p:set>
                                    <p:animEffect transition="in" filter="fade">
                                      <p:cBhvr>
                                        <p:cTn id="33" dur="2000"/>
                                        <p:tgtEl>
                                          <p:spTgt spid="1331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2800" dirty="0"/>
              <a:t>What IS the effective communication</a:t>
            </a:r>
          </a:p>
        </p:txBody>
      </p:sp>
      <p:pic>
        <p:nvPicPr>
          <p:cNvPr id="4098" name="Picture 2" descr="http://1.bp.blogspot.com/_-PegrWFsmIo/St3oLezEsDI/AAAAAAAACuE/Qv6OSue-X9s/s400/engrish-funny-smoking-b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656347"/>
            <a:ext cx="3810000" cy="28575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682D8B1E-F995-4FB0-BDDC-CBAA214555AD}"/>
              </a:ext>
            </a:extLst>
          </p:cNvPr>
          <p:cNvSpPr>
            <a:spLocks noGrp="1"/>
          </p:cNvSpPr>
          <p:nvPr>
            <p:ph type="dt" sz="half" idx="2"/>
          </p:nvPr>
        </p:nvSpPr>
        <p:spPr/>
        <p:txBody>
          <a:bodyPr/>
          <a:lstStyle/>
          <a:p>
            <a:endParaRPr lang="en-GB" dirty="0"/>
          </a:p>
        </p:txBody>
      </p:sp>
      <p:sp>
        <p:nvSpPr>
          <p:cNvPr id="6" name="Footer Placeholder 2">
            <a:extLst>
              <a:ext uri="{FF2B5EF4-FFF2-40B4-BE49-F238E27FC236}">
                <a16:creationId xmlns:a16="http://schemas.microsoft.com/office/drawing/2014/main" id="{EB9B2F83-296D-49DC-BFDE-EF780D15CE30}"/>
              </a:ext>
            </a:extLst>
          </p:cNvPr>
          <p:cNvSpPr txBox="1">
            <a:spLocks/>
          </p:cNvSpPr>
          <p:nvPr/>
        </p:nvSpPr>
        <p:spPr>
          <a:xfrm>
            <a:off x="3276600" y="65087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FOR TRAINING PURPOSE ONLY</a:t>
            </a:r>
            <a:endParaRPr lang="en-GB" dirty="0"/>
          </a:p>
        </p:txBody>
      </p:sp>
    </p:spTree>
    <p:extLst>
      <p:ext uri="{BB962C8B-B14F-4D97-AF65-F5344CB8AC3E}">
        <p14:creationId xmlns:p14="http://schemas.microsoft.com/office/powerpoint/2010/main" val="4061173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1210</TotalTime>
  <Words>2679</Words>
  <Application>Microsoft Office PowerPoint</Application>
  <PresentationFormat>On-screen Show (4:3)</PresentationFormat>
  <Paragraphs>376</Paragraphs>
  <Slides>37</Slides>
  <Notes>17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5" baseType="lpstr">
      <vt:lpstr>Arial</vt:lpstr>
      <vt:lpstr>Berlin Sans FB Demi</vt:lpstr>
      <vt:lpstr>Calibri</vt:lpstr>
      <vt:lpstr>Courier New</vt:lpstr>
      <vt:lpstr>Lucida Calligraphy</vt:lpstr>
      <vt:lpstr>Trebuchet MS</vt:lpstr>
      <vt:lpstr>Office Theme</vt:lpstr>
      <vt:lpstr>Microsoft ClipArt Gallery</vt:lpstr>
      <vt:lpstr>AVIATION INTRODUCTORY</vt:lpstr>
      <vt:lpstr>SUB TOPIC</vt:lpstr>
      <vt:lpstr>Introduction to CRM skills</vt:lpstr>
      <vt:lpstr>PowerPoint Presentation</vt:lpstr>
      <vt:lpstr>Major Causes of Human Error in Aircraft Accidents</vt:lpstr>
      <vt:lpstr>Definition of Communication</vt:lpstr>
      <vt:lpstr>Communication in Flight Operation</vt:lpstr>
      <vt:lpstr>Function of Communication</vt:lpstr>
      <vt:lpstr>What IS the effective communication</vt:lpstr>
      <vt:lpstr>Importance of Effective Communication</vt:lpstr>
      <vt:lpstr>THINK!</vt:lpstr>
      <vt:lpstr>PowerPoint Presentation</vt:lpstr>
      <vt:lpstr>Communication Achievements </vt:lpstr>
      <vt:lpstr>“it is not what you say, but how you say it” </vt:lpstr>
      <vt:lpstr>1. Eye contact</vt:lpstr>
      <vt:lpstr>PowerPoint Presentation</vt:lpstr>
      <vt:lpstr>3. Gesture</vt:lpstr>
      <vt:lpstr>4. Posture</vt:lpstr>
      <vt:lpstr>Eye Contact</vt:lpstr>
      <vt:lpstr>2. Facial Expression</vt:lpstr>
      <vt:lpstr>3. Gestures (hand &amp; head movements)</vt:lpstr>
      <vt:lpstr>4. Posture</vt:lpstr>
      <vt:lpstr>Communication Process </vt:lpstr>
      <vt:lpstr>Communication Process </vt:lpstr>
      <vt:lpstr>PowerPoint Presentation</vt:lpstr>
      <vt:lpstr>PowerPoint Presentation</vt:lpstr>
      <vt:lpstr>3 C’s of communication</vt:lpstr>
      <vt:lpstr>Communication Levels</vt:lpstr>
      <vt:lpstr>Communication Barriers</vt:lpstr>
      <vt:lpstr>What is the barrier of communication??</vt:lpstr>
      <vt:lpstr>Results of Language Barriers (Case Study)</vt:lpstr>
      <vt:lpstr>PowerPoint Presentation</vt:lpstr>
      <vt:lpstr>OVERCOMING THE BARRIER</vt:lpstr>
      <vt:lpstr>*Active Listening Techniques (LISTEN)</vt:lpstr>
      <vt:lpstr>Communication Skills</vt:lpstr>
      <vt:lpstr>Communication Skills: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shazana.mustapa</dc:creator>
  <cp:lastModifiedBy>Huwaina Jasmin Binti Hussin</cp:lastModifiedBy>
  <cp:revision>65</cp:revision>
  <dcterms:created xsi:type="dcterms:W3CDTF">2013-02-07T03:56:00Z</dcterms:created>
  <dcterms:modified xsi:type="dcterms:W3CDTF">2023-10-31T05:06:22Z</dcterms:modified>
</cp:coreProperties>
</file>