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311" r:id="rId3"/>
    <p:sldId id="263" r:id="rId4"/>
    <p:sldId id="266" r:id="rId5"/>
    <p:sldId id="267" r:id="rId6"/>
    <p:sldId id="291" r:id="rId7"/>
    <p:sldId id="268" r:id="rId8"/>
    <p:sldId id="312" r:id="rId9"/>
    <p:sldId id="269" r:id="rId10"/>
    <p:sldId id="298" r:id="rId11"/>
    <p:sldId id="297" r:id="rId12"/>
    <p:sldId id="299" r:id="rId13"/>
    <p:sldId id="300" r:id="rId14"/>
    <p:sldId id="301" r:id="rId15"/>
    <p:sldId id="302" r:id="rId16"/>
    <p:sldId id="303" r:id="rId17"/>
    <p:sldId id="293" r:id="rId18"/>
    <p:sldId id="306" r:id="rId19"/>
    <p:sldId id="307" r:id="rId20"/>
    <p:sldId id="308" r:id="rId21"/>
    <p:sldId id="310"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26" autoAdjust="0"/>
    <p:restoredTop sz="94660"/>
  </p:normalViewPr>
  <p:slideViewPr>
    <p:cSldViewPr>
      <p:cViewPr varScale="1">
        <p:scale>
          <a:sx n="108" d="100"/>
          <a:sy n="108" d="100"/>
        </p:scale>
        <p:origin x="202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437D5-8737-488B-ACAF-2BB210918760}" type="datetimeFigureOut">
              <a:rPr lang="en-MY" smtClean="0"/>
              <a:t>31/10/2023</a:t>
            </a:fld>
            <a:endParaRPr lang="en-MY"/>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C47CD-BF60-472A-8B24-FD4E163A74EE}" type="slidenum">
              <a:rPr lang="en-MY" smtClean="0"/>
              <a:t>‹#›</a:t>
            </a:fld>
            <a:endParaRPr lang="en-MY"/>
          </a:p>
        </p:txBody>
      </p:sp>
    </p:spTree>
    <p:extLst>
      <p:ext uri="{BB962C8B-B14F-4D97-AF65-F5344CB8AC3E}">
        <p14:creationId xmlns:p14="http://schemas.microsoft.com/office/powerpoint/2010/main" val="3116456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easa.eu.int/doc/International/WA_JAA_EASA_Std.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22</a:t>
            </a:fld>
            <a:endParaRPr lang="en-US"/>
          </a:p>
        </p:txBody>
      </p:sp>
    </p:spTree>
    <p:extLst>
      <p:ext uri="{BB962C8B-B14F-4D97-AF65-F5344CB8AC3E}">
        <p14:creationId xmlns:p14="http://schemas.microsoft.com/office/powerpoint/2010/main" val="129395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31</a:t>
            </a:fld>
            <a:endParaRPr lang="en-US"/>
          </a:p>
        </p:txBody>
      </p:sp>
    </p:spTree>
    <p:extLst>
      <p:ext uri="{BB962C8B-B14F-4D97-AF65-F5344CB8AC3E}">
        <p14:creationId xmlns:p14="http://schemas.microsoft.com/office/powerpoint/2010/main" val="966991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43641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FD11B97-1016-4200-AFF1-A25CB539AEB8}" type="slidenum">
              <a:rPr lang="en-US" smtClean="0"/>
              <a:pPr/>
              <a:t>33</a:t>
            </a:fld>
            <a:endParaRPr lang="en-US"/>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Ref: Chicago Convention 1944 Chapter VII Article 44</a:t>
            </a:r>
          </a:p>
          <a:p>
            <a:pPr eaLnBrk="1" hangingPunct="1"/>
            <a:r>
              <a:rPr lang="en-US"/>
              <a:t>	http://www.aviation.go.th/airtrans/airlaw/chicago.html</a:t>
            </a:r>
          </a:p>
        </p:txBody>
      </p:sp>
    </p:spTree>
    <p:extLst>
      <p:ext uri="{BB962C8B-B14F-4D97-AF65-F5344CB8AC3E}">
        <p14:creationId xmlns:p14="http://schemas.microsoft.com/office/powerpoint/2010/main" val="406039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85412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5453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03270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3B5E3CB-0BD6-4145-B356-272E1CA6F34B}" type="slidenum">
              <a:rPr lang="en-US" smtClean="0"/>
              <a:pPr/>
              <a:t>37</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eriod"/>
            </a:pPr>
            <a:r>
              <a:rPr lang="en-US" sz="1400" dirty="0">
                <a:latin typeface="Arial" charset="0"/>
              </a:rPr>
              <a:t> ICAO adopts international standards and recommended practices and procedures dealing with civil aviation matters concerning with safety, regularity and efficiency of air navigation. </a:t>
            </a:r>
          </a:p>
          <a:p>
            <a:pPr marL="228600" indent="-228600" eaLnBrk="1" hangingPunct="1">
              <a:buFontTx/>
              <a:buAutoNum type="arabicPeriod"/>
            </a:pPr>
            <a:r>
              <a:rPr lang="en-US" sz="1400" dirty="0">
                <a:latin typeface="Arial" charset="0"/>
              </a:rPr>
              <a:t> For convenience, ICAO designate them as </a:t>
            </a:r>
            <a:r>
              <a:rPr lang="en-US" sz="1400" dirty="0">
                <a:solidFill>
                  <a:srgbClr val="FF3300"/>
                </a:solidFill>
                <a:latin typeface="Arial" charset="0"/>
              </a:rPr>
              <a:t>Annexes.</a:t>
            </a:r>
          </a:p>
          <a:p>
            <a:pPr marL="228600" indent="-228600" eaLnBrk="1" hangingPunct="1">
              <a:lnSpc>
                <a:spcPct val="90000"/>
              </a:lnSpc>
              <a:spcBef>
                <a:spcPct val="20000"/>
              </a:spcBef>
              <a:buFontTx/>
              <a:buAutoNum type="arabicPeriod"/>
            </a:pPr>
            <a:r>
              <a:rPr lang="en-US" sz="1400" dirty="0">
                <a:latin typeface="Arial" charset="0"/>
              </a:rPr>
              <a:t> Each contracting States shall undertake to collaborate in securing the highest practicable degree of uniformity in regulations, procedures, and </a:t>
            </a:r>
            <a:r>
              <a:rPr lang="en-US" sz="1400" dirty="0" err="1">
                <a:latin typeface="Arial" charset="0"/>
              </a:rPr>
              <a:t>organisation</a:t>
            </a:r>
            <a:r>
              <a:rPr lang="en-US" sz="1400" dirty="0">
                <a:latin typeface="Arial" charset="0"/>
              </a:rPr>
              <a:t> in relation to aircraft, personnel, airways and auxiliary services.</a:t>
            </a:r>
          </a:p>
          <a:p>
            <a:pPr marL="228600" indent="-228600" eaLnBrk="1" hangingPunct="1">
              <a:spcBef>
                <a:spcPct val="20000"/>
              </a:spcBef>
              <a:buFontTx/>
              <a:buAutoNum type="arabicPeriod"/>
            </a:pPr>
            <a:r>
              <a:rPr lang="en-US" sz="1400" dirty="0">
                <a:latin typeface="Arial" charset="0"/>
              </a:rPr>
              <a:t> Normally the laws of the contracting States make provisions to apply Annexes into their regulations or requirements so as to conform with Chicago Convention.</a:t>
            </a:r>
          </a:p>
          <a:p>
            <a:pPr marL="228600" indent="-228600" eaLnBrk="1" hangingPunct="1"/>
            <a:endParaRPr lang="en-US" sz="1400" dirty="0">
              <a:solidFill>
                <a:srgbClr val="FF3300"/>
              </a:solidFill>
              <a:latin typeface="Arial" charset="0"/>
            </a:endParaRPr>
          </a:p>
        </p:txBody>
      </p:sp>
    </p:spTree>
    <p:extLst>
      <p:ext uri="{BB962C8B-B14F-4D97-AF65-F5344CB8AC3E}">
        <p14:creationId xmlns:p14="http://schemas.microsoft.com/office/powerpoint/2010/main" val="1155659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38</a:t>
            </a:fld>
            <a:endParaRPr lang="en-US"/>
          </a:p>
        </p:txBody>
      </p:sp>
    </p:spTree>
    <p:extLst>
      <p:ext uri="{BB962C8B-B14F-4D97-AF65-F5344CB8AC3E}">
        <p14:creationId xmlns:p14="http://schemas.microsoft.com/office/powerpoint/2010/main" val="265614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792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89828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58677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5962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49993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0976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44</a:t>
            </a:fld>
            <a:endParaRPr lang="en-US"/>
          </a:p>
        </p:txBody>
      </p:sp>
    </p:spTree>
    <p:extLst>
      <p:ext uri="{BB962C8B-B14F-4D97-AF65-F5344CB8AC3E}">
        <p14:creationId xmlns:p14="http://schemas.microsoft.com/office/powerpoint/2010/main" val="3389875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45</a:t>
            </a:fld>
            <a:endParaRPr lang="en-US"/>
          </a:p>
        </p:txBody>
      </p:sp>
    </p:spTree>
    <p:extLst>
      <p:ext uri="{BB962C8B-B14F-4D97-AF65-F5344CB8AC3E}">
        <p14:creationId xmlns:p14="http://schemas.microsoft.com/office/powerpoint/2010/main" val="64456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46</a:t>
            </a:fld>
            <a:endParaRPr lang="en-US"/>
          </a:p>
        </p:txBody>
      </p:sp>
    </p:spTree>
    <p:extLst>
      <p:ext uri="{BB962C8B-B14F-4D97-AF65-F5344CB8AC3E}">
        <p14:creationId xmlns:p14="http://schemas.microsoft.com/office/powerpoint/2010/main" val="4272917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47</a:t>
            </a:fld>
            <a:endParaRPr lang="en-US"/>
          </a:p>
        </p:txBody>
      </p:sp>
    </p:spTree>
    <p:extLst>
      <p:ext uri="{BB962C8B-B14F-4D97-AF65-F5344CB8AC3E}">
        <p14:creationId xmlns:p14="http://schemas.microsoft.com/office/powerpoint/2010/main" val="3134426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48</a:t>
            </a:fld>
            <a:endParaRPr lang="en-US"/>
          </a:p>
        </p:txBody>
      </p:sp>
    </p:spTree>
    <p:extLst>
      <p:ext uri="{BB962C8B-B14F-4D97-AF65-F5344CB8AC3E}">
        <p14:creationId xmlns:p14="http://schemas.microsoft.com/office/powerpoint/2010/main" val="1293865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49</a:t>
            </a:fld>
            <a:endParaRPr lang="en-US"/>
          </a:p>
        </p:txBody>
      </p:sp>
    </p:spTree>
    <p:extLst>
      <p:ext uri="{BB962C8B-B14F-4D97-AF65-F5344CB8AC3E}">
        <p14:creationId xmlns:p14="http://schemas.microsoft.com/office/powerpoint/2010/main" val="785974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50</a:t>
            </a:fld>
            <a:endParaRPr lang="en-US"/>
          </a:p>
        </p:txBody>
      </p:sp>
    </p:spTree>
    <p:extLst>
      <p:ext uri="{BB962C8B-B14F-4D97-AF65-F5344CB8AC3E}">
        <p14:creationId xmlns:p14="http://schemas.microsoft.com/office/powerpoint/2010/main" val="348843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10936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52</a:t>
            </a:fld>
            <a:endParaRPr lang="en-US"/>
          </a:p>
        </p:txBody>
      </p:sp>
    </p:spTree>
    <p:extLst>
      <p:ext uri="{BB962C8B-B14F-4D97-AF65-F5344CB8AC3E}">
        <p14:creationId xmlns:p14="http://schemas.microsoft.com/office/powerpoint/2010/main" val="43004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53</a:t>
            </a:fld>
            <a:endParaRPr lang="en-US"/>
          </a:p>
        </p:txBody>
      </p:sp>
    </p:spTree>
    <p:extLst>
      <p:ext uri="{BB962C8B-B14F-4D97-AF65-F5344CB8AC3E}">
        <p14:creationId xmlns:p14="http://schemas.microsoft.com/office/powerpoint/2010/main" val="2549329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54</a:t>
            </a:fld>
            <a:endParaRPr lang="en-US"/>
          </a:p>
        </p:txBody>
      </p:sp>
    </p:spTree>
    <p:extLst>
      <p:ext uri="{BB962C8B-B14F-4D97-AF65-F5344CB8AC3E}">
        <p14:creationId xmlns:p14="http://schemas.microsoft.com/office/powerpoint/2010/main" val="1761285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2F3A5A9-F164-4FA9-BEE1-967930760BB1}" type="slidenum">
              <a:rPr lang="en-US" smtClean="0">
                <a:latin typeface="Times New Roman" charset="0"/>
              </a:rPr>
              <a:pPr/>
              <a:t>55</a:t>
            </a:fld>
            <a:endParaRPr lang="en-US">
              <a:latin typeface="Times New Roman" charset="0"/>
            </a:endParaRPr>
          </a:p>
        </p:txBody>
      </p:sp>
      <p:sp>
        <p:nvSpPr>
          <p:cNvPr id="18435"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8436" name="Rectangle 3"/>
          <p:cNvSpPr>
            <a:spLocks noGrp="1" noChangeArrowheads="1"/>
          </p:cNvSpPr>
          <p:nvPr>
            <p:ph type="body" idx="1"/>
          </p:nvPr>
        </p:nvSpPr>
        <p:spPr>
          <a:xfrm>
            <a:off x="914400" y="4224338"/>
            <a:ext cx="5029200" cy="4114800"/>
          </a:xfrm>
          <a:solidFill>
            <a:srgbClr val="FFFFFF"/>
          </a:solidFill>
          <a:ln/>
        </p:spPr>
        <p:txBody>
          <a:bodyPr/>
          <a:lstStyle/>
          <a:p>
            <a:r>
              <a:rPr lang="en-US">
                <a:latin typeface="Times New Roman" charset="0"/>
              </a:rPr>
              <a:t>EU is made of a group of European countries.</a:t>
            </a:r>
          </a:p>
          <a:p>
            <a:r>
              <a:rPr lang="en-US">
                <a:latin typeface="Times New Roman" charset="0"/>
              </a:rPr>
              <a:t>It has its own government, parliamentary areas and Parliament.</a:t>
            </a:r>
          </a:p>
        </p:txBody>
      </p:sp>
    </p:spTree>
    <p:extLst>
      <p:ext uri="{BB962C8B-B14F-4D97-AF65-F5344CB8AC3E}">
        <p14:creationId xmlns:p14="http://schemas.microsoft.com/office/powerpoint/2010/main" val="30783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56</a:t>
            </a:fld>
            <a:endParaRPr lang="en-US"/>
          </a:p>
        </p:txBody>
      </p:sp>
    </p:spTree>
    <p:extLst>
      <p:ext uri="{BB962C8B-B14F-4D97-AF65-F5344CB8AC3E}">
        <p14:creationId xmlns:p14="http://schemas.microsoft.com/office/powerpoint/2010/main" val="1330745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F9E59F4-0F23-4D86-AB4B-AA9DF688CFFA}" type="slidenum">
              <a:rPr lang="en-US" smtClean="0">
                <a:latin typeface="Times New Roman" charset="0"/>
              </a:rPr>
              <a:pPr/>
              <a:t>57</a:t>
            </a:fld>
            <a:endParaRPr lang="en-US">
              <a:latin typeface="Times New Roman" charset="0"/>
            </a:endParaRPr>
          </a:p>
        </p:txBody>
      </p:sp>
      <p:sp>
        <p:nvSpPr>
          <p:cNvPr id="19459"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9460" name="Rectangle 3"/>
          <p:cNvSpPr>
            <a:spLocks noGrp="1" noChangeArrowheads="1"/>
          </p:cNvSpPr>
          <p:nvPr>
            <p:ph type="body" idx="1"/>
          </p:nvPr>
        </p:nvSpPr>
        <p:spPr>
          <a:xfrm>
            <a:off x="914400" y="4224341"/>
            <a:ext cx="5029200" cy="4073525"/>
          </a:xfrm>
          <a:noFill/>
          <a:ln/>
        </p:spPr>
        <p:txBody>
          <a:bodyPr/>
          <a:lstStyle/>
          <a:p>
            <a:endParaRPr lang="en-US">
              <a:latin typeface="Times New Roman" charset="0"/>
            </a:endParaRPr>
          </a:p>
        </p:txBody>
      </p:sp>
    </p:spTree>
    <p:extLst>
      <p:ext uri="{BB962C8B-B14F-4D97-AF65-F5344CB8AC3E}">
        <p14:creationId xmlns:p14="http://schemas.microsoft.com/office/powerpoint/2010/main" val="649883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B586E79-D894-47B6-94C3-D19EC9E6F49C}" type="slidenum">
              <a:rPr lang="en-US" smtClean="0">
                <a:latin typeface="Times New Roman" charset="0"/>
              </a:rPr>
              <a:pPr/>
              <a:t>58</a:t>
            </a:fld>
            <a:endParaRPr lang="en-US">
              <a:latin typeface="Times New Roman" charset="0"/>
            </a:endParaRPr>
          </a:p>
        </p:txBody>
      </p:sp>
      <p:sp>
        <p:nvSpPr>
          <p:cNvPr id="20483"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0484" name="Rectangle 3"/>
          <p:cNvSpPr>
            <a:spLocks noGrp="1" noChangeArrowheads="1"/>
          </p:cNvSpPr>
          <p:nvPr>
            <p:ph type="body" idx="1"/>
          </p:nvPr>
        </p:nvSpPr>
        <p:spPr>
          <a:xfrm>
            <a:off x="914400" y="4224341"/>
            <a:ext cx="5029200" cy="4073525"/>
          </a:xfrm>
          <a:noFill/>
          <a:ln/>
        </p:spPr>
        <p:txBody>
          <a:bodyPr/>
          <a:lstStyle/>
          <a:p>
            <a:endParaRPr lang="en-US">
              <a:latin typeface="Times New Roman" charset="0"/>
            </a:endParaRPr>
          </a:p>
        </p:txBody>
      </p:sp>
    </p:spTree>
    <p:extLst>
      <p:ext uri="{BB962C8B-B14F-4D97-AF65-F5344CB8AC3E}">
        <p14:creationId xmlns:p14="http://schemas.microsoft.com/office/powerpoint/2010/main" val="3470429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3896023-5751-41F4-A4CD-0EDA95E7882F}" type="slidenum">
              <a:rPr lang="en-US" smtClean="0">
                <a:latin typeface="Times New Roman" charset="0"/>
              </a:rPr>
              <a:pPr/>
              <a:t>59</a:t>
            </a:fld>
            <a:endParaRPr lang="en-US">
              <a:latin typeface="Times New Roman" charset="0"/>
            </a:endParaRPr>
          </a:p>
        </p:txBody>
      </p:sp>
      <p:sp>
        <p:nvSpPr>
          <p:cNvPr id="21507"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1508" name="Rectangle 3"/>
          <p:cNvSpPr>
            <a:spLocks noGrp="1" noChangeArrowheads="1"/>
          </p:cNvSpPr>
          <p:nvPr>
            <p:ph type="body" idx="1"/>
          </p:nvPr>
        </p:nvSpPr>
        <p:spPr>
          <a:xfrm>
            <a:off x="914400" y="4224341"/>
            <a:ext cx="5029200" cy="4300537"/>
          </a:xfrm>
          <a:noFill/>
          <a:ln/>
        </p:spPr>
        <p:txBody>
          <a:bodyPr/>
          <a:lstStyle/>
          <a:p>
            <a:endParaRPr lang="en-US">
              <a:latin typeface="Times New Roman" charset="0"/>
            </a:endParaRPr>
          </a:p>
        </p:txBody>
      </p:sp>
    </p:spTree>
    <p:extLst>
      <p:ext uri="{BB962C8B-B14F-4D97-AF65-F5344CB8AC3E}">
        <p14:creationId xmlns:p14="http://schemas.microsoft.com/office/powerpoint/2010/main" val="690451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92C34B69-8502-4761-B9CB-5AD444A10F76}" type="slidenum">
              <a:rPr lang="en-US" smtClean="0">
                <a:latin typeface="Times New Roman" charset="0"/>
              </a:rPr>
              <a:pPr/>
              <a:t>60</a:t>
            </a:fld>
            <a:endParaRPr lang="en-US">
              <a:latin typeface="Times New Roman" charset="0"/>
            </a:endParaRPr>
          </a:p>
        </p:txBody>
      </p:sp>
      <p:sp>
        <p:nvSpPr>
          <p:cNvPr id="22531"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2532" name="Rectangle 3"/>
          <p:cNvSpPr>
            <a:spLocks noGrp="1" noChangeArrowheads="1"/>
          </p:cNvSpPr>
          <p:nvPr>
            <p:ph type="body" idx="1"/>
          </p:nvPr>
        </p:nvSpPr>
        <p:spPr>
          <a:xfrm>
            <a:off x="914400" y="4224341"/>
            <a:ext cx="5029200" cy="4300537"/>
          </a:xfrm>
          <a:noFill/>
          <a:ln/>
        </p:spPr>
        <p:txBody>
          <a:bodyPr/>
          <a:lstStyle/>
          <a:p>
            <a:endParaRPr lang="en-US">
              <a:latin typeface="Times New Roman" charset="0"/>
            </a:endParaRPr>
          </a:p>
        </p:txBody>
      </p:sp>
    </p:spTree>
    <p:extLst>
      <p:ext uri="{BB962C8B-B14F-4D97-AF65-F5344CB8AC3E}">
        <p14:creationId xmlns:p14="http://schemas.microsoft.com/office/powerpoint/2010/main" val="114841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61</a:t>
            </a:fld>
            <a:endParaRPr lang="en-US"/>
          </a:p>
        </p:txBody>
      </p:sp>
    </p:spTree>
    <p:extLst>
      <p:ext uri="{BB962C8B-B14F-4D97-AF65-F5344CB8AC3E}">
        <p14:creationId xmlns:p14="http://schemas.microsoft.com/office/powerpoint/2010/main" val="367431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8730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34C8F28-02D4-4CB8-8466-EA1E599A0124}" type="slidenum">
              <a:rPr lang="en-US" smtClean="0">
                <a:latin typeface="Times New Roman" charset="0"/>
              </a:rPr>
              <a:pPr/>
              <a:t>62</a:t>
            </a:fld>
            <a:endParaRPr lang="en-US">
              <a:latin typeface="Times New Roman" charset="0"/>
            </a:endParaRPr>
          </a:p>
        </p:txBody>
      </p:sp>
      <p:sp>
        <p:nvSpPr>
          <p:cNvPr id="23555"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3556" name="Rectangle 3"/>
          <p:cNvSpPr>
            <a:spLocks noGrp="1" noChangeArrowheads="1"/>
          </p:cNvSpPr>
          <p:nvPr>
            <p:ph type="body" idx="1"/>
          </p:nvPr>
        </p:nvSpPr>
        <p:spPr>
          <a:xfrm>
            <a:off x="914400" y="4224341"/>
            <a:ext cx="5029200" cy="4300537"/>
          </a:xfrm>
          <a:noFill/>
          <a:ln/>
        </p:spPr>
        <p:txBody>
          <a:bodyPr/>
          <a:lstStyle/>
          <a:p>
            <a:pPr>
              <a:spcBef>
                <a:spcPct val="0"/>
              </a:spcBef>
            </a:pPr>
            <a:r>
              <a:rPr lang="en-US" b="1" dirty="0">
                <a:latin typeface="Times New Roman" charset="0"/>
              </a:rPr>
              <a:t>Council  Regulation (EC) 1592/2002: </a:t>
            </a:r>
            <a:r>
              <a:rPr lang="en-US" dirty="0">
                <a:latin typeface="Times New Roman" charset="0"/>
              </a:rPr>
              <a:t>Basic Regulation </a:t>
            </a:r>
            <a:endParaRPr lang="en-US" b="1" dirty="0">
              <a:latin typeface="Times New Roman" charset="0"/>
            </a:endParaRPr>
          </a:p>
          <a:p>
            <a:pPr>
              <a:spcBef>
                <a:spcPct val="0"/>
              </a:spcBef>
            </a:pPr>
            <a:r>
              <a:rPr lang="en-US" dirty="0">
                <a:latin typeface="Times New Roman" charset="0"/>
              </a:rPr>
              <a:t>Establish objectives &amp; essential requirements</a:t>
            </a:r>
          </a:p>
          <a:p>
            <a:pPr>
              <a:spcBef>
                <a:spcPct val="0"/>
              </a:spcBef>
            </a:pPr>
            <a:endParaRPr lang="en-US" dirty="0">
              <a:latin typeface="Times New Roman" charset="0"/>
            </a:endParaRPr>
          </a:p>
          <a:p>
            <a:pPr>
              <a:spcBef>
                <a:spcPct val="0"/>
              </a:spcBef>
            </a:pPr>
            <a:r>
              <a:rPr lang="en-US" b="1" dirty="0">
                <a:latin typeface="Times New Roman" charset="0"/>
              </a:rPr>
              <a:t>Commission Regulation 2042/2003</a:t>
            </a:r>
          </a:p>
          <a:p>
            <a:pPr>
              <a:spcBef>
                <a:spcPct val="0"/>
              </a:spcBef>
            </a:pPr>
            <a:r>
              <a:rPr lang="en-US" dirty="0">
                <a:solidFill>
                  <a:schemeClr val="tx2"/>
                </a:solidFill>
                <a:latin typeface="Times New Roman" charset="0"/>
              </a:rPr>
              <a:t>Detailed of Basic Regulation – establish </a:t>
            </a:r>
            <a:r>
              <a:rPr lang="en-US" dirty="0">
                <a:latin typeface="Times New Roman" charset="0"/>
              </a:rPr>
              <a:t>Implementing Rules: </a:t>
            </a:r>
          </a:p>
          <a:p>
            <a:pPr>
              <a:spcBef>
                <a:spcPct val="0"/>
              </a:spcBef>
            </a:pPr>
            <a:r>
              <a:rPr lang="en-US" dirty="0">
                <a:latin typeface="Times New Roman" charset="0"/>
              </a:rPr>
              <a:t>		      Parts M,145,66,147</a:t>
            </a:r>
          </a:p>
          <a:p>
            <a:pPr>
              <a:spcBef>
                <a:spcPct val="0"/>
              </a:spcBef>
            </a:pPr>
            <a:endParaRPr lang="en-US" dirty="0">
              <a:latin typeface="Times New Roman" charset="0"/>
            </a:endParaRPr>
          </a:p>
          <a:p>
            <a:pPr>
              <a:spcBef>
                <a:spcPct val="0"/>
              </a:spcBef>
            </a:pPr>
            <a:r>
              <a:rPr lang="en-US" b="1" dirty="0">
                <a:latin typeface="Times New Roman" charset="0"/>
              </a:rPr>
              <a:t>Commission Regulation 1702/2003:</a:t>
            </a:r>
          </a:p>
          <a:p>
            <a:pPr>
              <a:spcBef>
                <a:spcPct val="0"/>
              </a:spcBef>
            </a:pPr>
            <a:r>
              <a:rPr lang="en-US" dirty="0">
                <a:solidFill>
                  <a:schemeClr val="tx2"/>
                </a:solidFill>
                <a:latin typeface="Times New Roman" charset="0"/>
              </a:rPr>
              <a:t>Detailed of Basic Regulation - establish</a:t>
            </a:r>
            <a:r>
              <a:rPr lang="en-US" dirty="0">
                <a:latin typeface="Times New Roman" charset="0"/>
              </a:rPr>
              <a:t> Implementing Rules: </a:t>
            </a:r>
          </a:p>
          <a:p>
            <a:pPr>
              <a:spcBef>
                <a:spcPct val="0"/>
              </a:spcBef>
            </a:pPr>
            <a:r>
              <a:rPr lang="en-US" dirty="0">
                <a:latin typeface="Times New Roman" charset="0"/>
              </a:rPr>
              <a:t>	Parts 21 and Certification Specification CS- 34,36,39 etc</a:t>
            </a:r>
          </a:p>
          <a:p>
            <a:pPr>
              <a:spcBef>
                <a:spcPct val="0"/>
              </a:spcBef>
            </a:pPr>
            <a:endParaRPr lang="en-US" dirty="0">
              <a:latin typeface="Times New Roman" charset="0"/>
            </a:endParaRPr>
          </a:p>
          <a:p>
            <a:pPr>
              <a:spcBef>
                <a:spcPct val="0"/>
              </a:spcBef>
            </a:pPr>
            <a:r>
              <a:rPr lang="en-US" dirty="0">
                <a:latin typeface="Times New Roman" charset="0"/>
              </a:rPr>
              <a:t>The basic Regulation establishes common essential requirements to provide for a high uniform level of civil aviation safety and environmental protection; it requires the Commission to adopt the necessary implementing rules to ensure their uniform application; it establishes the ‘EASA’ to assist the Commission in the development of such implementing rules.</a:t>
            </a:r>
          </a:p>
          <a:p>
            <a:pPr>
              <a:spcBef>
                <a:spcPct val="0"/>
              </a:spcBef>
            </a:pPr>
            <a:endParaRPr lang="en-US" dirty="0">
              <a:latin typeface="Times New Roman" charset="0"/>
            </a:endParaRPr>
          </a:p>
          <a:p>
            <a:pPr>
              <a:spcBef>
                <a:spcPct val="0"/>
              </a:spcBef>
            </a:pPr>
            <a:endParaRPr lang="en-US" dirty="0">
              <a:latin typeface="Times New Roman" charset="0"/>
            </a:endParaRPr>
          </a:p>
        </p:txBody>
      </p:sp>
    </p:spTree>
    <p:extLst>
      <p:ext uri="{BB962C8B-B14F-4D97-AF65-F5344CB8AC3E}">
        <p14:creationId xmlns:p14="http://schemas.microsoft.com/office/powerpoint/2010/main" val="3011973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63</a:t>
            </a:fld>
            <a:endParaRPr lang="en-US"/>
          </a:p>
        </p:txBody>
      </p:sp>
    </p:spTree>
    <p:extLst>
      <p:ext uri="{BB962C8B-B14F-4D97-AF65-F5344CB8AC3E}">
        <p14:creationId xmlns:p14="http://schemas.microsoft.com/office/powerpoint/2010/main" val="2120928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64</a:t>
            </a:fld>
            <a:endParaRPr lang="en-US"/>
          </a:p>
        </p:txBody>
      </p:sp>
    </p:spTree>
    <p:extLst>
      <p:ext uri="{BB962C8B-B14F-4D97-AF65-F5344CB8AC3E}">
        <p14:creationId xmlns:p14="http://schemas.microsoft.com/office/powerpoint/2010/main" val="1694123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65</a:t>
            </a:fld>
            <a:endParaRPr lang="en-US"/>
          </a:p>
        </p:txBody>
      </p:sp>
    </p:spTree>
    <p:extLst>
      <p:ext uri="{BB962C8B-B14F-4D97-AF65-F5344CB8AC3E}">
        <p14:creationId xmlns:p14="http://schemas.microsoft.com/office/powerpoint/2010/main" val="598669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66</a:t>
            </a:fld>
            <a:endParaRPr lang="en-US"/>
          </a:p>
        </p:txBody>
      </p:sp>
    </p:spTree>
    <p:extLst>
      <p:ext uri="{BB962C8B-B14F-4D97-AF65-F5344CB8AC3E}">
        <p14:creationId xmlns:p14="http://schemas.microsoft.com/office/powerpoint/2010/main" val="3984703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0819388E-F8B0-42A1-98F4-B926390B03B8}" type="slidenum">
              <a:rPr lang="en-US" smtClean="0">
                <a:latin typeface="Times New Roman" charset="0"/>
              </a:rPr>
              <a:pPr/>
              <a:t>67</a:t>
            </a:fld>
            <a:endParaRPr lang="en-US">
              <a:latin typeface="Times New Roman" charset="0"/>
            </a:endParaRPr>
          </a:p>
        </p:txBody>
      </p:sp>
      <p:sp>
        <p:nvSpPr>
          <p:cNvPr id="24579"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4580" name="Rectangle 3"/>
          <p:cNvSpPr>
            <a:spLocks noGrp="1" noChangeArrowheads="1"/>
          </p:cNvSpPr>
          <p:nvPr>
            <p:ph type="body" idx="1"/>
          </p:nvPr>
        </p:nvSpPr>
        <p:spPr>
          <a:xfrm>
            <a:off x="914400" y="4224341"/>
            <a:ext cx="5029200" cy="4300537"/>
          </a:xfrm>
          <a:noFill/>
          <a:ln/>
        </p:spPr>
        <p:txBody>
          <a:bodyPr/>
          <a:lstStyle/>
          <a:p>
            <a:endParaRPr lang="en-US">
              <a:latin typeface="Times New Roman" charset="0"/>
            </a:endParaRPr>
          </a:p>
        </p:txBody>
      </p:sp>
    </p:spTree>
    <p:extLst>
      <p:ext uri="{BB962C8B-B14F-4D97-AF65-F5344CB8AC3E}">
        <p14:creationId xmlns:p14="http://schemas.microsoft.com/office/powerpoint/2010/main" val="709520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68</a:t>
            </a:fld>
            <a:endParaRPr lang="en-US"/>
          </a:p>
        </p:txBody>
      </p:sp>
    </p:spTree>
    <p:extLst>
      <p:ext uri="{BB962C8B-B14F-4D97-AF65-F5344CB8AC3E}">
        <p14:creationId xmlns:p14="http://schemas.microsoft.com/office/powerpoint/2010/main" val="2592390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69</a:t>
            </a:fld>
            <a:endParaRPr lang="en-US"/>
          </a:p>
        </p:txBody>
      </p:sp>
    </p:spTree>
    <p:extLst>
      <p:ext uri="{BB962C8B-B14F-4D97-AF65-F5344CB8AC3E}">
        <p14:creationId xmlns:p14="http://schemas.microsoft.com/office/powerpoint/2010/main" val="257409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9A988C6-0A38-4322-98FA-A634FDD78BB3}" type="slidenum">
              <a:rPr lang="en-US" smtClean="0">
                <a:latin typeface="Times New Roman" charset="0"/>
              </a:rPr>
              <a:pPr/>
              <a:t>70</a:t>
            </a:fld>
            <a:endParaRPr lang="en-US">
              <a:latin typeface="Times New Roman" charset="0"/>
            </a:endParaRPr>
          </a:p>
        </p:txBody>
      </p:sp>
      <p:sp>
        <p:nvSpPr>
          <p:cNvPr id="15363"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5364"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pPr marL="228600" indent="-228600"/>
            <a:r>
              <a:rPr lang="en-US" dirty="0">
                <a:latin typeface="Times New Roman" charset="0"/>
                <a:cs typeface="Arial" charset="0"/>
              </a:rPr>
              <a:t>ROLE OF EASA</a:t>
            </a:r>
          </a:p>
          <a:p>
            <a:pPr marL="228600" indent="-228600">
              <a:buFontTx/>
              <a:buAutoNum type="arabicPeriod"/>
            </a:pPr>
            <a:r>
              <a:rPr lang="en-US" dirty="0">
                <a:latin typeface="Times New Roman" charset="0"/>
                <a:cs typeface="Arial" charset="0"/>
              </a:rPr>
              <a:t> To assist the European Commission in preparing EU legislation on civil aviation safety and environmental compatibility</a:t>
            </a:r>
            <a:r>
              <a:rPr lang="en-US" dirty="0">
                <a:latin typeface="Times New Roman" charset="0"/>
              </a:rPr>
              <a:t>.</a:t>
            </a:r>
          </a:p>
          <a:p>
            <a:pPr marL="228600" indent="-228600">
              <a:buFontTx/>
              <a:buAutoNum type="arabicPeriod" startAt="2"/>
            </a:pPr>
            <a:r>
              <a:rPr lang="en-US" dirty="0">
                <a:latin typeface="Times New Roman" charset="0"/>
              </a:rPr>
              <a:t> </a:t>
            </a:r>
            <a:r>
              <a:rPr lang="en-US" dirty="0">
                <a:latin typeface="Times New Roman" charset="0"/>
                <a:cs typeface="Times New Roman" charset="0"/>
              </a:rPr>
              <a:t>The Agency took over responsibility for the airworthiness and environmental certification of all aeronautical products, parts, and appliances designed, manufactured, maintained or used by persons under the regulatory oversight of EU Member States. </a:t>
            </a:r>
          </a:p>
          <a:p>
            <a:pPr marL="228600" indent="-228600">
              <a:buFontTx/>
              <a:buAutoNum type="arabicPeriod" startAt="2"/>
            </a:pPr>
            <a:r>
              <a:rPr lang="en-US" dirty="0">
                <a:latin typeface="Times New Roman" charset="0"/>
                <a:cs typeface="Times New Roman" charset="0"/>
              </a:rPr>
              <a:t> Where Community law is implemented at Member State level, the Agency assists the Commission in overseeing its effective application and its uniform understanding. </a:t>
            </a:r>
          </a:p>
          <a:p>
            <a:pPr marL="228600" indent="-228600">
              <a:buFontTx/>
              <a:buAutoNum type="arabicPeriod" startAt="2"/>
            </a:pPr>
            <a:r>
              <a:rPr lang="en-US" dirty="0">
                <a:latin typeface="Times New Roman" charset="0"/>
                <a:cs typeface="Times New Roman" charset="0"/>
              </a:rPr>
              <a:t> The Agency became the competent authority to approve and oversee the </a:t>
            </a:r>
            <a:r>
              <a:rPr lang="en-US" dirty="0" err="1">
                <a:latin typeface="Times New Roman" charset="0"/>
                <a:cs typeface="Times New Roman" charset="0"/>
              </a:rPr>
              <a:t>organisations</a:t>
            </a:r>
            <a:r>
              <a:rPr lang="en-US" dirty="0">
                <a:latin typeface="Times New Roman" charset="0"/>
                <a:cs typeface="Times New Roman" charset="0"/>
              </a:rPr>
              <a:t> involved in the design of aeronautical products, parts and appliances. </a:t>
            </a:r>
          </a:p>
          <a:p>
            <a:pPr marL="228600" indent="-228600">
              <a:buFontTx/>
              <a:buAutoNum type="arabicPeriod" startAt="2"/>
            </a:pPr>
            <a:r>
              <a:rPr lang="en-US" dirty="0">
                <a:latin typeface="Times New Roman" charset="0"/>
                <a:cs typeface="Times New Roman" charset="0"/>
              </a:rPr>
              <a:t> It also carries out the same role for foreign </a:t>
            </a:r>
            <a:r>
              <a:rPr lang="en-US" dirty="0" err="1">
                <a:latin typeface="Times New Roman" charset="0"/>
                <a:cs typeface="Times New Roman" charset="0"/>
              </a:rPr>
              <a:t>organisations</a:t>
            </a:r>
            <a:r>
              <a:rPr lang="en-US" dirty="0">
                <a:latin typeface="Times New Roman" charset="0"/>
                <a:cs typeface="Times New Roman" charset="0"/>
              </a:rPr>
              <a:t> involved in the manufacture or maintenance of such products. </a:t>
            </a:r>
          </a:p>
          <a:p>
            <a:pPr marL="228600" indent="-228600"/>
            <a:r>
              <a:rPr lang="en-US" dirty="0">
                <a:latin typeface="Times New Roman" charset="0"/>
                <a:cs typeface="Times New Roman" charset="0"/>
              </a:rPr>
              <a:t> TC </a:t>
            </a:r>
            <a:r>
              <a:rPr lang="en-US" dirty="0">
                <a:latin typeface="Arial" charset="0"/>
                <a:cs typeface="Times New Roman" charset="0"/>
              </a:rPr>
              <a:t>–</a:t>
            </a:r>
            <a:r>
              <a:rPr lang="en-US" dirty="0">
                <a:latin typeface="Times New Roman" charset="0"/>
                <a:cs typeface="Times New Roman" charset="0"/>
              </a:rPr>
              <a:t> Type Certificate STC </a:t>
            </a:r>
            <a:r>
              <a:rPr lang="en-US" dirty="0">
                <a:latin typeface="Arial" charset="0"/>
                <a:cs typeface="Times New Roman" charset="0"/>
              </a:rPr>
              <a:t>–</a:t>
            </a:r>
            <a:r>
              <a:rPr lang="en-US" dirty="0">
                <a:latin typeface="Times New Roman" charset="0"/>
                <a:cs typeface="Times New Roman" charset="0"/>
              </a:rPr>
              <a:t> Supplemental Type Certificate</a:t>
            </a:r>
          </a:p>
          <a:p>
            <a:pPr marL="228600" indent="-228600"/>
            <a:r>
              <a:rPr lang="en-US" dirty="0">
                <a:latin typeface="Times New Roman" charset="0"/>
                <a:cs typeface="Times New Roman" charset="0"/>
              </a:rPr>
              <a:t>ETSO </a:t>
            </a:r>
            <a:r>
              <a:rPr lang="en-US" dirty="0">
                <a:latin typeface="Arial" charset="0"/>
                <a:cs typeface="Times New Roman" charset="0"/>
              </a:rPr>
              <a:t>–</a:t>
            </a:r>
            <a:r>
              <a:rPr lang="en-US" dirty="0">
                <a:latin typeface="Times New Roman" charset="0"/>
                <a:cs typeface="Times New Roman" charset="0"/>
              </a:rPr>
              <a:t> EASA Technical Standard Order</a:t>
            </a:r>
          </a:p>
        </p:txBody>
      </p:sp>
    </p:spTree>
    <p:extLst>
      <p:ext uri="{BB962C8B-B14F-4D97-AF65-F5344CB8AC3E}">
        <p14:creationId xmlns:p14="http://schemas.microsoft.com/office/powerpoint/2010/main" val="2180132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71</a:t>
            </a:fld>
            <a:endParaRPr lang="en-US"/>
          </a:p>
        </p:txBody>
      </p:sp>
    </p:spTree>
    <p:extLst>
      <p:ext uri="{BB962C8B-B14F-4D97-AF65-F5344CB8AC3E}">
        <p14:creationId xmlns:p14="http://schemas.microsoft.com/office/powerpoint/2010/main" val="38282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910604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217503A-A02F-4A4B-B5BD-C57F3C0BE25E}" type="slidenum">
              <a:rPr lang="en-US" smtClean="0">
                <a:latin typeface="Times New Roman" charset="0"/>
              </a:rPr>
              <a:pPr/>
              <a:t>72</a:t>
            </a:fld>
            <a:endParaRPr lang="en-US">
              <a:latin typeface="Times New Roman" charset="0"/>
            </a:endParaRPr>
          </a:p>
        </p:txBody>
      </p:sp>
      <p:sp>
        <p:nvSpPr>
          <p:cNvPr id="16387"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6388"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pPr>
              <a:buFont typeface="Wingdings" pitchFamily="2" charset="2"/>
              <a:buNone/>
            </a:pPr>
            <a:endParaRPr lang="en-US" sz="1400" dirty="0">
              <a:latin typeface="Times New Roman" charset="0"/>
            </a:endParaRPr>
          </a:p>
          <a:p>
            <a:r>
              <a:rPr lang="en-US" sz="1400" dirty="0">
                <a:latin typeface="Times New Roman" charset="0"/>
                <a:cs typeface="Times New Roman" charset="0"/>
              </a:rPr>
              <a:t>The </a:t>
            </a:r>
            <a:r>
              <a:rPr lang="en-US" sz="1400" b="1" dirty="0">
                <a:latin typeface="Times New Roman" charset="0"/>
                <a:cs typeface="Times New Roman" charset="0"/>
              </a:rPr>
              <a:t>Member States</a:t>
            </a:r>
            <a:r>
              <a:rPr lang="en-US" sz="1400" dirty="0">
                <a:latin typeface="Times New Roman" charset="0"/>
                <a:cs typeface="Times New Roman" charset="0"/>
              </a:rPr>
              <a:t> are still in charge of Maintenance and Production </a:t>
            </a:r>
            <a:r>
              <a:rPr lang="en-US" sz="1400" dirty="0" err="1">
                <a:latin typeface="Times New Roman" charset="0"/>
                <a:cs typeface="Times New Roman" charset="0"/>
              </a:rPr>
              <a:t>Organisation</a:t>
            </a:r>
            <a:r>
              <a:rPr lang="en-US" sz="1400" dirty="0">
                <a:latin typeface="Times New Roman" charset="0"/>
                <a:cs typeface="Times New Roman" charset="0"/>
              </a:rPr>
              <a:t> Approval, maintenance training, individual certificates and certificates of airworthiness for each individual aircraft.</a:t>
            </a:r>
            <a:r>
              <a:rPr lang="en-US" sz="1400" dirty="0">
                <a:latin typeface="Times New Roman" charset="0"/>
              </a:rPr>
              <a:t> </a:t>
            </a:r>
          </a:p>
        </p:txBody>
      </p:sp>
    </p:spTree>
    <p:extLst>
      <p:ext uri="{BB962C8B-B14F-4D97-AF65-F5344CB8AC3E}">
        <p14:creationId xmlns:p14="http://schemas.microsoft.com/office/powerpoint/2010/main" val="1326187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A8DCD0-4207-4CF5-9781-1F5330D25BD8}" type="slidenum">
              <a:rPr lang="en-US" smtClean="0"/>
              <a:pPr/>
              <a:t>73</a:t>
            </a:fld>
            <a:endParaRPr lang="en-US"/>
          </a:p>
        </p:txBody>
      </p:sp>
    </p:spTree>
    <p:extLst>
      <p:ext uri="{BB962C8B-B14F-4D97-AF65-F5344CB8AC3E}">
        <p14:creationId xmlns:p14="http://schemas.microsoft.com/office/powerpoint/2010/main" val="2255731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29F5BDF-86C7-4597-B432-C3F173523D01}" type="slidenum">
              <a:rPr lang="en-US" smtClean="0">
                <a:latin typeface="Times New Roman" charset="0"/>
              </a:rPr>
              <a:pPr/>
              <a:t>75</a:t>
            </a:fld>
            <a:endParaRPr lang="en-US">
              <a:latin typeface="Times New Roman" charset="0"/>
            </a:endParaRPr>
          </a:p>
        </p:txBody>
      </p:sp>
      <p:sp>
        <p:nvSpPr>
          <p:cNvPr id="17411"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7412"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pPr>
              <a:buFont typeface="Wingdings" pitchFamily="2" charset="2"/>
              <a:buChar char="§"/>
            </a:pPr>
            <a:r>
              <a:rPr lang="en-US" dirty="0">
                <a:latin typeface="Times New Roman" charset="0"/>
                <a:cs typeface="Times New Roman" charset="0"/>
              </a:rPr>
              <a:t>Part-M Para M.A.201</a:t>
            </a:r>
            <a:r>
              <a:rPr lang="en-US" dirty="0">
                <a:latin typeface="Times New Roman" charset="0"/>
              </a:rPr>
              <a:t>(g):</a:t>
            </a:r>
          </a:p>
          <a:p>
            <a:r>
              <a:rPr lang="en-US" dirty="0">
                <a:latin typeface="Times New Roman" charset="0"/>
              </a:rPr>
              <a:t>Maintenance of large aircraft, aircraft used for commercial air transport and components thereof shall be carried out by a </a:t>
            </a:r>
            <a:r>
              <a:rPr lang="en-US" b="1" dirty="0">
                <a:latin typeface="Times New Roman" charset="0"/>
              </a:rPr>
              <a:t>Part-145</a:t>
            </a:r>
            <a:r>
              <a:rPr lang="en-US" dirty="0">
                <a:latin typeface="Times New Roman" charset="0"/>
              </a:rPr>
              <a:t> approved maintenance </a:t>
            </a:r>
            <a:r>
              <a:rPr lang="en-US" dirty="0" err="1">
                <a:latin typeface="Times New Roman" charset="0"/>
              </a:rPr>
              <a:t>organisation</a:t>
            </a:r>
            <a:r>
              <a:rPr lang="en-US" dirty="0">
                <a:latin typeface="Times New Roman" charset="0"/>
              </a:rPr>
              <a:t>.</a:t>
            </a:r>
          </a:p>
          <a:p>
            <a:endParaRPr lang="en-US" dirty="0">
              <a:latin typeface="Times New Roman" charset="0"/>
            </a:endParaRPr>
          </a:p>
          <a:p>
            <a:pPr>
              <a:buFont typeface="Wingdings" pitchFamily="2" charset="2"/>
              <a:buChar char="§"/>
            </a:pPr>
            <a:r>
              <a:rPr lang="en-US" dirty="0">
                <a:latin typeface="Times New Roman" charset="0"/>
              </a:rPr>
              <a:t> 145.A.30 </a:t>
            </a:r>
            <a:r>
              <a:rPr lang="en-US" dirty="0" err="1">
                <a:latin typeface="Times New Roman" charset="0"/>
              </a:rPr>
              <a:t>para</a:t>
            </a:r>
            <a:r>
              <a:rPr lang="en-US" dirty="0">
                <a:latin typeface="Times New Roman" charset="0"/>
              </a:rPr>
              <a:t> (g), (h), (</a:t>
            </a:r>
            <a:r>
              <a:rPr lang="en-US" dirty="0" err="1">
                <a:latin typeface="Times New Roman" charset="0"/>
              </a:rPr>
              <a:t>i</a:t>
            </a:r>
            <a:r>
              <a:rPr lang="en-US" dirty="0">
                <a:latin typeface="Times New Roman" charset="0"/>
              </a:rPr>
              <a:t>) </a:t>
            </a:r>
          </a:p>
          <a:p>
            <a:pPr>
              <a:buFont typeface="Wingdings" pitchFamily="2" charset="2"/>
              <a:buNone/>
            </a:pPr>
            <a:r>
              <a:rPr lang="en-US" dirty="0">
                <a:latin typeface="Times New Roman" charset="0"/>
              </a:rPr>
              <a:t>  Certifying staff for line, base or component: appropriate aircraft type rated certifying staff qualified as category B1 and B2 in accordance with </a:t>
            </a:r>
            <a:r>
              <a:rPr lang="en-US" b="1" dirty="0">
                <a:latin typeface="Times New Roman" charset="0"/>
              </a:rPr>
              <a:t>Part-66</a:t>
            </a:r>
            <a:r>
              <a:rPr lang="en-US" dirty="0">
                <a:latin typeface="Times New Roman" charset="0"/>
              </a:rPr>
              <a:t> and 145.A.35</a:t>
            </a:r>
          </a:p>
          <a:p>
            <a:endParaRPr lang="en-US" b="1" dirty="0">
              <a:latin typeface="Times New Roman" charset="0"/>
            </a:endParaRPr>
          </a:p>
          <a:p>
            <a:pPr>
              <a:buFont typeface="Wingdings" pitchFamily="2" charset="2"/>
              <a:buChar char="§"/>
            </a:pPr>
            <a:r>
              <a:rPr lang="en-US" b="1" dirty="0">
                <a:latin typeface="Times New Roman" charset="0"/>
              </a:rPr>
              <a:t> </a:t>
            </a:r>
            <a:r>
              <a:rPr lang="en-US" dirty="0">
                <a:latin typeface="Times New Roman" charset="0"/>
              </a:rPr>
              <a:t>Part 66.A.25 Basic knowledge requirements</a:t>
            </a:r>
          </a:p>
          <a:p>
            <a:r>
              <a:rPr lang="en-US" dirty="0">
                <a:latin typeface="Times New Roman" charset="0"/>
              </a:rPr>
              <a:t>An applicant for an aircraft maintenance </a:t>
            </a:r>
            <a:r>
              <a:rPr lang="en-US" dirty="0" err="1">
                <a:latin typeface="Times New Roman" charset="0"/>
              </a:rPr>
              <a:t>licence</a:t>
            </a:r>
            <a:r>
              <a:rPr lang="en-US" dirty="0">
                <a:latin typeface="Times New Roman" charset="0"/>
              </a:rPr>
              <a:t> or the addition of a category or subcategory to such an aircraft maintenance </a:t>
            </a:r>
            <a:r>
              <a:rPr lang="en-US" dirty="0" err="1">
                <a:latin typeface="Times New Roman" charset="0"/>
              </a:rPr>
              <a:t>licence</a:t>
            </a:r>
            <a:r>
              <a:rPr lang="en-US" dirty="0">
                <a:latin typeface="Times New Roman" charset="0"/>
              </a:rPr>
              <a:t> shall demonstrate, by examination, a level of knowledge in the appropriate subject modules in accordance with Appendix I to this Part.</a:t>
            </a:r>
          </a:p>
          <a:p>
            <a:r>
              <a:rPr lang="en-US" dirty="0">
                <a:latin typeface="Times New Roman" charset="0"/>
              </a:rPr>
              <a:t>The basic knowledge examinations shall be conducted by a training </a:t>
            </a:r>
            <a:r>
              <a:rPr lang="en-US" dirty="0" err="1">
                <a:latin typeface="Times New Roman" charset="0"/>
              </a:rPr>
              <a:t>organisation</a:t>
            </a:r>
            <a:r>
              <a:rPr lang="en-US" dirty="0">
                <a:latin typeface="Times New Roman" charset="0"/>
              </a:rPr>
              <a:t> appropriately </a:t>
            </a:r>
            <a:r>
              <a:rPr lang="en-US" b="1" dirty="0">
                <a:latin typeface="Times New Roman" charset="0"/>
              </a:rPr>
              <a:t>approved under Part- 147</a:t>
            </a:r>
            <a:r>
              <a:rPr lang="en-US" dirty="0">
                <a:latin typeface="Times New Roman" charset="0"/>
              </a:rPr>
              <a:t> or by the competent authority.</a:t>
            </a:r>
          </a:p>
          <a:p>
            <a:endParaRPr lang="en-US" dirty="0">
              <a:latin typeface="Times New Roman" charset="0"/>
            </a:endParaRPr>
          </a:p>
        </p:txBody>
      </p:sp>
    </p:spTree>
    <p:extLst>
      <p:ext uri="{BB962C8B-B14F-4D97-AF65-F5344CB8AC3E}">
        <p14:creationId xmlns:p14="http://schemas.microsoft.com/office/powerpoint/2010/main" val="2671663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FFA49C16-229F-4609-9767-D0628162A975}" type="slidenum">
              <a:rPr lang="en-US" smtClean="0">
                <a:latin typeface="Times New Roman" charset="0"/>
              </a:rPr>
              <a:pPr/>
              <a:t>76</a:t>
            </a:fld>
            <a:endParaRPr lang="en-US">
              <a:latin typeface="Times New Roman" charset="0"/>
            </a:endParaRPr>
          </a:p>
        </p:txBody>
      </p:sp>
      <p:sp>
        <p:nvSpPr>
          <p:cNvPr id="18435"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8436"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pPr algn="just"/>
            <a:r>
              <a:rPr lang="en-US" sz="1100" u="sng">
                <a:latin typeface="Times New Roman" charset="0"/>
                <a:cs typeface="Arial" charset="0"/>
              </a:rPr>
              <a:t>Administrative</a:t>
            </a:r>
            <a:endParaRPr lang="en-US" sz="1100">
              <a:latin typeface="Times New Roman" charset="0"/>
              <a:cs typeface="Times New Roman" charset="0"/>
            </a:endParaRPr>
          </a:p>
          <a:p>
            <a:pPr algn="just"/>
            <a:r>
              <a:rPr lang="en-US" sz="1100">
                <a:latin typeface="Times New Roman" charset="0"/>
                <a:cs typeface="Arial" charset="0"/>
              </a:rPr>
              <a:t>FAR / JAR 21:   Certification procedures for Aircraft, Products and Parts</a:t>
            </a:r>
            <a:endParaRPr lang="en-US" sz="1100" u="sng">
              <a:latin typeface="Times New Roman" charset="0"/>
              <a:cs typeface="Arial" charset="0"/>
            </a:endParaRPr>
          </a:p>
          <a:p>
            <a:pPr algn="just"/>
            <a:r>
              <a:rPr lang="en-US" sz="1100" u="sng">
                <a:latin typeface="Times New Roman" charset="0"/>
                <a:cs typeface="Arial" charset="0"/>
              </a:rPr>
              <a:t>Airframe</a:t>
            </a:r>
            <a:endParaRPr lang="en-US" sz="1100">
              <a:latin typeface="Times New Roman" charset="0"/>
              <a:cs typeface="Arial" charset="0"/>
            </a:endParaRPr>
          </a:p>
          <a:p>
            <a:pPr algn="just"/>
            <a:r>
              <a:rPr lang="en-US" sz="1100">
                <a:latin typeface="Times New Roman" charset="0"/>
                <a:cs typeface="Arial" charset="0"/>
              </a:rPr>
              <a:t>FAR/ JAR 23:   Normal, Aerobatic and Commuter Airplane</a:t>
            </a:r>
            <a:endParaRPr lang="en-US" sz="1100">
              <a:latin typeface="Times New Roman" charset="0"/>
              <a:cs typeface="Times New Roman" charset="0"/>
            </a:endParaRPr>
          </a:p>
          <a:p>
            <a:pPr algn="just"/>
            <a:r>
              <a:rPr lang="en-US" sz="1100">
                <a:latin typeface="Times New Roman" charset="0"/>
                <a:cs typeface="Arial" charset="0"/>
              </a:rPr>
              <a:t>FAR/ JAR 25:   Transport Category Airplane</a:t>
            </a:r>
            <a:endParaRPr lang="en-US" sz="1100">
              <a:latin typeface="Times New Roman" charset="0"/>
              <a:cs typeface="Times New Roman" charset="0"/>
            </a:endParaRPr>
          </a:p>
          <a:p>
            <a:pPr algn="just"/>
            <a:r>
              <a:rPr lang="en-US" sz="1100">
                <a:latin typeface="Times New Roman" charset="0"/>
                <a:cs typeface="Arial" charset="0"/>
              </a:rPr>
              <a:t>FAR/ JAR 27:   Small Rotorcraft</a:t>
            </a:r>
            <a:endParaRPr lang="en-US" sz="1100">
              <a:latin typeface="Times New Roman" charset="0"/>
              <a:cs typeface="Times New Roman" charset="0"/>
            </a:endParaRPr>
          </a:p>
          <a:p>
            <a:pPr algn="just"/>
            <a:r>
              <a:rPr lang="en-US" sz="1100">
                <a:latin typeface="Times New Roman" charset="0"/>
                <a:cs typeface="Arial" charset="0"/>
              </a:rPr>
              <a:t>FAR/ JAR 29:   Transport category Rotorcraft</a:t>
            </a:r>
            <a:endParaRPr lang="en-US" sz="1100">
              <a:latin typeface="Times New Roman" charset="0"/>
              <a:cs typeface="Times New Roman" charset="0"/>
            </a:endParaRPr>
          </a:p>
          <a:p>
            <a:pPr algn="just"/>
            <a:r>
              <a:rPr lang="en-US" sz="1100">
                <a:latin typeface="Times New Roman" charset="0"/>
                <a:cs typeface="Arial" charset="0"/>
              </a:rPr>
              <a:t>FAR 31:	  Manned Free Balloons    JAR APU:    Auxiliary Power Units</a:t>
            </a:r>
            <a:endParaRPr lang="en-US" sz="1100">
              <a:latin typeface="Times New Roman" charset="0"/>
              <a:cs typeface="Times New Roman" charset="0"/>
            </a:endParaRPr>
          </a:p>
          <a:p>
            <a:pPr algn="just"/>
            <a:r>
              <a:rPr lang="en-US" sz="1100">
                <a:latin typeface="Times New Roman" charset="0"/>
                <a:cs typeface="Arial" charset="0"/>
              </a:rPr>
              <a:t>JAR VLA:	   Very Light Aircraft	</a:t>
            </a:r>
            <a:endParaRPr lang="en-US" sz="1100">
              <a:latin typeface="Times New Roman" charset="0"/>
              <a:cs typeface="Times New Roman" charset="0"/>
            </a:endParaRPr>
          </a:p>
          <a:p>
            <a:pPr algn="just"/>
            <a:r>
              <a:rPr lang="en-US" sz="1100">
                <a:latin typeface="Times New Roman" charset="0"/>
                <a:cs typeface="Arial" charset="0"/>
              </a:rPr>
              <a:t> </a:t>
            </a:r>
            <a:r>
              <a:rPr lang="en-US" sz="1100" u="sng">
                <a:latin typeface="Times New Roman" charset="0"/>
                <a:cs typeface="Arial" charset="0"/>
              </a:rPr>
              <a:t>Power plant </a:t>
            </a:r>
            <a:endParaRPr lang="en-US" sz="1100">
              <a:latin typeface="Times New Roman" charset="0"/>
              <a:cs typeface="Times New Roman" charset="0"/>
            </a:endParaRPr>
          </a:p>
          <a:p>
            <a:pPr algn="just"/>
            <a:r>
              <a:rPr lang="en-US" sz="1100">
                <a:latin typeface="Times New Roman" charset="0"/>
                <a:cs typeface="Arial" charset="0"/>
              </a:rPr>
              <a:t>FAR 33/ JAR E:   Aircraft Engines</a:t>
            </a:r>
            <a:endParaRPr lang="en-US" sz="1100">
              <a:latin typeface="Times New Roman" charset="0"/>
              <a:cs typeface="Times New Roman" charset="0"/>
            </a:endParaRPr>
          </a:p>
          <a:p>
            <a:pPr algn="just"/>
            <a:r>
              <a:rPr lang="en-US" sz="1100">
                <a:latin typeface="Times New Roman" charset="0"/>
                <a:cs typeface="Arial" charset="0"/>
              </a:rPr>
              <a:t>FAR 35/ JAR P:   Propellers</a:t>
            </a:r>
            <a:endParaRPr lang="en-US" sz="1100">
              <a:latin typeface="Times New Roman" charset="0"/>
              <a:cs typeface="Times New Roman" charset="0"/>
            </a:endParaRPr>
          </a:p>
          <a:p>
            <a:pPr algn="just"/>
            <a:r>
              <a:rPr lang="en-US" sz="1100" u="sng">
                <a:latin typeface="Times New Roman" charset="0"/>
                <a:cs typeface="Arial" charset="0"/>
              </a:rPr>
              <a:t>Environment</a:t>
            </a:r>
            <a:endParaRPr lang="en-US" sz="1100">
              <a:latin typeface="Times New Roman" charset="0"/>
              <a:cs typeface="Times New Roman" charset="0"/>
            </a:endParaRPr>
          </a:p>
          <a:p>
            <a:r>
              <a:rPr lang="en-US" sz="1100">
                <a:latin typeface="Times New Roman" charset="0"/>
                <a:cs typeface="Arial" charset="0"/>
              </a:rPr>
              <a:t>FAR 34:Fuel Venting and Emission Requirements for Turbine Powered A/craft     </a:t>
            </a:r>
          </a:p>
          <a:p>
            <a:pPr algn="just"/>
            <a:r>
              <a:rPr lang="en-US" sz="1100">
                <a:latin typeface="Times New Roman" charset="0"/>
                <a:cs typeface="Arial" charset="0"/>
              </a:rPr>
              <a:t>FAR/ JAR 36:	Aircraft Noise </a:t>
            </a:r>
          </a:p>
          <a:p>
            <a:pPr algn="just"/>
            <a:r>
              <a:rPr lang="en-US" sz="1100" u="sng">
                <a:latin typeface="Times New Roman" charset="0"/>
                <a:cs typeface="Arial" charset="0"/>
              </a:rPr>
              <a:t>Under </a:t>
            </a:r>
            <a:r>
              <a:rPr lang="en-US" sz="1100" b="1" u="sng">
                <a:latin typeface="Times New Roman" charset="0"/>
                <a:cs typeface="Arial" charset="0"/>
              </a:rPr>
              <a:t>Approved Maintenance Standards</a:t>
            </a:r>
            <a:r>
              <a:rPr lang="en-US" sz="1100" u="sng">
                <a:latin typeface="Times New Roman" charset="0"/>
                <a:cs typeface="Arial" charset="0"/>
              </a:rPr>
              <a:t> the following applies</a:t>
            </a:r>
            <a:r>
              <a:rPr lang="en-US" sz="1100">
                <a:latin typeface="Times New Roman" charset="0"/>
                <a:cs typeface="Arial" charset="0"/>
              </a:rPr>
              <a:t> </a:t>
            </a:r>
          </a:p>
          <a:p>
            <a:pPr algn="just"/>
            <a:r>
              <a:rPr lang="en-US" sz="1100">
                <a:latin typeface="Times New Roman" charset="0"/>
                <a:cs typeface="Arial" charset="0"/>
              </a:rPr>
              <a:t>JAR OPS1 Subpart M:   Airplane Maintenance </a:t>
            </a:r>
          </a:p>
          <a:p>
            <a:pPr algn="just"/>
            <a:r>
              <a:rPr lang="en-US" sz="1100">
                <a:latin typeface="Times New Roman" charset="0"/>
                <a:cs typeface="Arial" charset="0"/>
              </a:rPr>
              <a:t>FAR/JAR145:	Approved Maintenance Organization </a:t>
            </a:r>
          </a:p>
          <a:p>
            <a:pPr algn="just"/>
            <a:r>
              <a:rPr lang="en-US" sz="1100">
                <a:latin typeface="Times New Roman" charset="0"/>
                <a:cs typeface="Arial" charset="0"/>
              </a:rPr>
              <a:t>FAR65/JAR 66:   Certifying Staff Maintenance</a:t>
            </a:r>
            <a:endParaRPr lang="en-US" sz="1100">
              <a:latin typeface="Times New Roman" charset="0"/>
              <a:cs typeface="Times New Roman" charset="0"/>
            </a:endParaRPr>
          </a:p>
          <a:p>
            <a:endParaRPr lang="en-US" sz="1100">
              <a:latin typeface="Times New Roman" charset="0"/>
            </a:endParaRPr>
          </a:p>
        </p:txBody>
      </p:sp>
    </p:spTree>
    <p:extLst>
      <p:ext uri="{BB962C8B-B14F-4D97-AF65-F5344CB8AC3E}">
        <p14:creationId xmlns:p14="http://schemas.microsoft.com/office/powerpoint/2010/main" val="2692176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7803420-E1B8-4B5D-932F-501FDAC95526}" type="slidenum">
              <a:rPr lang="en-US" smtClean="0">
                <a:latin typeface="Times New Roman" charset="0"/>
              </a:rPr>
              <a:pPr/>
              <a:t>77</a:t>
            </a:fld>
            <a:endParaRPr lang="en-US">
              <a:latin typeface="Times New Roman" charset="0"/>
            </a:endParaRPr>
          </a:p>
        </p:txBody>
      </p:sp>
      <p:sp>
        <p:nvSpPr>
          <p:cNvPr id="19459"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19460"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pPr marL="228600" indent="-228600"/>
            <a:r>
              <a:rPr lang="en-US">
                <a:latin typeface="Times New Roman" charset="0"/>
                <a:cs typeface="Times New Roman" charset="0"/>
              </a:rPr>
              <a:t>In such a context, common standards are more rapidly and consistently implemented throughout the EU, It is also worth remembering that since 'Europe' is not limited to the 'European Union', those other European countries, provided they abide by the Agency's decisions, will be closely associated with the Agency's work. For example, this is already the case for Norway, Iceland and soon Switzerland. However, the JAA will retain its consultative role for non-EU States, as well as for all its members in the area of operations and flight crew licensing, until those matters are incorporated into the basic EASA regulation.</a:t>
            </a:r>
          </a:p>
          <a:p>
            <a:pPr marL="228600" indent="-228600"/>
            <a:r>
              <a:rPr lang="en-US">
                <a:latin typeface="Times New Roman" charset="0"/>
                <a:cs typeface="Times New Roman" charset="0"/>
              </a:rPr>
              <a:t>It is clear that the JAA is in the process of handing over responsibilities to the Agency, with both organisations working hand in hand to accomplish this by 2006-2007. </a:t>
            </a:r>
          </a:p>
          <a:p>
            <a:pPr marL="228600" indent="-228600"/>
            <a:r>
              <a:rPr lang="en-US">
                <a:latin typeface="Times New Roman" charset="0"/>
                <a:cs typeface="Times New Roman" charset="0"/>
              </a:rPr>
              <a:t>The successful setting up of EASA was due largely to the support of </a:t>
            </a:r>
          </a:p>
          <a:p>
            <a:pPr marL="228600" indent="-228600">
              <a:buFontTx/>
              <a:buAutoNum type="alphaLcParenBoth"/>
            </a:pPr>
            <a:r>
              <a:rPr lang="en-US">
                <a:latin typeface="Times New Roman" charset="0"/>
                <a:cs typeface="Times New Roman" charset="0"/>
              </a:rPr>
              <a:t>the member States, </a:t>
            </a:r>
          </a:p>
          <a:p>
            <a:pPr marL="228600" indent="-228600">
              <a:buFontTx/>
              <a:buAutoNum type="alphaLcParenBoth"/>
            </a:pPr>
            <a:r>
              <a:rPr lang="en-US">
                <a:latin typeface="Times New Roman" charset="0"/>
                <a:cs typeface="Times New Roman" charset="0"/>
              </a:rPr>
              <a:t> their national aviation authorities and of course </a:t>
            </a:r>
          </a:p>
          <a:p>
            <a:pPr marL="228600" indent="-228600"/>
            <a:r>
              <a:rPr lang="en-US">
                <a:latin typeface="Times New Roman" charset="0"/>
                <a:cs typeface="Times New Roman" charset="0"/>
              </a:rPr>
              <a:t>(c) JAA</a:t>
            </a:r>
            <a:r>
              <a:rPr lang="en-US">
                <a:latin typeface="Times New Roman" charset="0"/>
              </a:rPr>
              <a:t> </a:t>
            </a:r>
          </a:p>
          <a:p>
            <a:pPr marL="228600" indent="-228600"/>
            <a:endParaRPr lang="en-US">
              <a:latin typeface="Times New Roman" charset="0"/>
            </a:endParaRPr>
          </a:p>
        </p:txBody>
      </p:sp>
      <p:sp>
        <p:nvSpPr>
          <p:cNvPr id="19461" name="Text Box 4"/>
          <p:cNvSpPr txBox="1">
            <a:spLocks noChangeArrowheads="1"/>
          </p:cNvSpPr>
          <p:nvPr/>
        </p:nvSpPr>
        <p:spPr bwMode="auto">
          <a:xfrm>
            <a:off x="1965327" y="3057525"/>
            <a:ext cx="184730" cy="369332"/>
          </a:xfrm>
          <a:prstGeom prst="rect">
            <a:avLst/>
          </a:prstGeom>
          <a:noFill/>
          <a:ln w="9525">
            <a:noFill/>
            <a:miter lim="800000"/>
            <a:headEnd/>
            <a:tailEnd/>
          </a:ln>
        </p:spPr>
        <p:txBody>
          <a:bodyPr wrap="none">
            <a:spAutoFit/>
          </a:bodyPr>
          <a:lstStyle/>
          <a:p>
            <a:pPr algn="ctr"/>
            <a:endParaRPr lang="en-US" b="1">
              <a:latin typeface="Arial" charset="0"/>
            </a:endParaRPr>
          </a:p>
        </p:txBody>
      </p:sp>
    </p:spTree>
    <p:extLst>
      <p:ext uri="{BB962C8B-B14F-4D97-AF65-F5344CB8AC3E}">
        <p14:creationId xmlns:p14="http://schemas.microsoft.com/office/powerpoint/2010/main" val="1257356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CBE4502-38E3-4ACC-ADCD-186FD6886BB5}" type="slidenum">
              <a:rPr lang="en-US" smtClean="0">
                <a:latin typeface="Times New Roman" charset="0"/>
              </a:rPr>
              <a:pPr/>
              <a:t>78</a:t>
            </a:fld>
            <a:endParaRPr lang="en-US">
              <a:latin typeface="Times New Roman" charset="0"/>
            </a:endParaRPr>
          </a:p>
        </p:txBody>
      </p:sp>
      <p:sp>
        <p:nvSpPr>
          <p:cNvPr id="20483"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0484"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r>
              <a:rPr lang="en-US">
                <a:latin typeface="Times New Roman" charset="0"/>
                <a:cs typeface="Times New Roman" charset="0"/>
              </a:rPr>
              <a:t>In such a context, common standards are more rapidly and consistently implemented throughout the EU, It is also worth remembering that since 'Europe' is not limited to the 'European Union', those other European countries, provided they abide by the Agency's decisions, will be closely associated with the Agency's work. For example, this is already the case for Norway, Iceland and soon Switzerland. However, the JAA will retain its consultative role for non-EU States, as well as for all its members in the area of operations and flight crew licensing, until those matters are incorporated into the basic EASA regulation.</a:t>
            </a:r>
          </a:p>
          <a:p>
            <a:r>
              <a:rPr lang="en-US">
                <a:latin typeface="Times New Roman" charset="0"/>
                <a:cs typeface="Arial" charset="0"/>
              </a:rPr>
              <a:t> </a:t>
            </a:r>
            <a:endParaRPr lang="en-US">
              <a:latin typeface="Times New Roman" charset="0"/>
              <a:cs typeface="Times New Roman" charset="0"/>
            </a:endParaRPr>
          </a:p>
          <a:p>
            <a:r>
              <a:rPr lang="en-US">
                <a:latin typeface="Times New Roman" charset="0"/>
                <a:cs typeface="Times New Roman" charset="0"/>
              </a:rPr>
              <a:t>   </a:t>
            </a:r>
            <a:endParaRPr lang="en-US">
              <a:latin typeface="Times New Roman" charset="0"/>
            </a:endParaRPr>
          </a:p>
        </p:txBody>
      </p:sp>
    </p:spTree>
    <p:extLst>
      <p:ext uri="{BB962C8B-B14F-4D97-AF65-F5344CB8AC3E}">
        <p14:creationId xmlns:p14="http://schemas.microsoft.com/office/powerpoint/2010/main" val="2065519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9E8C7F5-4C3A-479D-BAFD-27B6FDFAA316}" type="slidenum">
              <a:rPr lang="en-US" smtClean="0">
                <a:latin typeface="Times New Roman" charset="0"/>
              </a:rPr>
              <a:pPr/>
              <a:t>79</a:t>
            </a:fld>
            <a:endParaRPr lang="en-US">
              <a:latin typeface="Times New Roman" charset="0"/>
            </a:endParaRPr>
          </a:p>
        </p:txBody>
      </p:sp>
      <p:sp>
        <p:nvSpPr>
          <p:cNvPr id="21507" name="Rectangle 2"/>
          <p:cNvSpPr>
            <a:spLocks noGrp="1" noRot="1" noChangeAspect="1" noChangeArrowheads="1" noTextEdit="1"/>
          </p:cNvSpPr>
          <p:nvPr>
            <p:ph type="sldImg"/>
          </p:nvPr>
        </p:nvSpPr>
        <p:spPr>
          <a:xfrm>
            <a:off x="1325563" y="685800"/>
            <a:ext cx="4216400" cy="3162300"/>
          </a:xfrm>
          <a:solidFill>
            <a:srgbClr val="FFFFFF"/>
          </a:solidFill>
          <a:ln/>
        </p:spPr>
      </p:sp>
      <p:sp>
        <p:nvSpPr>
          <p:cNvPr id="21508" name="Rectangle 3"/>
          <p:cNvSpPr>
            <a:spLocks noGrp="1" noChangeArrowheads="1"/>
          </p:cNvSpPr>
          <p:nvPr>
            <p:ph type="body" idx="1"/>
          </p:nvPr>
        </p:nvSpPr>
        <p:spPr>
          <a:xfrm>
            <a:off x="914400" y="4224341"/>
            <a:ext cx="5029200" cy="4300537"/>
          </a:xfrm>
          <a:solidFill>
            <a:srgbClr val="FFFFFF"/>
          </a:solidFill>
          <a:ln>
            <a:solidFill>
              <a:srgbClr val="000000"/>
            </a:solidFill>
          </a:ln>
        </p:spPr>
        <p:txBody>
          <a:bodyPr/>
          <a:lstStyle/>
          <a:p>
            <a:r>
              <a:rPr lang="en-US">
                <a:latin typeface="Times New Roman" charset="0"/>
                <a:cs typeface="Arial" charset="0"/>
              </a:rPr>
              <a:t>CHINA :Technical Agreement </a:t>
            </a:r>
            <a:r>
              <a:rPr lang="en-US">
                <a:latin typeface="Arial" charset="0"/>
                <a:cs typeface="Arial" charset="0"/>
              </a:rPr>
              <a:t>–</a:t>
            </a:r>
            <a:r>
              <a:rPr lang="en-US">
                <a:latin typeface="Times New Roman" charset="0"/>
                <a:cs typeface="Arial" charset="0"/>
              </a:rPr>
              <a:t> China &amp; the Agency on Diamond A/craft product certification</a:t>
            </a:r>
          </a:p>
          <a:p>
            <a:r>
              <a:rPr lang="en-US">
                <a:latin typeface="Times New Roman" charset="0"/>
                <a:cs typeface="Arial" charset="0"/>
              </a:rPr>
              <a:t>ISRAEL: Working agreement </a:t>
            </a:r>
            <a:r>
              <a:rPr lang="en-US">
                <a:latin typeface="Arial" charset="0"/>
                <a:cs typeface="Arial" charset="0"/>
              </a:rPr>
              <a:t>–</a:t>
            </a:r>
            <a:r>
              <a:rPr lang="en-US">
                <a:latin typeface="Times New Roman" charset="0"/>
                <a:cs typeface="Arial" charset="0"/>
              </a:rPr>
              <a:t> EASA &amp; the CA Administration of Israel</a:t>
            </a:r>
            <a:endParaRPr lang="en-US">
              <a:latin typeface="Times New Roman" charset="0"/>
              <a:ea typeface="Arial Unicode MS" pitchFamily="34" charset="-128"/>
              <a:cs typeface="Arial Unicode MS" pitchFamily="34" charset="-128"/>
            </a:endParaRPr>
          </a:p>
          <a:p>
            <a:r>
              <a:rPr lang="en-US">
                <a:latin typeface="Times New Roman" charset="0"/>
                <a:cs typeface="Arial" charset="0"/>
              </a:rPr>
              <a:t>RUSSIA: Working agreement on airworthiness Implementation procedure for:</a:t>
            </a:r>
            <a:endParaRPr lang="en-US">
              <a:latin typeface="Times New Roman" charset="0"/>
              <a:ea typeface="Arial Unicode MS" pitchFamily="34" charset="-128"/>
              <a:cs typeface="Arial Unicode MS" pitchFamily="34" charset="-128"/>
            </a:endParaRPr>
          </a:p>
          <a:p>
            <a:pPr>
              <a:buFontTx/>
              <a:buChar char="•"/>
            </a:pPr>
            <a:r>
              <a:rPr lang="en-US">
                <a:latin typeface="Times New Roman" charset="0"/>
                <a:cs typeface="Arial" charset="0"/>
              </a:rPr>
              <a:t> design approvals of a/craft, engine &amp; propeller from CIS </a:t>
            </a:r>
            <a:endParaRPr lang="en-US">
              <a:latin typeface="Times New Roman" charset="0"/>
            </a:endParaRPr>
          </a:p>
          <a:p>
            <a:pPr>
              <a:buFontTx/>
              <a:buChar char="•"/>
            </a:pPr>
            <a:r>
              <a:rPr lang="en-US">
                <a:latin typeface="Times New Roman" charset="0"/>
                <a:cs typeface="Arial" charset="0"/>
              </a:rPr>
              <a:t> certification and continue airworthiness of SaM146 engines</a:t>
            </a:r>
            <a:endParaRPr lang="en-US">
              <a:latin typeface="Times New Roman" charset="0"/>
            </a:endParaRPr>
          </a:p>
          <a:p>
            <a:r>
              <a:rPr lang="en-US">
                <a:latin typeface="Times New Roman" charset="0"/>
                <a:cs typeface="Arial" charset="0"/>
              </a:rPr>
              <a:t>USA ( ED Decision 2004/04/CF)</a:t>
            </a:r>
            <a:endParaRPr lang="en-US">
              <a:latin typeface="Times New Roman" charset="0"/>
              <a:ea typeface="Arial Unicode MS" pitchFamily="34" charset="-128"/>
              <a:cs typeface="Arial Unicode MS" pitchFamily="34" charset="-128"/>
            </a:endParaRPr>
          </a:p>
          <a:p>
            <a:r>
              <a:rPr lang="en-US">
                <a:latin typeface="Times New Roman" charset="0"/>
                <a:cs typeface="Arial" charset="0"/>
              </a:rPr>
              <a:t>The acceptance of certification findings made by the FAA for products designed in the USA</a:t>
            </a:r>
            <a:endParaRPr lang="en-US">
              <a:latin typeface="Times New Roman" charset="0"/>
              <a:ea typeface="Arial Unicode MS" pitchFamily="34" charset="-128"/>
              <a:cs typeface="Arial Unicode MS" pitchFamily="34" charset="-128"/>
            </a:endParaRPr>
          </a:p>
          <a:p>
            <a:r>
              <a:rPr lang="en-US">
                <a:latin typeface="Times New Roman" charset="0"/>
                <a:cs typeface="Arial" charset="0"/>
              </a:rPr>
              <a:t>BRAZIL (ED Decision 2004/03/CF): Administrative Arrangement with Brazillian authorities DAC/CTA </a:t>
            </a:r>
            <a:r>
              <a:rPr lang="en-US">
                <a:latin typeface="Arial" charset="0"/>
                <a:cs typeface="Arial" charset="0"/>
              </a:rPr>
              <a:t>–</a:t>
            </a:r>
            <a:r>
              <a:rPr lang="en-US">
                <a:latin typeface="Times New Roman" charset="0"/>
                <a:cs typeface="Arial" charset="0"/>
              </a:rPr>
              <a:t> The acceptance of certification findings made by DAC/CTA for products designed in Brazil</a:t>
            </a:r>
            <a:endParaRPr lang="en-US">
              <a:latin typeface="Times New Roman" charset="0"/>
              <a:ea typeface="Arial Unicode MS" pitchFamily="34" charset="-128"/>
              <a:cs typeface="Arial Unicode MS" pitchFamily="34" charset="-128"/>
            </a:endParaRPr>
          </a:p>
          <a:p>
            <a:r>
              <a:rPr lang="en-US">
                <a:latin typeface="Times New Roman" charset="0"/>
                <a:cs typeface="Arial" charset="0"/>
              </a:rPr>
              <a:t>CANADA: Administrative Arrangement </a:t>
            </a:r>
            <a:r>
              <a:rPr lang="en-US">
                <a:latin typeface="Arial" charset="0"/>
                <a:cs typeface="Arial" charset="0"/>
              </a:rPr>
              <a:t>–</a:t>
            </a:r>
            <a:r>
              <a:rPr lang="en-US">
                <a:latin typeface="Times New Roman" charset="0"/>
                <a:cs typeface="Arial" charset="0"/>
              </a:rPr>
              <a:t> EASA &amp; Transport Canada on Certification and Maintenance</a:t>
            </a:r>
          </a:p>
          <a:p>
            <a:r>
              <a:rPr lang="en-US">
                <a:latin typeface="Times New Roman" charset="0"/>
                <a:cs typeface="Arial" charset="0"/>
              </a:rPr>
              <a:t>ED Decision 2004/02/CF The acceptance of certification findings made by TCCA for products designed in Canada</a:t>
            </a:r>
            <a:endParaRPr lang="en-US">
              <a:latin typeface="Times New Roman" charset="0"/>
              <a:ea typeface="Arial Unicode MS" pitchFamily="34" charset="-128"/>
              <a:cs typeface="Arial Unicode MS" pitchFamily="34" charset="-128"/>
            </a:endParaRPr>
          </a:p>
          <a:p>
            <a:r>
              <a:rPr lang="en-US">
                <a:latin typeface="Times New Roman" charset="0"/>
                <a:cs typeface="Arial" charset="0"/>
              </a:rPr>
              <a:t>JAA: Working Arrangement on transfer of certain Standardisation Co-ordination Activities from JAA to EASA</a:t>
            </a:r>
            <a:r>
              <a:rPr lang="en-US">
                <a:latin typeface="Times New Roman" charset="0"/>
                <a:cs typeface="Arial" charset="0"/>
                <a:hlinkClick r:id="rId3"/>
              </a:rPr>
              <a:t> </a:t>
            </a:r>
            <a:r>
              <a:rPr lang="en-US">
                <a:latin typeface="Times New Roman" charset="0"/>
                <a:cs typeface="Arial" charset="0"/>
              </a:rPr>
              <a:t>&amp; acceptance of certification findings made by FOCA (Swiss aviation authority)</a:t>
            </a:r>
            <a:endParaRPr lang="en-US">
              <a:latin typeface="Times New Roman" charset="0"/>
            </a:endParaRPr>
          </a:p>
          <a:p>
            <a:endParaRPr lang="en-US">
              <a:latin typeface="Times New Roman" charset="0"/>
            </a:endParaRPr>
          </a:p>
        </p:txBody>
      </p:sp>
    </p:spTree>
    <p:extLst>
      <p:ext uri="{BB962C8B-B14F-4D97-AF65-F5344CB8AC3E}">
        <p14:creationId xmlns:p14="http://schemas.microsoft.com/office/powerpoint/2010/main" val="1697647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25560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05625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232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0575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0A1F6DAF-CCCD-4F20-B3B2-4A3810C970A6}" type="datetimeFigureOut">
              <a:rPr lang="en-US" smtClean="0"/>
              <a:pPr/>
              <a:t>10/31/2023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1BDA5BAD-B5A6-4ACF-9659-B881F3AB7C0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1F6DAF-CCCD-4F20-B3B2-4A3810C970A6}"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A5BAD-B5A6-4ACF-9659-B881F3AB7C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1F6DAF-CCCD-4F20-B3B2-4A3810C970A6}"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A5BAD-B5A6-4ACF-9659-B881F3AB7C0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231391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251801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71600" y="4953000"/>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8" name="Date Placeholder 4"/>
          <p:cNvSpPr txBox="1">
            <a:spLocks/>
          </p:cNvSpPr>
          <p:nvPr userDrawn="1"/>
        </p:nvSpPr>
        <p:spPr bwMode="auto">
          <a:xfrm>
            <a:off x="381000" y="6248400"/>
            <a:ext cx="2667000" cy="365125"/>
          </a:xfrm>
          <a:prstGeom prst="rect">
            <a:avLst/>
          </a:prstGeom>
        </p:spPr>
        <p:txBody>
          <a:bodyPr vert="horz"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 dirty="0">
                <a:solidFill>
                  <a:schemeClr val="tx2"/>
                </a:solidFill>
              </a:rPr>
              <a:t>D</a:t>
            </a:r>
            <a:r>
              <a:rPr kumimoji="0" lang="en-US" sz="800" b="0" i="0" u="none" strike="noStrike" kern="1200" cap="none" spc="0" normalizeH="0" baseline="0" noProof="0" dirty="0">
                <a:ln>
                  <a:noFill/>
                </a:ln>
                <a:solidFill>
                  <a:schemeClr val="tx2"/>
                </a:solidFill>
                <a:effectLst/>
                <a:uLnTx/>
                <a:uFillTx/>
                <a:latin typeface="+mn-lt"/>
                <a:ea typeface="+mn-ea"/>
                <a:cs typeface="+mn-cs"/>
              </a:rPr>
              <a:t>IPLOMA ENGINEERING IN AIRCRAFT MAINTENANCE WM 110: AVIATION</a:t>
            </a:r>
            <a:r>
              <a:rPr kumimoji="0" lang="en-US" sz="800" b="0" i="0" u="none" strike="noStrike" kern="1200" cap="none" spc="0" normalizeH="0" noProof="0" dirty="0">
                <a:ln>
                  <a:noFill/>
                </a:ln>
                <a:solidFill>
                  <a:schemeClr val="tx2"/>
                </a:solidFill>
                <a:effectLst/>
                <a:uLnTx/>
                <a:uFillTx/>
                <a:latin typeface="+mn-lt"/>
                <a:ea typeface="+mn-ea"/>
                <a:cs typeface="+mn-cs"/>
              </a:rPr>
              <a:t> LEGISLATION</a:t>
            </a:r>
            <a:r>
              <a:rPr kumimoji="0" lang="en-US" sz="800" b="0" i="0" u="none" strike="noStrike" kern="1200" cap="none" spc="0" normalizeH="0" baseline="0" noProof="0" dirty="0">
                <a:ln>
                  <a:noFill/>
                </a:ln>
                <a:solidFill>
                  <a:schemeClr val="tx2"/>
                </a:solidFill>
                <a:effectLst/>
                <a:uLnTx/>
                <a:uFillTx/>
                <a:latin typeface="+mn-lt"/>
                <a:ea typeface="+mn-ea"/>
                <a:cs typeface="+mn-cs"/>
              </a:rPr>
              <a:t> </a:t>
            </a:r>
            <a:endParaRPr kumimoji="0" lang="en-GB" sz="800" b="0" i="0" u="none" strike="noStrike" kern="1200" cap="none" spc="0" normalizeH="0" baseline="0" noProof="0" dirty="0">
              <a:ln>
                <a:noFill/>
              </a:ln>
              <a:solidFill>
                <a:schemeClr val="tx2"/>
              </a:solidFill>
              <a:effectLst/>
              <a:uLnTx/>
              <a:uFillTx/>
              <a:latin typeface="+mn-lt"/>
              <a:ea typeface="+mn-ea"/>
              <a:cs typeface="+mn-cs"/>
            </a:endParaRPr>
          </a:p>
        </p:txBody>
      </p:sp>
      <p:pic>
        <p:nvPicPr>
          <p:cNvPr id="31" name="Picture 30" descr="logo pbs"/>
          <p:cNvPicPr/>
          <p:nvPr userDrawn="1"/>
        </p:nvPicPr>
        <p:blipFill>
          <a:blip r:embed="rId2" cstate="print"/>
          <a:srcRect/>
          <a:stretch>
            <a:fillRect/>
          </a:stretch>
        </p:blipFill>
        <p:spPr bwMode="auto">
          <a:xfrm>
            <a:off x="7199784" y="0"/>
            <a:ext cx="1944216" cy="1008112"/>
          </a:xfrm>
          <a:prstGeom prst="rect">
            <a:avLst/>
          </a:prstGeom>
          <a:noFill/>
          <a:ln w="9525">
            <a:noFill/>
            <a:miter lim="800000"/>
            <a:headEnd/>
            <a:tailEnd/>
          </a:ln>
        </p:spPr>
      </p:pic>
      <p:sp>
        <p:nvSpPr>
          <p:cNvPr id="35" name="Slide Number Placeholder 34"/>
          <p:cNvSpPr>
            <a:spLocks noGrp="1"/>
          </p:cNvSpPr>
          <p:nvPr>
            <p:ph type="sldNum" sz="quarter" idx="11"/>
          </p:nvPr>
        </p:nvSpPr>
        <p:spPr/>
        <p:txBody>
          <a:bodyPr/>
          <a:lstStyle/>
          <a:p>
            <a:fld id="{09C72378-5389-4913-BA4F-5E2FE7AC88FF}" type="slidenum">
              <a:rPr lang="en-US" smtClean="0"/>
              <a:pPr/>
              <a:t>‹#›</a:t>
            </a:fld>
            <a:endParaRPr lang="en-US" dirty="0"/>
          </a:p>
        </p:txBody>
      </p:sp>
      <p:sp>
        <p:nvSpPr>
          <p:cNvPr id="36" name="Footer Placeholder 35"/>
          <p:cNvSpPr>
            <a:spLocks noGrp="1"/>
          </p:cNvSpPr>
          <p:nvPr>
            <p:ph type="ftr" sz="quarter" idx="12"/>
          </p:nvPr>
        </p:nvSpPr>
        <p:spPr/>
        <p:txBody>
          <a:bodyPr/>
          <a:lstStyle/>
          <a:p>
            <a:pPr algn="ctr"/>
            <a:r>
              <a:rPr lang="en-GB" sz="800"/>
              <a:t>FOR TRAINING PURPOSES ONLY JPP/WM110/TP01/REV00</a:t>
            </a:r>
            <a:endParaRPr lang="en-GB" sz="800" dirty="0"/>
          </a:p>
        </p:txBody>
      </p:sp>
    </p:spTree>
    <p:extLst>
      <p:ext uri="{BB962C8B-B14F-4D97-AF65-F5344CB8AC3E}">
        <p14:creationId xmlns:p14="http://schemas.microsoft.com/office/powerpoint/2010/main" val="2985537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2367360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0299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245847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048710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312825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0A1F6DAF-CCCD-4F20-B3B2-4A3810C970A6}" type="datetimeFigureOut">
              <a:rPr lang="en-US" smtClean="0"/>
              <a:pPr/>
              <a:t>10/31/2023</a:t>
            </a:fld>
            <a:endParaRPr lang="en-US"/>
          </a:p>
        </p:txBody>
      </p:sp>
      <p:sp>
        <p:nvSpPr>
          <p:cNvPr id="9" name="Slide Number Placeholder 8"/>
          <p:cNvSpPr>
            <a:spLocks noGrp="1"/>
          </p:cNvSpPr>
          <p:nvPr>
            <p:ph type="sldNum" sz="quarter" idx="15"/>
          </p:nvPr>
        </p:nvSpPr>
        <p:spPr/>
        <p:txBody>
          <a:bodyPr rtlCol="0"/>
          <a:lstStyle/>
          <a:p>
            <a:fld id="{1BDA5BAD-B5A6-4ACF-9659-B881F3AB7C0C}"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3323846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977809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3917234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365298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2360755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88277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9C72378-5389-4913-BA4F-5E2FE7AC88FF}" type="slidenum">
              <a:rPr lang="en-US" smtClean="0"/>
              <a:pPr/>
              <a:t>‹#›</a:t>
            </a:fld>
            <a:endParaRPr lang="en-US"/>
          </a:p>
        </p:txBody>
      </p:sp>
      <p:sp>
        <p:nvSpPr>
          <p:cNvPr id="3"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4172173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112696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63686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70271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0A1F6DAF-CCCD-4F20-B3B2-4A3810C970A6}" type="datetimeFigureOut">
              <a:rPr lang="en-US" smtClean="0"/>
              <a:pPr/>
              <a:t>10/31/2023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1BDA5BAD-B5A6-4ACF-9659-B881F3AB7C0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3330502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71600" y="4953000"/>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8" name="Date Placeholder 4"/>
          <p:cNvSpPr txBox="1">
            <a:spLocks/>
          </p:cNvSpPr>
          <p:nvPr userDrawn="1"/>
        </p:nvSpPr>
        <p:spPr bwMode="auto">
          <a:xfrm>
            <a:off x="381000" y="6248400"/>
            <a:ext cx="2667000" cy="365125"/>
          </a:xfrm>
          <a:prstGeom prst="rect">
            <a:avLst/>
          </a:prstGeom>
        </p:spPr>
        <p:txBody>
          <a:bodyPr vert="horz"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 dirty="0">
                <a:solidFill>
                  <a:schemeClr val="tx2"/>
                </a:solidFill>
              </a:rPr>
              <a:t>D</a:t>
            </a:r>
            <a:r>
              <a:rPr kumimoji="0" lang="en-US" sz="800" b="0" i="0" u="none" strike="noStrike" kern="1200" cap="none" spc="0" normalizeH="0" baseline="0" noProof="0" dirty="0">
                <a:ln>
                  <a:noFill/>
                </a:ln>
                <a:solidFill>
                  <a:schemeClr val="tx2"/>
                </a:solidFill>
                <a:effectLst/>
                <a:uLnTx/>
                <a:uFillTx/>
                <a:latin typeface="+mn-lt"/>
                <a:ea typeface="+mn-ea"/>
                <a:cs typeface="+mn-cs"/>
              </a:rPr>
              <a:t>IPLOMA ENGINEERING IN AIRCRAFT MAINTENANCE WM 110: AVIATION</a:t>
            </a:r>
            <a:r>
              <a:rPr kumimoji="0" lang="en-US" sz="800" b="0" i="0" u="none" strike="noStrike" kern="1200" cap="none" spc="0" normalizeH="0" noProof="0" dirty="0">
                <a:ln>
                  <a:noFill/>
                </a:ln>
                <a:solidFill>
                  <a:schemeClr val="tx2"/>
                </a:solidFill>
                <a:effectLst/>
                <a:uLnTx/>
                <a:uFillTx/>
                <a:latin typeface="+mn-lt"/>
                <a:ea typeface="+mn-ea"/>
                <a:cs typeface="+mn-cs"/>
              </a:rPr>
              <a:t> LEGISLATION</a:t>
            </a:r>
            <a:r>
              <a:rPr kumimoji="0" lang="en-US" sz="800" b="0" i="0" u="none" strike="noStrike" kern="1200" cap="none" spc="0" normalizeH="0" baseline="0" noProof="0" dirty="0">
                <a:ln>
                  <a:noFill/>
                </a:ln>
                <a:solidFill>
                  <a:schemeClr val="tx2"/>
                </a:solidFill>
                <a:effectLst/>
                <a:uLnTx/>
                <a:uFillTx/>
                <a:latin typeface="+mn-lt"/>
                <a:ea typeface="+mn-ea"/>
                <a:cs typeface="+mn-cs"/>
              </a:rPr>
              <a:t> </a:t>
            </a:r>
            <a:endParaRPr kumimoji="0" lang="en-GB" sz="800" b="0" i="0" u="none" strike="noStrike" kern="1200" cap="none" spc="0" normalizeH="0" baseline="0" noProof="0" dirty="0">
              <a:ln>
                <a:noFill/>
              </a:ln>
              <a:solidFill>
                <a:schemeClr val="tx2"/>
              </a:solidFill>
              <a:effectLst/>
              <a:uLnTx/>
              <a:uFillTx/>
              <a:latin typeface="+mn-lt"/>
              <a:ea typeface="+mn-ea"/>
              <a:cs typeface="+mn-cs"/>
            </a:endParaRPr>
          </a:p>
        </p:txBody>
      </p:sp>
      <p:pic>
        <p:nvPicPr>
          <p:cNvPr id="31" name="Picture 30" descr="logo pbs"/>
          <p:cNvPicPr/>
          <p:nvPr userDrawn="1"/>
        </p:nvPicPr>
        <p:blipFill>
          <a:blip r:embed="rId2" cstate="print"/>
          <a:srcRect/>
          <a:stretch>
            <a:fillRect/>
          </a:stretch>
        </p:blipFill>
        <p:spPr bwMode="auto">
          <a:xfrm>
            <a:off x="7199784" y="0"/>
            <a:ext cx="1944216" cy="1008112"/>
          </a:xfrm>
          <a:prstGeom prst="rect">
            <a:avLst/>
          </a:prstGeom>
          <a:noFill/>
          <a:ln w="9525">
            <a:noFill/>
            <a:miter lim="800000"/>
            <a:headEnd/>
            <a:tailEnd/>
          </a:ln>
        </p:spPr>
      </p:pic>
      <p:sp>
        <p:nvSpPr>
          <p:cNvPr id="35" name="Slide Number Placeholder 34"/>
          <p:cNvSpPr>
            <a:spLocks noGrp="1"/>
          </p:cNvSpPr>
          <p:nvPr>
            <p:ph type="sldNum" sz="quarter" idx="11"/>
          </p:nvPr>
        </p:nvSpPr>
        <p:spPr/>
        <p:txBody>
          <a:bodyPr/>
          <a:lstStyle/>
          <a:p>
            <a:fld id="{09C72378-5389-4913-BA4F-5E2FE7AC88FF}" type="slidenum">
              <a:rPr lang="en-US" smtClean="0"/>
              <a:pPr/>
              <a:t>‹#›</a:t>
            </a:fld>
            <a:endParaRPr lang="en-US" dirty="0"/>
          </a:p>
        </p:txBody>
      </p:sp>
      <p:sp>
        <p:nvSpPr>
          <p:cNvPr id="36" name="Footer Placeholder 35"/>
          <p:cNvSpPr>
            <a:spLocks noGrp="1"/>
          </p:cNvSpPr>
          <p:nvPr>
            <p:ph type="ftr" sz="quarter" idx="12"/>
          </p:nvPr>
        </p:nvSpPr>
        <p:spPr/>
        <p:txBody>
          <a:bodyPr/>
          <a:lstStyle/>
          <a:p>
            <a:pPr algn="ctr"/>
            <a:r>
              <a:rPr lang="en-GB" sz="800"/>
              <a:t>FOR TRAINING PURPOSES ONLY JPP/WM110/TP01/REV00</a:t>
            </a:r>
            <a:endParaRPr lang="en-GB" sz="800" dirty="0"/>
          </a:p>
        </p:txBody>
      </p:sp>
    </p:spTree>
    <p:extLst>
      <p:ext uri="{BB962C8B-B14F-4D97-AF65-F5344CB8AC3E}">
        <p14:creationId xmlns:p14="http://schemas.microsoft.com/office/powerpoint/2010/main" val="202100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2469260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843227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088619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015042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5"/>
          </p:nvPr>
        </p:nvSpPr>
        <p:spPr/>
        <p:txBody>
          <a:bodyPr rtlCol="0"/>
          <a:lstStyle/>
          <a:p>
            <a:fld id="{09C72378-5389-4913-BA4F-5E2FE7AC88FF}" type="slidenum">
              <a:rPr lang="en-US" smtClean="0"/>
              <a:pPr/>
              <a:t>‹#›</a:t>
            </a:fld>
            <a:endParaRPr lang="en-US"/>
          </a:p>
        </p:txBody>
      </p:sp>
      <p:sp>
        <p:nvSpPr>
          <p:cNvPr id="4"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Tree>
    <p:extLst>
      <p:ext uri="{BB962C8B-B14F-4D97-AF65-F5344CB8AC3E}">
        <p14:creationId xmlns:p14="http://schemas.microsoft.com/office/powerpoint/2010/main" val="1951402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113367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339728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11222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A1F6DAF-CCCD-4F20-B3B2-4A3810C970A6}"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A5BAD-B5A6-4ACF-9659-B881F3AB7C0C}"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303903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208728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and Diagram or Organization Chart">
    <p:spTree>
      <p:nvGrpSpPr>
        <p:cNvPr id="1" name=""/>
        <p:cNvGrpSpPr/>
        <p:nvPr/>
      </p:nvGrpSpPr>
      <p:grpSpPr>
        <a:xfrm>
          <a:off x="0" y="0"/>
          <a:ext cx="0" cy="0"/>
          <a:chOff x="0" y="0"/>
          <a:chExt cx="0" cy="0"/>
        </a:xfrm>
      </p:grpSpPr>
      <p:sp>
        <p:nvSpPr>
          <p:cNvPr id="4" name="Rectangle 15"/>
          <p:cNvSpPr>
            <a:spLocks noChangeArrowheads="1"/>
          </p:cNvSpPr>
          <p:nvPr/>
        </p:nvSpPr>
        <p:spPr bwMode="gray">
          <a:xfrm>
            <a:off x="0" y="3114675"/>
            <a:ext cx="9144000" cy="0"/>
          </a:xfrm>
          <a:prstGeom prst="rect">
            <a:avLst/>
          </a:prstGeom>
          <a:noFill/>
          <a:ln w="38100" algn="ctr">
            <a:noFill/>
            <a:miter lim="800000"/>
            <a:headEnd/>
            <a:tailEnd/>
          </a:ln>
          <a:effectLst/>
        </p:spPr>
        <p:txBody>
          <a:bodyPr wrap="none" anchor="ctr">
            <a:spAutoFit/>
          </a:bodyPr>
          <a:lstStyle/>
          <a:p>
            <a:pPr>
              <a:defRPr/>
            </a:pPr>
            <a:endParaRPr lang="en-US">
              <a:latin typeface="Arial" charset="0"/>
            </a:endParaRPr>
          </a:p>
        </p:txBody>
      </p:sp>
      <p:sp>
        <p:nvSpPr>
          <p:cNvPr id="9" name="Slide Number Placeholder 5"/>
          <p:cNvSpPr>
            <a:spLocks noGrp="1"/>
          </p:cNvSpPr>
          <p:nvPr>
            <p:ph type="sldNum" sz="quarter" idx="12"/>
          </p:nvPr>
        </p:nvSpPr>
        <p:spPr>
          <a:xfrm>
            <a:off x="6553200" y="6248400"/>
            <a:ext cx="1905000" cy="457200"/>
          </a:xfrm>
        </p:spPr>
        <p:txBody>
          <a:bodyPr/>
          <a:lstStyle>
            <a:lvl1pPr>
              <a:defRPr/>
            </a:lvl1pPr>
          </a:lstStyle>
          <a:p>
            <a:pPr>
              <a:defRPr/>
            </a:pPr>
            <a:fld id="{6CE6A635-AACD-4A47-99DA-7200AC6D851C}" type="slidenum">
              <a:rPr lang="en-US"/>
              <a:pPr>
                <a:defRPr/>
              </a:pPr>
              <a:t>‹#›</a:t>
            </a:fld>
            <a:endParaRPr lang="en-US"/>
          </a:p>
        </p:txBody>
      </p:sp>
      <p:pic>
        <p:nvPicPr>
          <p:cNvPr id="10" name="Picture 9" descr="logo pbs"/>
          <p:cNvPicPr/>
          <p:nvPr userDrawn="1"/>
        </p:nvPicPr>
        <p:blipFill>
          <a:blip r:embed="rId2" cstate="print"/>
          <a:srcRect/>
          <a:stretch>
            <a:fillRect/>
          </a:stretch>
        </p:blipFill>
        <p:spPr bwMode="auto">
          <a:xfrm>
            <a:off x="7199784" y="0"/>
            <a:ext cx="1944216" cy="1008112"/>
          </a:xfrm>
          <a:prstGeom prst="rect">
            <a:avLst/>
          </a:prstGeom>
          <a:noFill/>
          <a:ln w="9525">
            <a:noFill/>
            <a:miter lim="800000"/>
            <a:headEnd/>
            <a:tailEnd/>
          </a:ln>
        </p:spPr>
      </p:pic>
      <p:sp>
        <p:nvSpPr>
          <p:cNvPr id="12" name="Footer Placeholder 5"/>
          <p:cNvSpPr>
            <a:spLocks noGrp="1"/>
          </p:cNvSpPr>
          <p:nvPr>
            <p:ph type="ftr" sz="quarter" idx="3"/>
          </p:nvPr>
        </p:nvSpPr>
        <p:spPr>
          <a:xfrm>
            <a:off x="3276600" y="6172200"/>
            <a:ext cx="2895600" cy="365125"/>
          </a:xfrm>
          <a:prstGeom prst="rect">
            <a:avLst/>
          </a:prstGeom>
        </p:spPr>
        <p:txBody>
          <a:bodyPr/>
          <a:lstStyle/>
          <a:p>
            <a:pPr algn="ctr"/>
            <a:r>
              <a:rPr lang="en-GB" sz="800" dirty="0"/>
              <a:t>FOR TRAINING PURPOSES ONLY JPP/WM110/TP01/REV00</a:t>
            </a:r>
          </a:p>
        </p:txBody>
      </p:sp>
      <p:sp>
        <p:nvSpPr>
          <p:cNvPr id="13" name="Date Placeholder 4"/>
          <p:cNvSpPr txBox="1">
            <a:spLocks/>
          </p:cNvSpPr>
          <p:nvPr userDrawn="1"/>
        </p:nvSpPr>
        <p:spPr bwMode="auto">
          <a:xfrm>
            <a:off x="381000" y="6248400"/>
            <a:ext cx="2667000" cy="365125"/>
          </a:xfrm>
          <a:prstGeom prst="rect">
            <a:avLst/>
          </a:prstGeom>
        </p:spPr>
        <p:txBody>
          <a:bodyPr vert="horz" anchor="ctr"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 dirty="0">
                <a:solidFill>
                  <a:schemeClr val="tx2"/>
                </a:solidFill>
              </a:rPr>
              <a:t>D</a:t>
            </a:r>
            <a:r>
              <a:rPr kumimoji="0" lang="en-US" sz="800" b="0" i="0" u="none" strike="noStrike" kern="1200" cap="none" spc="0" normalizeH="0" baseline="0" noProof="0" dirty="0">
                <a:ln>
                  <a:noFill/>
                </a:ln>
                <a:solidFill>
                  <a:schemeClr val="tx2"/>
                </a:solidFill>
                <a:effectLst/>
                <a:uLnTx/>
                <a:uFillTx/>
                <a:latin typeface="+mn-lt"/>
                <a:ea typeface="+mn-ea"/>
                <a:cs typeface="+mn-cs"/>
              </a:rPr>
              <a:t>IPLOMA ENGINEERING IN AIRCRAFT MAINTENANCE WM 110: AVIATION</a:t>
            </a:r>
            <a:r>
              <a:rPr kumimoji="0" lang="en-US" sz="800" b="0" i="0" u="none" strike="noStrike" kern="1200" cap="none" spc="0" normalizeH="0" noProof="0" dirty="0">
                <a:ln>
                  <a:noFill/>
                </a:ln>
                <a:solidFill>
                  <a:schemeClr val="tx2"/>
                </a:solidFill>
                <a:effectLst/>
                <a:uLnTx/>
                <a:uFillTx/>
                <a:latin typeface="+mn-lt"/>
                <a:ea typeface="+mn-ea"/>
                <a:cs typeface="+mn-cs"/>
              </a:rPr>
              <a:t> LEGISLATION</a:t>
            </a:r>
            <a:r>
              <a:rPr kumimoji="0" lang="en-US" sz="800" b="0" i="0" u="none" strike="noStrike" kern="1200" cap="none" spc="0" normalizeH="0" baseline="0" noProof="0" dirty="0">
                <a:ln>
                  <a:noFill/>
                </a:ln>
                <a:solidFill>
                  <a:schemeClr val="tx2"/>
                </a:solidFill>
                <a:effectLst/>
                <a:uLnTx/>
                <a:uFillTx/>
                <a:latin typeface="+mn-lt"/>
                <a:ea typeface="+mn-ea"/>
                <a:cs typeface="+mn-cs"/>
              </a:rPr>
              <a:t> </a:t>
            </a:r>
            <a:endParaRPr kumimoji="0" lang="en-GB" sz="8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1310842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1066068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778401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rot="5400000">
            <a:off x="7568184" y="1194816"/>
            <a:ext cx="2011680" cy="384048"/>
          </a:xfrm>
          <a:prstGeom prst="rect">
            <a:avLst/>
          </a:prstGeom>
        </p:spPr>
        <p:txBody>
          <a:bodyPr rtlCol="0"/>
          <a:lstStyle/>
          <a:p>
            <a:fld id="{A33C0C01-6387-40CF-8665-725408A7E9CF}"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09C72378-5389-4913-BA4F-5E2FE7AC88FF}"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extLst>
      <p:ext uri="{BB962C8B-B14F-4D97-AF65-F5344CB8AC3E}">
        <p14:creationId xmlns:p14="http://schemas.microsoft.com/office/powerpoint/2010/main" val="143581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0A1F6DAF-CCCD-4F20-B3B2-4A3810C970A6}" type="datetimeFigureOut">
              <a:rPr lang="en-US" smtClean="0"/>
              <a:pPr/>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A5BAD-B5A6-4ACF-9659-B881F3AB7C0C}"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0A1F6DAF-CCCD-4F20-B3B2-4A3810C970A6}" type="datetimeFigureOut">
              <a:rPr lang="en-US" smtClean="0"/>
              <a:pPr/>
              <a:t>10/31/2023</a:t>
            </a:fld>
            <a:endParaRPr lang="en-US"/>
          </a:p>
        </p:txBody>
      </p:sp>
      <p:sp>
        <p:nvSpPr>
          <p:cNvPr id="7" name="Slide Number Placeholder 6"/>
          <p:cNvSpPr>
            <a:spLocks noGrp="1"/>
          </p:cNvSpPr>
          <p:nvPr>
            <p:ph type="sldNum" sz="quarter" idx="11"/>
          </p:nvPr>
        </p:nvSpPr>
        <p:spPr/>
        <p:txBody>
          <a:bodyPr rtlCol="0"/>
          <a:lstStyle/>
          <a:p>
            <a:fld id="{1BDA5BAD-B5A6-4ACF-9659-B881F3AB7C0C}"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F6DAF-CCCD-4F20-B3B2-4A3810C970A6}" type="datetimeFigureOut">
              <a:rPr lang="en-US" smtClean="0"/>
              <a:pPr/>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A5BAD-B5A6-4ACF-9659-B881F3AB7C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0A1F6DAF-CCCD-4F20-B3B2-4A3810C970A6}" type="datetimeFigureOut">
              <a:rPr lang="en-US" smtClean="0"/>
              <a:pPr/>
              <a:t>10/31/2023</a:t>
            </a:fld>
            <a:endParaRPr lang="en-US"/>
          </a:p>
        </p:txBody>
      </p:sp>
      <p:sp>
        <p:nvSpPr>
          <p:cNvPr id="22" name="Slide Number Placeholder 21"/>
          <p:cNvSpPr>
            <a:spLocks noGrp="1"/>
          </p:cNvSpPr>
          <p:nvPr>
            <p:ph type="sldNum" sz="quarter" idx="15"/>
          </p:nvPr>
        </p:nvSpPr>
        <p:spPr/>
        <p:txBody>
          <a:bodyPr rtlCol="0"/>
          <a:lstStyle/>
          <a:p>
            <a:fld id="{1BDA5BAD-B5A6-4ACF-9659-B881F3AB7C0C}"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0A1F6DAF-CCCD-4F20-B3B2-4A3810C970A6}" type="datetimeFigureOut">
              <a:rPr lang="en-US" smtClean="0"/>
              <a:pPr/>
              <a:t>10/31/2023</a:t>
            </a:fld>
            <a:endParaRPr lang="en-US"/>
          </a:p>
        </p:txBody>
      </p:sp>
      <p:sp>
        <p:nvSpPr>
          <p:cNvPr id="18" name="Slide Number Placeholder 17"/>
          <p:cNvSpPr>
            <a:spLocks noGrp="1"/>
          </p:cNvSpPr>
          <p:nvPr>
            <p:ph type="sldNum" sz="quarter" idx="11"/>
          </p:nvPr>
        </p:nvSpPr>
        <p:spPr/>
        <p:txBody>
          <a:bodyPr rtlCol="0"/>
          <a:lstStyle/>
          <a:p>
            <a:fld id="{1BDA5BAD-B5A6-4ACF-9659-B881F3AB7C0C}"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A1F6DAF-CCCD-4F20-B3B2-4A3810C970A6}" type="datetimeFigureOut">
              <a:rPr lang="en-US" smtClean="0"/>
              <a:pPr/>
              <a:t>10/31/2023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BDA5BAD-B5A6-4ACF-9659-B881F3AB7C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ow%20Hot%20Air%20Balloons%20work%20(education%20video).flv"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jpeg"/><Relationship Id="rId4" Type="http://schemas.openxmlformats.org/officeDocument/2006/relationships/hyperlink" Target="VIDEO%20-%20KAITAN%20DGN%20SILIBUS/The%20European%20Aviation%20History%20(EADS).flv" TargetMode="Externa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9.wmf"/></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1.bin"/><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oleObject" Target="../embeddings/oleObject2.bin"/><Relationship Id="rId4" Type="http://schemas.openxmlformats.org/officeDocument/2006/relationships/audio" Target="../media/audio6.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oleObject" Target="../embeddings/oleObject3.bin"/><Relationship Id="rId4" Type="http://schemas.openxmlformats.org/officeDocument/2006/relationships/audio" Target="../media/audio6.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6.png"/><Relationship Id="rId5" Type="http://schemas.openxmlformats.org/officeDocument/2006/relationships/oleObject" Target="../embeddings/oleObject4.bin"/><Relationship Id="rId4" Type="http://schemas.openxmlformats.org/officeDocument/2006/relationships/audio" Target="../media/audio6.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oleObject" Target="../embeddings/oleObject5.bin"/><Relationship Id="rId4" Type="http://schemas.openxmlformats.org/officeDocument/2006/relationships/audio" Target="../media/audio6.wav"/></Relationships>
</file>

<file path=ppt/slides/_rels/slide4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slide" Target="slide1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2.jpeg"/><Relationship Id="rId5" Type="http://schemas.openxmlformats.org/officeDocument/2006/relationships/image" Target="../media/image37.png"/><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3.xml"/><Relationship Id="rId7" Type="http://schemas.openxmlformats.org/officeDocument/2006/relationships/oleObject" Target="../embeddings/oleObject8.bin"/><Relationship Id="rId2" Type="http://schemas.openxmlformats.org/officeDocument/2006/relationships/slideLayout" Target="../slideLayouts/slideLayout33.xml"/><Relationship Id="rId1" Type="http://schemas.openxmlformats.org/officeDocument/2006/relationships/vmlDrawing" Target="../drawings/vmlDrawing7.vml"/><Relationship Id="rId6" Type="http://schemas.openxmlformats.org/officeDocument/2006/relationships/image" Target="../media/image39.png"/><Relationship Id="rId5" Type="http://schemas.openxmlformats.org/officeDocument/2006/relationships/oleObject" Target="../embeddings/oleObject7.bin"/><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oleObject" Target="../embeddings/oleObject9.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5.xml"/><Relationship Id="rId1" Type="http://schemas.openxmlformats.org/officeDocument/2006/relationships/vmlDrawing" Target="../drawings/vmlDrawing8.vml"/><Relationship Id="rId6" Type="http://schemas.openxmlformats.org/officeDocument/2006/relationships/image" Target="../media/image37.png"/><Relationship Id="rId5" Type="http://schemas.openxmlformats.org/officeDocument/2006/relationships/oleObject" Target="../embeddings/oleObject10.bin"/><Relationship Id="rId4" Type="http://schemas.openxmlformats.org/officeDocument/2006/relationships/audio" Target="../media/audio6.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6.xml"/><Relationship Id="rId1" Type="http://schemas.openxmlformats.org/officeDocument/2006/relationships/vmlDrawing" Target="../drawings/vmlDrawing9.vml"/><Relationship Id="rId6" Type="http://schemas.openxmlformats.org/officeDocument/2006/relationships/image" Target="../media/image37.png"/><Relationship Id="rId5" Type="http://schemas.openxmlformats.org/officeDocument/2006/relationships/oleObject" Target="../embeddings/oleObject11.bin"/><Relationship Id="rId4" Type="http://schemas.openxmlformats.org/officeDocument/2006/relationships/audio" Target="../media/audio6.wav"/></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7.xml"/><Relationship Id="rId7" Type="http://schemas.openxmlformats.org/officeDocument/2006/relationships/oleObject" Target="../embeddings/oleObject12.bin"/><Relationship Id="rId2" Type="http://schemas.openxmlformats.org/officeDocument/2006/relationships/slideLayout" Target="../slideLayouts/slideLayout37.xml"/><Relationship Id="rId1" Type="http://schemas.openxmlformats.org/officeDocument/2006/relationships/vmlDrawing" Target="../drawings/vmlDrawing10.vml"/><Relationship Id="rId6" Type="http://schemas.openxmlformats.org/officeDocument/2006/relationships/audio" Target="../media/audio6.wav"/><Relationship Id="rId5" Type="http://schemas.openxmlformats.org/officeDocument/2006/relationships/audio" Target="../media/audio3.wav"/><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7.png"/><Relationship Id="rId5" Type="http://schemas.openxmlformats.org/officeDocument/2006/relationships/oleObject" Target="../embeddings/oleObject13.bin"/><Relationship Id="rId4" Type="http://schemas.openxmlformats.org/officeDocument/2006/relationships/audio" Target="../media/audio4.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image" Target="../media/image41.png"/><Relationship Id="rId4"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7.png"/><Relationship Id="rId2" Type="http://schemas.openxmlformats.org/officeDocument/2006/relationships/slideLayout" Target="../slideLayouts/slideLayout38.xml"/><Relationship Id="rId1" Type="http://schemas.openxmlformats.org/officeDocument/2006/relationships/vmlDrawing" Target="../drawings/vmlDrawing13.vml"/><Relationship Id="rId6" Type="http://schemas.openxmlformats.org/officeDocument/2006/relationships/oleObject" Target="../embeddings/oleObject16.bin"/><Relationship Id="rId5" Type="http://schemas.openxmlformats.org/officeDocument/2006/relationships/image" Target="../media/image42.wmf"/><Relationship Id="rId4" Type="http://schemas.openxmlformats.org/officeDocument/2006/relationships/audio" Target="../media/audio4.wav"/></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2.xml"/><Relationship Id="rId1" Type="http://schemas.openxmlformats.org/officeDocument/2006/relationships/vmlDrawing" Target="../drawings/vmlDrawing14.vml"/><Relationship Id="rId5" Type="http://schemas.openxmlformats.org/officeDocument/2006/relationships/image" Target="../media/image37.png"/><Relationship Id="rId4" Type="http://schemas.openxmlformats.org/officeDocument/2006/relationships/oleObject" Target="../embeddings/oleObject1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3.xml"/><Relationship Id="rId1" Type="http://schemas.openxmlformats.org/officeDocument/2006/relationships/vmlDrawing" Target="../drawings/vmlDrawing15.vml"/><Relationship Id="rId6" Type="http://schemas.openxmlformats.org/officeDocument/2006/relationships/image" Target="../media/image37.png"/><Relationship Id="rId5" Type="http://schemas.openxmlformats.org/officeDocument/2006/relationships/oleObject" Target="../embeddings/oleObject18.bin"/><Relationship Id="rId4" Type="http://schemas.openxmlformats.org/officeDocument/2006/relationships/audio" Target="../media/audio4.wav"/></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slide" Target="slide12.xml"/><Relationship Id="rId5" Type="http://schemas.openxmlformats.org/officeDocument/2006/relationships/image" Target="../media/image37.png"/><Relationship Id="rId4" Type="http://schemas.openxmlformats.org/officeDocument/2006/relationships/oleObject" Target="../embeddings/oleObject19.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52.xml"/><Relationship Id="rId7" Type="http://schemas.openxmlformats.org/officeDocument/2006/relationships/image" Target="../media/image44.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audio" Target="../media/audio8.wav"/><Relationship Id="rId11" Type="http://schemas.openxmlformats.org/officeDocument/2006/relationships/image" Target="../media/image37.png"/><Relationship Id="rId5" Type="http://schemas.openxmlformats.org/officeDocument/2006/relationships/audio" Target="../media/audio7.wav"/><Relationship Id="rId10" Type="http://schemas.openxmlformats.org/officeDocument/2006/relationships/oleObject" Target="../embeddings/oleObject20.bin"/><Relationship Id="rId4" Type="http://schemas.openxmlformats.org/officeDocument/2006/relationships/audio" Target="../media/audio4.wav"/><Relationship Id="rId9" Type="http://schemas.openxmlformats.org/officeDocument/2006/relationships/image" Target="../media/image46.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37.png"/><Relationship Id="rId4" Type="http://schemas.openxmlformats.org/officeDocument/2006/relationships/oleObject" Target="../embeddings/oleObject21.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37.png"/><Relationship Id="rId4" Type="http://schemas.openxmlformats.org/officeDocument/2006/relationships/oleObject" Target="../embeddings/oleObject22.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37.png"/><Relationship Id="rId5" Type="http://schemas.openxmlformats.org/officeDocument/2006/relationships/oleObject" Target="../embeddings/oleObject23.bin"/><Relationship Id="rId4" Type="http://schemas.openxmlformats.org/officeDocument/2006/relationships/audio" Target="../media/audio4.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slide" Target="slide12.xml"/><Relationship Id="rId5" Type="http://schemas.openxmlformats.org/officeDocument/2006/relationships/image" Target="../media/image37.png"/><Relationship Id="rId4" Type="http://schemas.openxmlformats.org/officeDocument/2006/relationships/oleObject" Target="../embeddings/oleObject24.bin"/></Relationships>
</file>

<file path=ppt/slides/_rels/slide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12.xml"/><Relationship Id="rId4" Type="http://schemas.openxmlformats.org/officeDocument/2006/relationships/slide" Target="slide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Aviation Introductory</a:t>
            </a:r>
            <a:endParaRPr lang="en-MY" dirty="0"/>
          </a:p>
        </p:txBody>
      </p:sp>
      <p:sp>
        <p:nvSpPr>
          <p:cNvPr id="3" name="Subtitle 2"/>
          <p:cNvSpPr>
            <a:spLocks noGrp="1"/>
          </p:cNvSpPr>
          <p:nvPr>
            <p:ph type="subTitle" idx="1"/>
          </p:nvPr>
        </p:nvSpPr>
        <p:spPr/>
        <p:txBody>
          <a:bodyPr/>
          <a:lstStyle/>
          <a:p>
            <a:r>
              <a:rPr lang="en-US" dirty="0"/>
              <a:t>Aviation Legislation</a:t>
            </a:r>
            <a:endParaRPr lang="en-MY"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4114800" cy="1143000"/>
          </a:xfrm>
        </p:spPr>
        <p:txBody>
          <a:bodyPr>
            <a:normAutofit/>
          </a:bodyPr>
          <a:lstStyle/>
          <a:p>
            <a:r>
              <a:rPr lang="en-US" sz="2000" dirty="0"/>
              <a:t>CH 7: Aviation Legislation</a:t>
            </a:r>
          </a:p>
        </p:txBody>
      </p:sp>
      <p:pic>
        <p:nvPicPr>
          <p:cNvPr id="2050" name="Picture 2"/>
          <p:cNvPicPr>
            <a:picLocks noChangeAspect="1" noChangeArrowheads="1"/>
          </p:cNvPicPr>
          <p:nvPr/>
        </p:nvPicPr>
        <p:blipFill>
          <a:blip r:embed="rId2"/>
          <a:srcRect/>
          <a:stretch>
            <a:fillRect/>
          </a:stretch>
        </p:blipFill>
        <p:spPr bwMode="auto">
          <a:xfrm>
            <a:off x="6858000" y="2133600"/>
            <a:ext cx="1771650" cy="2581275"/>
          </a:xfrm>
          <a:prstGeom prst="rect">
            <a:avLst/>
          </a:prstGeom>
          <a:noFill/>
          <a:ln w="9525">
            <a:noFill/>
            <a:miter lim="800000"/>
            <a:headEnd/>
            <a:tailEnd/>
          </a:ln>
          <a:effectLst/>
        </p:spPr>
      </p:pic>
      <p:sp>
        <p:nvSpPr>
          <p:cNvPr id="3" name="Content Placeholder 2"/>
          <p:cNvSpPr>
            <a:spLocks noGrp="1"/>
          </p:cNvSpPr>
          <p:nvPr>
            <p:ph sz="quarter" idx="1"/>
          </p:nvPr>
        </p:nvSpPr>
        <p:spPr>
          <a:xfrm>
            <a:off x="228600" y="1219200"/>
            <a:ext cx="8534400" cy="5254752"/>
          </a:xfrm>
        </p:spPr>
        <p:txBody>
          <a:bodyPr/>
          <a:lstStyle/>
          <a:p>
            <a:pPr algn="ctr">
              <a:buNone/>
            </a:pPr>
            <a:r>
              <a:rPr lang="en-US" dirty="0"/>
              <a:t>How and when history air law begin?</a:t>
            </a:r>
          </a:p>
          <a:p>
            <a:r>
              <a:rPr lang="en-US" dirty="0"/>
              <a:t>Early flight (1783), first aircraft-hot air balloons</a:t>
            </a:r>
          </a:p>
          <a:p>
            <a:pPr algn="ctr">
              <a:buNone/>
            </a:pPr>
            <a:r>
              <a:rPr lang="en-US" dirty="0"/>
              <a:t>Used for what? </a:t>
            </a:r>
          </a:p>
          <a:p>
            <a:pPr algn="ctr"/>
            <a:r>
              <a:rPr lang="en-US" dirty="0"/>
              <a:t>Aerial transport </a:t>
            </a:r>
          </a:p>
          <a:p>
            <a:pPr algn="ctr"/>
            <a:r>
              <a:rPr lang="en-US" dirty="0"/>
              <a:t>Carriage of mails</a:t>
            </a:r>
          </a:p>
          <a:p>
            <a:pPr algn="ctr"/>
            <a:r>
              <a:rPr lang="en-US" dirty="0"/>
              <a:t>Military purpose</a:t>
            </a:r>
          </a:p>
          <a:p>
            <a:pPr algn="ctr"/>
            <a:r>
              <a:rPr lang="en-US" dirty="0"/>
              <a:t>Meteorology purpose</a:t>
            </a:r>
          </a:p>
          <a:p>
            <a:pPr algn="ctr"/>
            <a:endParaRPr lang="en-US" dirty="0"/>
          </a:p>
          <a:p>
            <a:r>
              <a:rPr lang="en-US" dirty="0"/>
              <a:t>In 1785 ,balloon crossed the English channel (between England and Atlantic ocean) without permit!!</a:t>
            </a:r>
          </a:p>
          <a:p>
            <a:pPr>
              <a:buNone/>
            </a:pPr>
            <a:r>
              <a:rPr lang="en-US" dirty="0"/>
              <a:t>* The first regulation for safety in aerial navigation was made in 1819.*</a:t>
            </a:r>
          </a:p>
        </p:txBody>
      </p:sp>
      <p:sp>
        <p:nvSpPr>
          <p:cNvPr id="5" name="Right Arrow 4">
            <a:hlinkClick r:id="rId3" action="ppaction://hlinkfile"/>
          </p:cNvPr>
          <p:cNvSpPr/>
          <p:nvPr/>
        </p:nvSpPr>
        <p:spPr>
          <a:xfrm>
            <a:off x="7848600" y="6324600"/>
            <a:ext cx="685800" cy="332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 calcmode="lin" valueType="num">
                                      <p:cBhvr additive="base">
                                        <p:cTn id="52" dur="500" fill="hold"/>
                                        <p:tgtEl>
                                          <p:spTgt spid="2050"/>
                                        </p:tgtEl>
                                        <p:attrNameLst>
                                          <p:attrName>ppt_x</p:attrName>
                                        </p:attrNameLst>
                                      </p:cBhvr>
                                      <p:tavLst>
                                        <p:tav tm="0">
                                          <p:val>
                                            <p:strVal val="#ppt_x"/>
                                          </p:val>
                                        </p:tav>
                                        <p:tav tm="100000">
                                          <p:val>
                                            <p:strVal val="#ppt_x"/>
                                          </p:val>
                                        </p:tav>
                                      </p:tavLst>
                                    </p:anim>
                                    <p:anim calcmode="lin" valueType="num">
                                      <p:cBhvr additive="base">
                                        <p:cTn id="5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648200" cy="1143000"/>
          </a:xfrm>
        </p:spPr>
        <p:txBody>
          <a:bodyPr>
            <a:normAutofit/>
          </a:bodyPr>
          <a:lstStyle/>
          <a:p>
            <a:r>
              <a:rPr lang="en-US" sz="2000" dirty="0"/>
              <a:t>CH 7: Aviation Legislation</a:t>
            </a:r>
          </a:p>
        </p:txBody>
      </p:sp>
      <p:pic>
        <p:nvPicPr>
          <p:cNvPr id="3074" name="Picture 2"/>
          <p:cNvPicPr>
            <a:picLocks noChangeAspect="1" noChangeArrowheads="1"/>
          </p:cNvPicPr>
          <p:nvPr/>
        </p:nvPicPr>
        <p:blipFill>
          <a:blip r:embed="rId2"/>
          <a:srcRect/>
          <a:stretch>
            <a:fillRect/>
          </a:stretch>
        </p:blipFill>
        <p:spPr bwMode="auto">
          <a:xfrm>
            <a:off x="7162800" y="3352800"/>
            <a:ext cx="1214438" cy="121443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85800" y="3962400"/>
            <a:ext cx="6248400" cy="1905000"/>
          </a:xfrm>
          <a:prstGeom prst="rect">
            <a:avLst/>
          </a:prstGeom>
          <a:noFill/>
          <a:ln w="9525">
            <a:noFill/>
            <a:miter lim="800000"/>
            <a:headEnd/>
            <a:tailEnd/>
          </a:ln>
          <a:effectLst/>
        </p:spPr>
      </p:pic>
      <p:sp>
        <p:nvSpPr>
          <p:cNvPr id="3" name="Content Placeholder 2"/>
          <p:cNvSpPr>
            <a:spLocks noGrp="1"/>
          </p:cNvSpPr>
          <p:nvPr>
            <p:ph sz="quarter" idx="1"/>
          </p:nvPr>
        </p:nvSpPr>
        <p:spPr>
          <a:xfrm>
            <a:off x="381000" y="1143000"/>
            <a:ext cx="8305800" cy="5562600"/>
          </a:xfrm>
        </p:spPr>
        <p:txBody>
          <a:bodyPr>
            <a:normAutofit/>
          </a:bodyPr>
          <a:lstStyle/>
          <a:p>
            <a:pPr algn="ctr">
              <a:buNone/>
            </a:pPr>
            <a:r>
              <a:rPr lang="en-US" dirty="0"/>
              <a:t>How and why Hague conference(1899) establish?</a:t>
            </a:r>
          </a:p>
          <a:p>
            <a:pPr algn="ctr">
              <a:buNone/>
            </a:pPr>
            <a:endParaRPr lang="en-US" dirty="0"/>
          </a:p>
          <a:p>
            <a:pPr>
              <a:buFontTx/>
              <a:buChar char="-"/>
            </a:pPr>
            <a:r>
              <a:rPr lang="en-US" dirty="0"/>
              <a:t> ~~Made a declaration prohibiting the discharge of projectiles from balloons or other new methods of a similar nature~~</a:t>
            </a:r>
          </a:p>
          <a:p>
            <a:pPr>
              <a:buFontTx/>
              <a:buChar char="-"/>
            </a:pPr>
            <a:endParaRPr lang="en-US" dirty="0"/>
          </a:p>
          <a:p>
            <a:pPr>
              <a:buFontTx/>
              <a:buChar char="-"/>
            </a:pPr>
            <a:endParaRPr lang="en-US" dirty="0"/>
          </a:p>
          <a:p>
            <a:pPr>
              <a:buFontTx/>
              <a:buChar char="-"/>
            </a:pPr>
            <a:endParaRPr lang="en-US" dirty="0"/>
          </a:p>
          <a:p>
            <a:pPr>
              <a:buFontTx/>
              <a:buChar char="-"/>
            </a:pPr>
            <a:endParaRPr lang="en-US" dirty="0"/>
          </a:p>
          <a:p>
            <a:pPr>
              <a:buFontTx/>
              <a:buChar char="-"/>
            </a:pPr>
            <a:endParaRPr lang="en-US" dirty="0"/>
          </a:p>
          <a:p>
            <a:pPr>
              <a:buFontTx/>
              <a:buChar char="-"/>
            </a:pPr>
            <a:endParaRPr lang="en-US" dirty="0"/>
          </a:p>
          <a:p>
            <a:pPr>
              <a:buNone/>
            </a:pPr>
            <a:r>
              <a:rPr lang="en-US" dirty="0"/>
              <a:t>*in </a:t>
            </a:r>
            <a:r>
              <a:rPr lang="en-US" b="1" dirty="0"/>
              <a:t>1902 ,International air law </a:t>
            </a:r>
            <a:r>
              <a:rPr lang="en-US" dirty="0"/>
              <a:t>was prepared in draft.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additive="base">
                                        <p:cTn id="25" dur="500" fill="hold"/>
                                        <p:tgtEl>
                                          <p:spTgt spid="3075"/>
                                        </p:tgtEl>
                                        <p:attrNameLst>
                                          <p:attrName>ppt_x</p:attrName>
                                        </p:attrNameLst>
                                      </p:cBhvr>
                                      <p:tavLst>
                                        <p:tav tm="0">
                                          <p:val>
                                            <p:strVal val="#ppt_x"/>
                                          </p:val>
                                        </p:tav>
                                        <p:tav tm="100000">
                                          <p:val>
                                            <p:strVal val="#ppt_x"/>
                                          </p:val>
                                        </p:tav>
                                      </p:tavLst>
                                    </p:anim>
                                    <p:anim calcmode="lin" valueType="num">
                                      <p:cBhvr additive="base">
                                        <p:cTn id="26"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3429000" cy="1143000"/>
          </a:xfrm>
        </p:spPr>
        <p:txBody>
          <a:bodyPr>
            <a:noAutofit/>
          </a:bodyPr>
          <a:lstStyle/>
          <a:p>
            <a:r>
              <a:rPr lang="en-US" sz="2000" dirty="0"/>
              <a:t>CH 7: Aviation Legislation</a:t>
            </a:r>
          </a:p>
        </p:txBody>
      </p:sp>
      <p:pic>
        <p:nvPicPr>
          <p:cNvPr id="4098" name="Picture 2"/>
          <p:cNvPicPr>
            <a:picLocks noChangeAspect="1" noChangeArrowheads="1"/>
          </p:cNvPicPr>
          <p:nvPr/>
        </p:nvPicPr>
        <p:blipFill>
          <a:blip r:embed="rId2"/>
          <a:srcRect/>
          <a:stretch>
            <a:fillRect/>
          </a:stretch>
        </p:blipFill>
        <p:spPr bwMode="auto">
          <a:xfrm rot="19885838">
            <a:off x="574070" y="4161174"/>
            <a:ext cx="3505200" cy="1485900"/>
          </a:xfrm>
          <a:prstGeom prst="rect">
            <a:avLst/>
          </a:prstGeom>
          <a:noFill/>
          <a:ln w="9525">
            <a:noFill/>
            <a:miter lim="800000"/>
            <a:headEnd/>
            <a:tailEnd/>
          </a:ln>
          <a:effectLst/>
        </p:spPr>
      </p:pic>
      <p:sp>
        <p:nvSpPr>
          <p:cNvPr id="3" name="Content Placeholder 2"/>
          <p:cNvSpPr>
            <a:spLocks noGrp="1"/>
          </p:cNvSpPr>
          <p:nvPr>
            <p:ph sz="quarter" idx="1"/>
          </p:nvPr>
        </p:nvSpPr>
        <p:spPr>
          <a:xfrm>
            <a:off x="457200" y="1295400"/>
            <a:ext cx="8382000" cy="5178552"/>
          </a:xfrm>
        </p:spPr>
        <p:txBody>
          <a:bodyPr/>
          <a:lstStyle/>
          <a:p>
            <a:pPr algn="ctr">
              <a:buNone/>
            </a:pPr>
            <a:r>
              <a:rPr lang="en-US" dirty="0"/>
              <a:t>Why the second Hague peace conference(1907) establish?</a:t>
            </a:r>
          </a:p>
          <a:p>
            <a:pPr algn="ctr">
              <a:buNone/>
            </a:pPr>
            <a:endParaRPr lang="en-US" dirty="0"/>
          </a:p>
          <a:p>
            <a:pPr>
              <a:buNone/>
            </a:pPr>
            <a:r>
              <a:rPr lang="en-US" dirty="0"/>
              <a:t>~~Due to aero planes were flown in Europe(German, Russia , Portugal..etc)</a:t>
            </a:r>
          </a:p>
          <a:p>
            <a:pPr>
              <a:buNone/>
            </a:pPr>
            <a:r>
              <a:rPr lang="en-US" dirty="0"/>
              <a:t>~~But many power refused to renew their pious resolution of 1899(oath)</a:t>
            </a:r>
          </a:p>
        </p:txBody>
      </p:sp>
      <p:pic>
        <p:nvPicPr>
          <p:cNvPr id="4099" name="Picture 3"/>
          <p:cNvPicPr>
            <a:picLocks noChangeAspect="1" noChangeArrowheads="1"/>
          </p:cNvPicPr>
          <p:nvPr/>
        </p:nvPicPr>
        <p:blipFill>
          <a:blip r:embed="rId3"/>
          <a:srcRect/>
          <a:stretch>
            <a:fillRect/>
          </a:stretch>
        </p:blipFill>
        <p:spPr bwMode="auto">
          <a:xfrm>
            <a:off x="4114800" y="4419600"/>
            <a:ext cx="2143125" cy="2133600"/>
          </a:xfrm>
          <a:prstGeom prst="rect">
            <a:avLst/>
          </a:prstGeom>
          <a:noFill/>
          <a:ln w="9525">
            <a:noFill/>
            <a:miter lim="800000"/>
            <a:headEnd/>
            <a:tailEnd/>
          </a:ln>
          <a:effectLst/>
        </p:spPr>
      </p:pic>
      <p:sp>
        <p:nvSpPr>
          <p:cNvPr id="6" name="Right Arrow 5"/>
          <p:cNvSpPr/>
          <p:nvPr/>
        </p:nvSpPr>
        <p:spPr>
          <a:xfrm rot="19670335">
            <a:off x="1720675" y="5219179"/>
            <a:ext cx="3799881" cy="42195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additive="base">
                                        <p:cTn id="25" dur="500" fill="hold"/>
                                        <p:tgtEl>
                                          <p:spTgt spid="4098"/>
                                        </p:tgtEl>
                                        <p:attrNameLst>
                                          <p:attrName>ppt_x</p:attrName>
                                        </p:attrNameLst>
                                      </p:cBhvr>
                                      <p:tavLst>
                                        <p:tav tm="0">
                                          <p:val>
                                            <p:strVal val="#ppt_x"/>
                                          </p:val>
                                        </p:tav>
                                        <p:tav tm="100000">
                                          <p:val>
                                            <p:strVal val="#ppt_x"/>
                                          </p:val>
                                        </p:tav>
                                      </p:tavLst>
                                    </p:anim>
                                    <p:anim calcmode="lin" valueType="num">
                                      <p:cBhvr additive="base">
                                        <p:cTn id="2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9"/>
                                        </p:tgtEl>
                                        <p:attrNameLst>
                                          <p:attrName>style.visibility</p:attrName>
                                        </p:attrNameLst>
                                      </p:cBhvr>
                                      <p:to>
                                        <p:strVal val="visible"/>
                                      </p:to>
                                    </p:set>
                                    <p:anim calcmode="lin" valueType="num">
                                      <p:cBhvr additive="base">
                                        <p:cTn id="31" dur="500" fill="hold"/>
                                        <p:tgtEl>
                                          <p:spTgt spid="4099"/>
                                        </p:tgtEl>
                                        <p:attrNameLst>
                                          <p:attrName>ppt_x</p:attrName>
                                        </p:attrNameLst>
                                      </p:cBhvr>
                                      <p:tavLst>
                                        <p:tav tm="0">
                                          <p:val>
                                            <p:strVal val="#ppt_x"/>
                                          </p:val>
                                        </p:tav>
                                        <p:tav tm="100000">
                                          <p:val>
                                            <p:strVal val="#ppt_x"/>
                                          </p:val>
                                        </p:tav>
                                      </p:tavLst>
                                    </p:anim>
                                    <p:anim calcmode="lin" valueType="num">
                                      <p:cBhvr additive="base">
                                        <p:cTn id="32"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3352800" cy="1143000"/>
          </a:xfrm>
        </p:spPr>
        <p:txBody>
          <a:bodyPr>
            <a:normAutofit/>
          </a:bodyPr>
          <a:lstStyle/>
          <a:p>
            <a:r>
              <a:rPr lang="en-US" sz="2000" dirty="0"/>
              <a:t>CH 7: Aviation Legislation</a:t>
            </a:r>
          </a:p>
        </p:txBody>
      </p:sp>
      <p:pic>
        <p:nvPicPr>
          <p:cNvPr id="5122" name="Picture 2"/>
          <p:cNvPicPr>
            <a:picLocks noChangeAspect="1" noChangeArrowheads="1"/>
          </p:cNvPicPr>
          <p:nvPr/>
        </p:nvPicPr>
        <p:blipFill>
          <a:blip r:embed="rId2"/>
          <a:srcRect/>
          <a:stretch>
            <a:fillRect/>
          </a:stretch>
        </p:blipFill>
        <p:spPr bwMode="auto">
          <a:xfrm>
            <a:off x="7239001" y="381000"/>
            <a:ext cx="1503938" cy="2219325"/>
          </a:xfrm>
          <a:prstGeom prst="rect">
            <a:avLst/>
          </a:prstGeom>
          <a:noFill/>
          <a:ln w="9525">
            <a:noFill/>
            <a:miter lim="800000"/>
            <a:headEnd/>
            <a:tailEnd/>
          </a:ln>
          <a:effectLst/>
        </p:spPr>
      </p:pic>
      <p:sp>
        <p:nvSpPr>
          <p:cNvPr id="3" name="Content Placeholder 2"/>
          <p:cNvSpPr>
            <a:spLocks noGrp="1"/>
          </p:cNvSpPr>
          <p:nvPr>
            <p:ph sz="quarter" idx="1"/>
          </p:nvPr>
        </p:nvSpPr>
        <p:spPr>
          <a:xfrm>
            <a:off x="228600" y="1295400"/>
            <a:ext cx="8077200" cy="5562600"/>
          </a:xfrm>
        </p:spPr>
        <p:txBody>
          <a:bodyPr>
            <a:normAutofit/>
          </a:bodyPr>
          <a:lstStyle/>
          <a:p>
            <a:pPr algn="ctr">
              <a:buNone/>
            </a:pPr>
            <a:r>
              <a:rPr lang="en-US" dirty="0"/>
              <a:t>What is the Convention of Paris (1919)???</a:t>
            </a:r>
          </a:p>
          <a:p>
            <a:pPr>
              <a:buNone/>
            </a:pPr>
            <a:r>
              <a:rPr lang="en-US" dirty="0"/>
              <a:t>~~Occur after war 1</a:t>
            </a:r>
            <a:r>
              <a:rPr lang="en-US" b="1" dirty="0"/>
              <a:t>!!(1914),WW2(1939)</a:t>
            </a:r>
          </a:p>
          <a:p>
            <a:pPr>
              <a:buNone/>
            </a:pPr>
            <a:r>
              <a:rPr lang="en-US" dirty="0"/>
              <a:t>~~It contained and establish the system</a:t>
            </a:r>
          </a:p>
          <a:p>
            <a:pPr>
              <a:buNone/>
            </a:pPr>
            <a:r>
              <a:rPr lang="en-US" dirty="0"/>
              <a:t>~~System comprised a series of </a:t>
            </a:r>
            <a:r>
              <a:rPr lang="en-US" b="1" dirty="0"/>
              <a:t>rules governing the use &amp; flight of aircraft over the territories of </a:t>
            </a:r>
            <a:r>
              <a:rPr lang="en-US" dirty="0"/>
              <a:t>and between different states but </a:t>
            </a:r>
            <a:r>
              <a:rPr lang="en-US" b="1" dirty="0"/>
              <a:t>US</a:t>
            </a:r>
            <a:r>
              <a:rPr lang="en-US" dirty="0"/>
              <a:t> and </a:t>
            </a:r>
            <a:r>
              <a:rPr lang="en-US" b="1" dirty="0"/>
              <a:t>south American did not adopt it!!!!</a:t>
            </a:r>
          </a:p>
          <a:p>
            <a:pPr>
              <a:buNone/>
            </a:pPr>
            <a:endParaRPr lang="en-US" b="1" dirty="0"/>
          </a:p>
          <a:p>
            <a:pPr>
              <a:buNone/>
            </a:pPr>
            <a:r>
              <a:rPr lang="en-US" dirty="0"/>
              <a:t>*Then in 1928,PAN-american aviation convention was signed in </a:t>
            </a:r>
            <a:r>
              <a:rPr lang="en-US" b="1" dirty="0"/>
              <a:t>Havana </a:t>
            </a:r>
            <a:r>
              <a:rPr lang="en-US" dirty="0"/>
              <a:t>which </a:t>
            </a:r>
            <a:r>
              <a:rPr lang="en-US" b="1" dirty="0"/>
              <a:t>pari materia </a:t>
            </a:r>
            <a:r>
              <a:rPr lang="en-US" dirty="0"/>
              <a:t>to Paris convention.</a:t>
            </a:r>
          </a:p>
          <a:p>
            <a:pPr>
              <a:buNone/>
            </a:pPr>
            <a:r>
              <a:rPr lang="en-US" b="1" dirty="0"/>
              <a:t>*</a:t>
            </a:r>
            <a:r>
              <a:rPr lang="en-US" sz="1600" b="1" dirty="0"/>
              <a:t>Pari materia-Upon the same matter or subject. Statutes in pari materia are to be construct together.</a:t>
            </a:r>
          </a:p>
          <a:p>
            <a:pPr>
              <a:buNone/>
            </a:pPr>
            <a:endParaRPr lang="en-US" dirty="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3962400" cy="1143000"/>
          </a:xfrm>
        </p:spPr>
        <p:txBody>
          <a:bodyPr>
            <a:normAutofit/>
          </a:bodyPr>
          <a:lstStyle/>
          <a:p>
            <a:r>
              <a:rPr lang="en-US" sz="2000" dirty="0"/>
              <a:t>CH 7: Aviation Legislation</a:t>
            </a:r>
          </a:p>
        </p:txBody>
      </p:sp>
      <p:sp>
        <p:nvSpPr>
          <p:cNvPr id="3" name="Content Placeholder 2"/>
          <p:cNvSpPr>
            <a:spLocks noGrp="1"/>
          </p:cNvSpPr>
          <p:nvPr>
            <p:ph sz="quarter" idx="1"/>
          </p:nvPr>
        </p:nvSpPr>
        <p:spPr>
          <a:xfrm>
            <a:off x="457200" y="1295400"/>
            <a:ext cx="8153400" cy="5178552"/>
          </a:xfrm>
        </p:spPr>
        <p:txBody>
          <a:bodyPr/>
          <a:lstStyle/>
          <a:p>
            <a:pPr algn="ctr">
              <a:buNone/>
            </a:pPr>
            <a:r>
              <a:rPr lang="en-US" b="1" dirty="0"/>
              <a:t>In 1929,Warsaw convention</a:t>
            </a:r>
          </a:p>
          <a:p>
            <a:pPr>
              <a:buNone/>
            </a:pPr>
            <a:r>
              <a:rPr lang="en-US" dirty="0"/>
              <a:t>~~contains </a:t>
            </a:r>
            <a:r>
              <a:rPr lang="en-US" b="1" dirty="0"/>
              <a:t>rules governing international carriage </a:t>
            </a:r>
            <a:r>
              <a:rPr lang="en-US" dirty="0"/>
              <a:t>of </a:t>
            </a:r>
            <a:r>
              <a:rPr lang="en-US" b="1" dirty="0"/>
              <a:t>goods &amp; passenger </a:t>
            </a:r>
            <a:r>
              <a:rPr lang="en-US" dirty="0"/>
              <a:t>* </a:t>
            </a:r>
            <a:r>
              <a:rPr lang="en-US" b="1" dirty="0"/>
              <a:t>baggage and personal effect by air principal nations of the world</a:t>
            </a:r>
            <a:r>
              <a:rPr lang="en-US" dirty="0"/>
              <a:t>~~</a:t>
            </a:r>
          </a:p>
        </p:txBody>
      </p:sp>
      <p:pic>
        <p:nvPicPr>
          <p:cNvPr id="6146" name="Picture 2"/>
          <p:cNvPicPr>
            <a:picLocks noChangeAspect="1" noChangeArrowheads="1"/>
          </p:cNvPicPr>
          <p:nvPr/>
        </p:nvPicPr>
        <p:blipFill>
          <a:blip r:embed="rId2"/>
          <a:srcRect/>
          <a:stretch>
            <a:fillRect/>
          </a:stretch>
        </p:blipFill>
        <p:spPr bwMode="auto">
          <a:xfrm>
            <a:off x="5562600" y="3657600"/>
            <a:ext cx="2209800" cy="2895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838200" y="3962400"/>
            <a:ext cx="3200400" cy="2590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additive="base">
                                        <p:cTn id="19" dur="500" fill="hold"/>
                                        <p:tgtEl>
                                          <p:spTgt spid="6147"/>
                                        </p:tgtEl>
                                        <p:attrNameLst>
                                          <p:attrName>ppt_x</p:attrName>
                                        </p:attrNameLst>
                                      </p:cBhvr>
                                      <p:tavLst>
                                        <p:tav tm="0">
                                          <p:val>
                                            <p:strVal val="#ppt_x"/>
                                          </p:val>
                                        </p:tav>
                                        <p:tav tm="100000">
                                          <p:val>
                                            <p:strVal val="#ppt_x"/>
                                          </p:val>
                                        </p:tav>
                                      </p:tavLst>
                                    </p:anim>
                                    <p:anim calcmode="lin" valueType="num">
                                      <p:cBhvr additive="base">
                                        <p:cTn id="20" dur="500" fill="hold"/>
                                        <p:tgtEl>
                                          <p:spTgt spid="614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 calcmode="lin" valueType="num">
                                      <p:cBhvr additive="base">
                                        <p:cTn id="23" dur="500" fill="hold"/>
                                        <p:tgtEl>
                                          <p:spTgt spid="6146"/>
                                        </p:tgtEl>
                                        <p:attrNameLst>
                                          <p:attrName>ppt_x</p:attrName>
                                        </p:attrNameLst>
                                      </p:cBhvr>
                                      <p:tavLst>
                                        <p:tav tm="0">
                                          <p:val>
                                            <p:strVal val="#ppt_x"/>
                                          </p:val>
                                        </p:tav>
                                        <p:tav tm="100000">
                                          <p:val>
                                            <p:strVal val="#ppt_x"/>
                                          </p:val>
                                        </p:tav>
                                      </p:tavLst>
                                    </p:anim>
                                    <p:anim calcmode="lin" valueType="num">
                                      <p:cBhvr additive="base">
                                        <p:cTn id="2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343400" cy="563562"/>
          </a:xfrm>
        </p:spPr>
        <p:txBody>
          <a:bodyPr>
            <a:normAutofit/>
          </a:bodyPr>
          <a:lstStyle/>
          <a:p>
            <a:r>
              <a:rPr lang="en-US" sz="1800" dirty="0"/>
              <a:t>CH 7: Aviation Legislation</a:t>
            </a:r>
          </a:p>
        </p:txBody>
      </p:sp>
      <p:sp>
        <p:nvSpPr>
          <p:cNvPr id="3" name="Content Placeholder 2"/>
          <p:cNvSpPr>
            <a:spLocks noGrp="1"/>
          </p:cNvSpPr>
          <p:nvPr>
            <p:ph sz="quarter" idx="1"/>
          </p:nvPr>
        </p:nvSpPr>
        <p:spPr>
          <a:xfrm>
            <a:off x="0" y="609600"/>
            <a:ext cx="8991600" cy="5943600"/>
          </a:xfrm>
        </p:spPr>
        <p:txBody>
          <a:bodyPr>
            <a:normAutofit fontScale="92500" lnSpcReduction="10000"/>
          </a:bodyPr>
          <a:lstStyle/>
          <a:p>
            <a:pPr algn="ctr">
              <a:buNone/>
            </a:pPr>
            <a:r>
              <a:rPr lang="en-US" dirty="0"/>
              <a:t>HAGUE CONFERENCE-1899</a:t>
            </a:r>
          </a:p>
          <a:p>
            <a:pPr algn="ctr">
              <a:buNone/>
            </a:pPr>
            <a:endParaRPr lang="en-US" dirty="0"/>
          </a:p>
          <a:p>
            <a:pPr algn="ctr">
              <a:buNone/>
            </a:pPr>
            <a:r>
              <a:rPr lang="en-US" dirty="0"/>
              <a:t>2</a:t>
            </a:r>
            <a:r>
              <a:rPr lang="en-US" baseline="30000" dirty="0"/>
              <a:t>ND</a:t>
            </a:r>
            <a:r>
              <a:rPr lang="en-US" dirty="0"/>
              <a:t> HAGUE PEACE  CONFERENCE -1907</a:t>
            </a:r>
          </a:p>
          <a:p>
            <a:pPr algn="ctr">
              <a:buNone/>
            </a:pPr>
            <a:endParaRPr lang="en-US" dirty="0"/>
          </a:p>
          <a:p>
            <a:pPr algn="ctr">
              <a:buNone/>
            </a:pPr>
            <a:r>
              <a:rPr lang="en-US" dirty="0"/>
              <a:t>CONVENTION of PARIS-1919</a:t>
            </a:r>
          </a:p>
          <a:p>
            <a:pPr algn="ctr">
              <a:buNone/>
            </a:pPr>
            <a:endParaRPr lang="en-US" dirty="0"/>
          </a:p>
          <a:p>
            <a:pPr algn="ctr">
              <a:buNone/>
            </a:pPr>
            <a:r>
              <a:rPr lang="en-US" dirty="0"/>
              <a:t>PAN-AMERICAN AVIATION CONVENTION IN HAVANA-1928</a:t>
            </a:r>
          </a:p>
          <a:p>
            <a:pPr algn="ctr">
              <a:buNone/>
            </a:pPr>
            <a:endParaRPr lang="en-US" dirty="0"/>
          </a:p>
          <a:p>
            <a:pPr algn="ctr">
              <a:buNone/>
            </a:pPr>
            <a:r>
              <a:rPr lang="en-US" dirty="0"/>
              <a:t>WARSAW- CONVENTION -1929</a:t>
            </a:r>
          </a:p>
          <a:p>
            <a:pPr algn="ctr">
              <a:buNone/>
            </a:pPr>
            <a:endParaRPr lang="en-US" dirty="0"/>
          </a:p>
          <a:p>
            <a:pPr algn="ctr">
              <a:buNone/>
            </a:pPr>
            <a:r>
              <a:rPr lang="en-US" dirty="0"/>
              <a:t>*CHICAGO CONFERENCE(ICAO)-1944</a:t>
            </a:r>
          </a:p>
          <a:p>
            <a:pPr algn="ctr">
              <a:buNone/>
            </a:pPr>
            <a:endParaRPr lang="en-US" dirty="0"/>
          </a:p>
          <a:p>
            <a:pPr algn="ctr">
              <a:buNone/>
            </a:pPr>
            <a:r>
              <a:rPr lang="en-US" dirty="0"/>
              <a:t>*ANNEX(1-18) ,*ARTICLE(1-97),*NINE FREEDOM(1-9)-ICAO</a:t>
            </a:r>
          </a:p>
          <a:p>
            <a:pPr algn="ctr">
              <a:buNone/>
            </a:pPr>
            <a:endParaRPr lang="en-US" dirty="0"/>
          </a:p>
          <a:p>
            <a:pPr algn="ctr">
              <a:buNone/>
            </a:pPr>
            <a:r>
              <a:rPr lang="en-US" dirty="0"/>
              <a:t>*CAA (1969),*MCAR 1966</a:t>
            </a:r>
          </a:p>
        </p:txBody>
      </p:sp>
      <p:sp>
        <p:nvSpPr>
          <p:cNvPr id="4" name="Down Arrow 3"/>
          <p:cNvSpPr/>
          <p:nvPr/>
        </p:nvSpPr>
        <p:spPr>
          <a:xfrm>
            <a:off x="4495800" y="1066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495800" y="1828800"/>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495800" y="2667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19600" y="3352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419600" y="4114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419600" y="4876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419600" y="56388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696200" y="2514600"/>
            <a:ext cx="990600" cy="381000"/>
          </a:xfrm>
          <a:prstGeom prst="roundRect">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Pari Materia</a:t>
            </a:r>
          </a:p>
        </p:txBody>
      </p:sp>
      <p:sp>
        <p:nvSpPr>
          <p:cNvPr id="12" name="Rounded Rectangle 11"/>
          <p:cNvSpPr/>
          <p:nvPr/>
        </p:nvSpPr>
        <p:spPr>
          <a:xfrm>
            <a:off x="6705600" y="3581400"/>
            <a:ext cx="1143000" cy="381000"/>
          </a:xfrm>
          <a:prstGeom prst="roundRect">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Rules of carriage</a:t>
            </a:r>
          </a:p>
        </p:txBody>
      </p:sp>
      <p:sp>
        <p:nvSpPr>
          <p:cNvPr id="13" name="Rounded Rectangle 12"/>
          <p:cNvSpPr/>
          <p:nvPr/>
        </p:nvSpPr>
        <p:spPr>
          <a:xfrm>
            <a:off x="1295400" y="1981200"/>
            <a:ext cx="1143000" cy="533400"/>
          </a:xfrm>
          <a:prstGeom prst="roundRect">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Rules of flight over territories</a:t>
            </a:r>
          </a:p>
        </p:txBody>
      </p:sp>
      <p:sp>
        <p:nvSpPr>
          <p:cNvPr id="14" name="Rounded Rectangle 13"/>
          <p:cNvSpPr/>
          <p:nvPr/>
        </p:nvSpPr>
        <p:spPr>
          <a:xfrm>
            <a:off x="7391400" y="1295400"/>
            <a:ext cx="1143000" cy="533400"/>
          </a:xfrm>
          <a:prstGeom prst="roundRect">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Aero plane flown in Europe</a:t>
            </a:r>
          </a:p>
        </p:txBody>
      </p:sp>
      <p:pic>
        <p:nvPicPr>
          <p:cNvPr id="7170" name="Picture 2"/>
          <p:cNvPicPr>
            <a:picLocks noChangeAspect="1" noChangeArrowheads="1"/>
          </p:cNvPicPr>
          <p:nvPr/>
        </p:nvPicPr>
        <p:blipFill>
          <a:blip r:embed="rId2"/>
          <a:srcRect/>
          <a:stretch>
            <a:fillRect/>
          </a:stretch>
        </p:blipFill>
        <p:spPr bwMode="auto">
          <a:xfrm>
            <a:off x="304800" y="3352800"/>
            <a:ext cx="1524000" cy="1752600"/>
          </a:xfrm>
          <a:prstGeom prst="rect">
            <a:avLst/>
          </a:prstGeom>
          <a:noFill/>
          <a:ln w="9525">
            <a:noFill/>
            <a:miter lim="800000"/>
            <a:headEnd/>
            <a:tailEnd/>
          </a:ln>
          <a:effectLst/>
        </p:spPr>
      </p:pic>
      <p:sp>
        <p:nvSpPr>
          <p:cNvPr id="15" name="Rounded Rectangle 14"/>
          <p:cNvSpPr/>
          <p:nvPr/>
        </p:nvSpPr>
        <p:spPr>
          <a:xfrm>
            <a:off x="1295400" y="609600"/>
            <a:ext cx="1143000" cy="457200"/>
          </a:xfrm>
          <a:prstGeom prst="roundRect">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Hot balloon not permit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additive="base">
                                        <p:cTn id="19"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anim calcmode="lin" valueType="num">
                                      <p:cBhvr additive="base">
                                        <p:cTn id="31"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bg/>
                                          </p:spTgt>
                                        </p:tgtEl>
                                        <p:attrNameLst>
                                          <p:attrName>style.visibility</p:attrName>
                                        </p:attrNameLst>
                                      </p:cBhvr>
                                      <p:to>
                                        <p:strVal val="visible"/>
                                      </p:to>
                                    </p:set>
                                    <p:anim calcmode="lin" valueType="num">
                                      <p:cBhvr additive="base">
                                        <p:cTn id="43"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 calcmode="lin" valueType="num">
                                      <p:cBhvr additive="base">
                                        <p:cTn id="4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bg/>
                                          </p:spTgt>
                                        </p:tgtEl>
                                        <p:attrNameLst>
                                          <p:attrName>style.visibility</p:attrName>
                                        </p:attrNameLst>
                                      </p:cBhvr>
                                      <p:to>
                                        <p:strVal val="visible"/>
                                      </p:to>
                                    </p:set>
                                    <p:anim calcmode="lin" valueType="num">
                                      <p:cBhvr additive="base">
                                        <p:cTn id="55"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additive="base">
                                        <p:cTn id="6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170"/>
                                        </p:tgtEl>
                                        <p:attrNameLst>
                                          <p:attrName>style.visibility</p:attrName>
                                        </p:attrNameLst>
                                      </p:cBhvr>
                                      <p:to>
                                        <p:strVal val="visible"/>
                                      </p:to>
                                    </p:set>
                                    <p:anim calcmode="lin" valueType="num">
                                      <p:cBhvr additive="base">
                                        <p:cTn id="67" dur="500" fill="hold"/>
                                        <p:tgtEl>
                                          <p:spTgt spid="7170"/>
                                        </p:tgtEl>
                                        <p:attrNameLst>
                                          <p:attrName>ppt_x</p:attrName>
                                        </p:attrNameLst>
                                      </p:cBhvr>
                                      <p:tavLst>
                                        <p:tav tm="0">
                                          <p:val>
                                            <p:strVal val="#ppt_x"/>
                                          </p:val>
                                        </p:tav>
                                        <p:tav tm="100000">
                                          <p:val>
                                            <p:strVal val="#ppt_x"/>
                                          </p:val>
                                        </p:tav>
                                      </p:tavLst>
                                    </p:anim>
                                    <p:anim calcmode="lin" valueType="num">
                                      <p:cBhvr additive="base">
                                        <p:cTn id="6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build="p" animBg="1"/>
      <p:bldP spid="13" grpId="0" build="p" animBg="1"/>
      <p:bldP spid="14" grpId="0" build="p" animBg="1"/>
      <p:bldP spid="1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14400"/>
            <a:ext cx="7467600" cy="5559552"/>
          </a:xfrm>
        </p:spPr>
        <p:txBody>
          <a:bodyPr/>
          <a:lstStyle/>
          <a:p>
            <a:pPr algn="ctr">
              <a:buNone/>
            </a:pPr>
            <a:r>
              <a:rPr lang="en-US" dirty="0"/>
              <a:t>Ok???</a:t>
            </a:r>
          </a:p>
          <a:p>
            <a:pPr algn="ctr">
              <a:buNone/>
            </a:pPr>
            <a:r>
              <a:rPr lang="en-US" dirty="0"/>
              <a:t>Clear ??</a:t>
            </a:r>
          </a:p>
          <a:p>
            <a:pPr algn="ctr">
              <a:buNone/>
            </a:pPr>
            <a:r>
              <a:rPr lang="en-US" dirty="0"/>
              <a:t>Any question???</a:t>
            </a:r>
          </a:p>
        </p:txBody>
      </p:sp>
      <p:pic>
        <p:nvPicPr>
          <p:cNvPr id="8194" name="Picture 2"/>
          <p:cNvPicPr>
            <a:picLocks noChangeAspect="1" noChangeArrowheads="1"/>
          </p:cNvPicPr>
          <p:nvPr/>
        </p:nvPicPr>
        <p:blipFill>
          <a:blip r:embed="rId2"/>
          <a:srcRect/>
          <a:stretch>
            <a:fillRect/>
          </a:stretch>
        </p:blipFill>
        <p:spPr bwMode="auto">
          <a:xfrm>
            <a:off x="2819400" y="2895600"/>
            <a:ext cx="2514600" cy="244792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411162"/>
          </a:xfrm>
        </p:spPr>
        <p:txBody>
          <a:bodyPr>
            <a:normAutofit fontScale="90000"/>
          </a:bodyPr>
          <a:lstStyle/>
          <a:p>
            <a:r>
              <a:rPr lang="en-US" sz="2800" dirty="0"/>
              <a:t>CH 7: Aviation Legislation</a:t>
            </a:r>
            <a:endParaRPr lang="en-US" dirty="0"/>
          </a:p>
        </p:txBody>
      </p:sp>
      <p:sp>
        <p:nvSpPr>
          <p:cNvPr id="3" name="Content Placeholder 2"/>
          <p:cNvSpPr>
            <a:spLocks noGrp="1"/>
          </p:cNvSpPr>
          <p:nvPr>
            <p:ph sz="quarter" idx="1"/>
          </p:nvPr>
        </p:nvSpPr>
        <p:spPr>
          <a:xfrm>
            <a:off x="228600" y="533400"/>
            <a:ext cx="8382000" cy="6096000"/>
          </a:xfrm>
        </p:spPr>
        <p:txBody>
          <a:bodyPr>
            <a:normAutofit lnSpcReduction="10000"/>
          </a:bodyPr>
          <a:lstStyle/>
          <a:p>
            <a:r>
              <a:rPr lang="en-US" b="1" i="1" dirty="0">
                <a:latin typeface="Footlight MT Light" pitchFamily="18" charset="0"/>
              </a:rPr>
              <a:t>INTERNATIONAL AIR LEGISLATION</a:t>
            </a:r>
            <a:r>
              <a:rPr lang="en-US" dirty="0">
                <a:latin typeface="Footlight MT Light" pitchFamily="18" charset="0"/>
              </a:rPr>
              <a:t>:</a:t>
            </a:r>
          </a:p>
          <a:p>
            <a:pPr>
              <a:buFontTx/>
              <a:buChar char="-"/>
            </a:pPr>
            <a:r>
              <a:rPr lang="en-US" dirty="0">
                <a:latin typeface="Footlight MT Light" pitchFamily="18" charset="0"/>
              </a:rPr>
              <a:t>resents in microcosm all the fundamental problem of international law as a whole:</a:t>
            </a:r>
          </a:p>
          <a:p>
            <a:pPr>
              <a:buFontTx/>
              <a:buChar char="-"/>
            </a:pPr>
            <a:r>
              <a:rPr lang="en-US" b="1" i="1" dirty="0">
                <a:latin typeface="Footlight MT Light" pitchFamily="18" charset="0"/>
              </a:rPr>
              <a:t>SOVEREIGNTY,</a:t>
            </a:r>
            <a:r>
              <a:rPr lang="en-US" b="1" dirty="0">
                <a:latin typeface="Footlight MT Light" pitchFamily="18" charset="0"/>
              </a:rPr>
              <a:t> </a:t>
            </a:r>
          </a:p>
          <a:p>
            <a:pPr>
              <a:buFontTx/>
              <a:buChar char="-"/>
            </a:pPr>
            <a:r>
              <a:rPr lang="en-US" b="1" i="1" dirty="0">
                <a:latin typeface="Footlight MT Light" pitchFamily="18" charset="0"/>
              </a:rPr>
              <a:t>TERRITORY</a:t>
            </a:r>
            <a:r>
              <a:rPr lang="en-US" dirty="0">
                <a:latin typeface="Footlight MT Light" pitchFamily="18" charset="0"/>
              </a:rPr>
              <a:t>, </a:t>
            </a:r>
          </a:p>
          <a:p>
            <a:pPr>
              <a:buFontTx/>
              <a:buChar char="-"/>
            </a:pPr>
            <a:r>
              <a:rPr lang="en-US" b="1" i="1" dirty="0">
                <a:latin typeface="Footlight MT Light" pitchFamily="18" charset="0"/>
              </a:rPr>
              <a:t>THE RELATIONSHIP OF STATES AND OTHER INTERNATIONAL LEGAL ENTITIES, NATIONALITY, UNIFICATION  .</a:t>
            </a:r>
          </a:p>
          <a:p>
            <a:pPr algn="ctr">
              <a:buNone/>
            </a:pPr>
            <a:endParaRPr lang="en-US" dirty="0">
              <a:latin typeface="Footlight MT Light" pitchFamily="18" charset="0"/>
            </a:endParaRPr>
          </a:p>
          <a:p>
            <a:pPr algn="ctr">
              <a:buNone/>
            </a:pPr>
            <a:r>
              <a:rPr lang="en-US" dirty="0">
                <a:latin typeface="Footlight MT Light" pitchFamily="18" charset="0"/>
              </a:rPr>
              <a:t>~it purpose are to </a:t>
            </a:r>
            <a:r>
              <a:rPr lang="en-US" b="1" dirty="0">
                <a:latin typeface="Footlight MT Light" pitchFamily="18" charset="0"/>
              </a:rPr>
              <a:t>provide a system of international regulation </a:t>
            </a:r>
            <a:r>
              <a:rPr lang="en-US" dirty="0">
                <a:latin typeface="Footlight MT Light" pitchFamily="18" charset="0"/>
              </a:rPr>
              <a:t>of </a:t>
            </a:r>
            <a:r>
              <a:rPr lang="en-US" b="1" dirty="0">
                <a:latin typeface="Footlight MT Light" pitchFamily="18" charset="0"/>
              </a:rPr>
              <a:t>international civil aviation </a:t>
            </a:r>
            <a:r>
              <a:rPr lang="en-US" dirty="0">
                <a:latin typeface="Footlight MT Light" pitchFamily="18" charset="0"/>
              </a:rPr>
              <a:t>and </a:t>
            </a:r>
            <a:r>
              <a:rPr lang="en-US" b="1" dirty="0">
                <a:latin typeface="Footlight MT Light" pitchFamily="18" charset="0"/>
              </a:rPr>
              <a:t>to eliminate conflicts </a:t>
            </a:r>
            <a:r>
              <a:rPr lang="en-US" dirty="0">
                <a:latin typeface="Footlight MT Light" pitchFamily="18" charset="0"/>
              </a:rPr>
              <a:t>or </a:t>
            </a:r>
            <a:r>
              <a:rPr lang="en-US" b="1" dirty="0">
                <a:latin typeface="Footlight MT Light" pitchFamily="18" charset="0"/>
              </a:rPr>
              <a:t>inconsistencies</a:t>
            </a:r>
            <a:r>
              <a:rPr lang="en-US" dirty="0">
                <a:latin typeface="Footlight MT Light" pitchFamily="18" charset="0"/>
              </a:rPr>
              <a:t>~</a:t>
            </a:r>
            <a:endParaRPr lang="en-US" b="1" i="1" dirty="0">
              <a:latin typeface="Footlight MT Light" pitchFamily="18" charset="0"/>
            </a:endParaRPr>
          </a:p>
          <a:p>
            <a:r>
              <a:rPr lang="en-US" b="1" i="1" dirty="0">
                <a:latin typeface="Footlight MT Light" pitchFamily="18" charset="0"/>
              </a:rPr>
              <a:t>INTERNATIONAL LAW</a:t>
            </a:r>
            <a:r>
              <a:rPr lang="en-US" dirty="0">
                <a:latin typeface="Footlight MT Light" pitchFamily="18" charset="0"/>
              </a:rPr>
              <a:t>:</a:t>
            </a:r>
          </a:p>
          <a:p>
            <a:pPr>
              <a:buNone/>
            </a:pPr>
            <a:r>
              <a:rPr lang="en-US" dirty="0">
                <a:latin typeface="Footlight MT Light" pitchFamily="18" charset="0"/>
              </a:rPr>
              <a:t>~is the </a:t>
            </a:r>
            <a:r>
              <a:rPr lang="en-US" b="1" dirty="0">
                <a:latin typeface="Footlight MT Light" pitchFamily="18" charset="0"/>
              </a:rPr>
              <a:t>body of legal rules </a:t>
            </a:r>
            <a:r>
              <a:rPr lang="en-US" dirty="0">
                <a:latin typeface="Footlight MT Light" pitchFamily="18" charset="0"/>
              </a:rPr>
              <a:t>which apply between </a:t>
            </a:r>
            <a:r>
              <a:rPr lang="en-US" b="1" dirty="0">
                <a:latin typeface="Footlight MT Light" pitchFamily="18" charset="0"/>
              </a:rPr>
              <a:t>sovereign states </a:t>
            </a:r>
            <a:r>
              <a:rPr lang="en-US" dirty="0">
                <a:latin typeface="Footlight MT Light" pitchFamily="18" charset="0"/>
              </a:rPr>
              <a:t>&amp; such </a:t>
            </a:r>
            <a:r>
              <a:rPr lang="en-US" b="1" dirty="0">
                <a:latin typeface="Footlight MT Light" pitchFamily="18" charset="0"/>
              </a:rPr>
              <a:t>other entities </a:t>
            </a:r>
            <a:r>
              <a:rPr lang="en-US" dirty="0">
                <a:latin typeface="Footlight MT Light" pitchFamily="18" charset="0"/>
              </a:rPr>
              <a:t>as have been granted international personality~~</a:t>
            </a:r>
          </a:p>
          <a:p>
            <a:pPr>
              <a:buNone/>
            </a:pPr>
            <a:endParaRPr lang="en-US" dirty="0">
              <a:latin typeface="Footlight MT Light" pitchFamily="18" charset="0"/>
            </a:endParaRPr>
          </a:p>
          <a:p>
            <a:endParaRPr lang="en-US" dirty="0">
              <a:latin typeface="Footlight MT Light"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5410200" cy="639762"/>
          </a:xfrm>
        </p:spPr>
        <p:txBody>
          <a:bodyPr>
            <a:normAutofit fontScale="90000"/>
          </a:bodyPr>
          <a:lstStyle/>
          <a:p>
            <a:r>
              <a:rPr lang="en-US" sz="3200" dirty="0"/>
              <a:t>CH 7: Aviation Legislation</a:t>
            </a:r>
            <a:endParaRPr lang="en-US" dirty="0"/>
          </a:p>
        </p:txBody>
      </p:sp>
      <p:sp>
        <p:nvSpPr>
          <p:cNvPr id="3" name="Content Placeholder 2"/>
          <p:cNvSpPr>
            <a:spLocks noGrp="1"/>
          </p:cNvSpPr>
          <p:nvPr>
            <p:ph sz="quarter" idx="1"/>
          </p:nvPr>
        </p:nvSpPr>
        <p:spPr>
          <a:xfrm>
            <a:off x="381000" y="838200"/>
            <a:ext cx="7543800" cy="5635752"/>
          </a:xfrm>
        </p:spPr>
        <p:txBody>
          <a:bodyPr>
            <a:normAutofit/>
          </a:bodyPr>
          <a:lstStyle/>
          <a:p>
            <a:r>
              <a:rPr lang="en-US" b="1" dirty="0"/>
              <a:t>International Civil Aviation Organization (ICAO)-</a:t>
            </a:r>
            <a:r>
              <a:rPr lang="en-US" b="1" dirty="0">
                <a:solidFill>
                  <a:schemeClr val="accent1">
                    <a:lumMod val="75000"/>
                  </a:schemeClr>
                </a:solidFill>
              </a:rPr>
              <a:t>Montreal , CANADA</a:t>
            </a:r>
          </a:p>
          <a:p>
            <a:pPr>
              <a:buNone/>
            </a:pPr>
            <a:r>
              <a:rPr lang="en-US" b="1" dirty="0"/>
              <a:t>-provide</a:t>
            </a:r>
            <a:r>
              <a:rPr lang="en-US" dirty="0"/>
              <a:t> general </a:t>
            </a:r>
            <a:r>
              <a:rPr lang="en-US" b="1" dirty="0"/>
              <a:t>rules</a:t>
            </a:r>
            <a:r>
              <a:rPr lang="en-US" dirty="0"/>
              <a:t> and mediates international concerns to an extent regarding aviation law.</a:t>
            </a:r>
          </a:p>
          <a:p>
            <a:pPr>
              <a:buNone/>
            </a:pPr>
            <a:r>
              <a:rPr lang="en-US" dirty="0"/>
              <a:t>ICAO major rules include:</a:t>
            </a:r>
          </a:p>
          <a:p>
            <a:pPr marL="457200" indent="-457200">
              <a:buFont typeface="+mj-lt"/>
              <a:buAutoNum type="arabicPeriod"/>
            </a:pPr>
            <a:r>
              <a:rPr lang="en-US" dirty="0"/>
              <a:t> concerning air navigation, </a:t>
            </a:r>
          </a:p>
          <a:p>
            <a:pPr marL="457200" indent="-457200">
              <a:buFont typeface="+mj-lt"/>
              <a:buAutoNum type="arabicPeriod"/>
            </a:pPr>
            <a:r>
              <a:rPr lang="en-US" dirty="0"/>
              <a:t>its infrastructure, Flight inspection, </a:t>
            </a:r>
          </a:p>
          <a:p>
            <a:pPr marL="457200" indent="-457200">
              <a:buFont typeface="+mj-lt"/>
              <a:buAutoNum type="arabicPeriod"/>
            </a:pPr>
            <a:r>
              <a:rPr lang="en-US" dirty="0"/>
              <a:t>prevention of unlawful interference</a:t>
            </a:r>
          </a:p>
          <a:p>
            <a:pPr marL="457200" indent="-457200">
              <a:buFont typeface="+mj-lt"/>
              <a:buAutoNum type="arabicPeriod"/>
            </a:pPr>
            <a:r>
              <a:rPr lang="en-US" dirty="0"/>
              <a:t>Etc….</a:t>
            </a:r>
          </a:p>
          <a:p>
            <a:endParaRPr lang="en-US" dirty="0"/>
          </a:p>
        </p:txBody>
      </p:sp>
      <p:pic>
        <p:nvPicPr>
          <p:cNvPr id="4" name="Picture 3"/>
          <p:cNvPicPr>
            <a:picLocks noChangeAspect="1" noChangeArrowheads="1"/>
          </p:cNvPicPr>
          <p:nvPr/>
        </p:nvPicPr>
        <p:blipFill>
          <a:blip r:embed="rId2"/>
          <a:srcRect/>
          <a:stretch>
            <a:fillRect/>
          </a:stretch>
        </p:blipFill>
        <p:spPr bwMode="auto">
          <a:xfrm>
            <a:off x="3048000" y="4572000"/>
            <a:ext cx="3429000" cy="2057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685800"/>
            <a:ext cx="8382000" cy="5788152"/>
          </a:xfrm>
        </p:spPr>
        <p:txBody>
          <a:bodyPr/>
          <a:lstStyle/>
          <a:p>
            <a:pPr>
              <a:buNone/>
            </a:pPr>
            <a:r>
              <a:rPr lang="en-US" sz="2000" dirty="0"/>
              <a:t>INTERNATIONAL AIR TRANSPORT ASSOCIATION (IATA)</a:t>
            </a:r>
          </a:p>
          <a:p>
            <a:pPr>
              <a:buNone/>
            </a:pPr>
            <a:endParaRPr lang="en-US" sz="2000" dirty="0"/>
          </a:p>
          <a:p>
            <a:r>
              <a:rPr lang="en-US" dirty="0"/>
              <a:t>Headquartered in Montreal,CANADA.</a:t>
            </a:r>
          </a:p>
          <a:p>
            <a:r>
              <a:rPr lang="en-US" dirty="0"/>
              <a:t>IATA’s stated mission:</a:t>
            </a:r>
          </a:p>
          <a:p>
            <a:pPr>
              <a:buNone/>
            </a:pPr>
            <a:r>
              <a:rPr lang="en-US" dirty="0"/>
              <a:t>~~to </a:t>
            </a:r>
            <a:r>
              <a:rPr lang="en-US" b="1" dirty="0"/>
              <a:t>represent, lead </a:t>
            </a:r>
            <a:r>
              <a:rPr lang="en-US" dirty="0"/>
              <a:t>and </a:t>
            </a:r>
            <a:r>
              <a:rPr lang="en-US" b="1" dirty="0"/>
              <a:t>serve </a:t>
            </a:r>
            <a:r>
              <a:rPr lang="en-US" dirty="0"/>
              <a:t>the </a:t>
            </a:r>
            <a:r>
              <a:rPr lang="en-US" b="1" dirty="0"/>
              <a:t>airline industry </a:t>
            </a:r>
            <a:r>
              <a:rPr lang="en-US" dirty="0"/>
              <a:t>and to </a:t>
            </a:r>
            <a:r>
              <a:rPr lang="en-US" b="1" dirty="0"/>
              <a:t>provide safe </a:t>
            </a:r>
            <a:r>
              <a:rPr lang="en-US" dirty="0"/>
              <a:t>and </a:t>
            </a:r>
            <a:r>
              <a:rPr lang="en-US" b="1" dirty="0"/>
              <a:t>secure transportation </a:t>
            </a:r>
            <a:r>
              <a:rPr lang="en-US" dirty="0"/>
              <a:t>to its </a:t>
            </a:r>
            <a:r>
              <a:rPr lang="en-US" b="1" dirty="0"/>
              <a:t>passengers</a:t>
            </a:r>
            <a:r>
              <a:rPr lang="en-US" dirty="0"/>
              <a:t>.~~</a:t>
            </a:r>
          </a:p>
          <a:p>
            <a:r>
              <a:rPr lang="en-US" dirty="0"/>
              <a:t>Membership: </a:t>
            </a:r>
            <a:r>
              <a:rPr lang="en-US" b="1" dirty="0"/>
              <a:t>230 airlines</a:t>
            </a:r>
            <a:r>
              <a:rPr lang="en-US" dirty="0"/>
              <a:t>!!!!</a:t>
            </a:r>
          </a:p>
          <a:p>
            <a:pPr>
              <a:buNone/>
            </a:pPr>
            <a:endParaRPr lang="en-US" dirty="0"/>
          </a:p>
        </p:txBody>
      </p:sp>
      <p:pic>
        <p:nvPicPr>
          <p:cNvPr id="10242" name="Picture 2"/>
          <p:cNvPicPr>
            <a:picLocks noChangeAspect="1" noChangeArrowheads="1"/>
          </p:cNvPicPr>
          <p:nvPr/>
        </p:nvPicPr>
        <p:blipFill>
          <a:blip r:embed="rId2"/>
          <a:srcRect/>
          <a:stretch>
            <a:fillRect/>
          </a:stretch>
        </p:blipFill>
        <p:spPr bwMode="auto">
          <a:xfrm>
            <a:off x="2590800" y="4572000"/>
            <a:ext cx="3124200" cy="20955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5029200" y="3200400"/>
            <a:ext cx="1552575" cy="14382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43"/>
                                        </p:tgtEl>
                                        <p:attrNameLst>
                                          <p:attrName>style.visibility</p:attrName>
                                        </p:attrNameLst>
                                      </p:cBhvr>
                                      <p:to>
                                        <p:strVal val="visible"/>
                                      </p:to>
                                    </p:set>
                                    <p:anim calcmode="lin" valueType="num">
                                      <p:cBhvr additive="base">
                                        <p:cTn id="37" dur="500" fill="hold"/>
                                        <p:tgtEl>
                                          <p:spTgt spid="10243"/>
                                        </p:tgtEl>
                                        <p:attrNameLst>
                                          <p:attrName>ppt_x</p:attrName>
                                        </p:attrNameLst>
                                      </p:cBhvr>
                                      <p:tavLst>
                                        <p:tav tm="0">
                                          <p:val>
                                            <p:strVal val="#ppt_x"/>
                                          </p:val>
                                        </p:tav>
                                        <p:tav tm="100000">
                                          <p:val>
                                            <p:strVal val="#ppt_x"/>
                                          </p:val>
                                        </p:tav>
                                      </p:tavLst>
                                    </p:anim>
                                    <p:anim calcmode="lin" valueType="num">
                                      <p:cBhvr additive="base">
                                        <p:cTn id="3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04800" y="1524000"/>
            <a:ext cx="8229600" cy="1752600"/>
          </a:xfrm>
        </p:spPr>
        <p:txBody>
          <a:bodyPr/>
          <a:lstStyle/>
          <a:p>
            <a:pPr algn="ctr"/>
            <a:r>
              <a:rPr lang="en-US" dirty="0"/>
              <a:t>What is the important of air law, regulation and Legislation?</a:t>
            </a:r>
          </a:p>
        </p:txBody>
      </p:sp>
      <p:pic>
        <p:nvPicPr>
          <p:cNvPr id="8195" name="Picture 2"/>
          <p:cNvPicPr>
            <a:picLocks noChangeAspect="1" noChangeArrowheads="1"/>
          </p:cNvPicPr>
          <p:nvPr/>
        </p:nvPicPr>
        <p:blipFill>
          <a:blip r:embed="rId2"/>
          <a:srcRect/>
          <a:stretch>
            <a:fillRect/>
          </a:stretch>
        </p:blipFill>
        <p:spPr bwMode="auto">
          <a:xfrm>
            <a:off x="3124200" y="3581400"/>
            <a:ext cx="2590800" cy="27622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066800"/>
            <a:ext cx="8229600" cy="5407152"/>
          </a:xfrm>
        </p:spPr>
        <p:txBody>
          <a:bodyPr/>
          <a:lstStyle/>
          <a:p>
            <a:pPr>
              <a:buNone/>
            </a:pPr>
            <a:r>
              <a:rPr lang="en-US" dirty="0"/>
              <a:t>For Malaysia we  have :</a:t>
            </a:r>
          </a:p>
          <a:p>
            <a:r>
              <a:rPr lang="en-US" sz="2000" dirty="0"/>
              <a:t>Civil aviation act 1969 (CAA 1969)</a:t>
            </a:r>
          </a:p>
          <a:p>
            <a:r>
              <a:rPr lang="en-US" sz="2000" dirty="0"/>
              <a:t>Malaysia civil aviation &amp; regulation 1996 (MCAR 1996)</a:t>
            </a:r>
          </a:p>
          <a:p>
            <a:r>
              <a:rPr lang="en-US" sz="2000" dirty="0"/>
              <a:t>Department of Civil Aviation Malaysia  (DCAM)</a:t>
            </a:r>
          </a:p>
          <a:p>
            <a:endParaRPr lang="en-US" dirty="0"/>
          </a:p>
          <a:p>
            <a:endParaRPr lang="en-US" dirty="0"/>
          </a:p>
        </p:txBody>
      </p:sp>
      <p:pic>
        <p:nvPicPr>
          <p:cNvPr id="11266" name="Picture 2"/>
          <p:cNvPicPr>
            <a:picLocks noChangeAspect="1" noChangeArrowheads="1"/>
          </p:cNvPicPr>
          <p:nvPr/>
        </p:nvPicPr>
        <p:blipFill>
          <a:blip r:embed="rId2"/>
          <a:srcRect/>
          <a:stretch>
            <a:fillRect/>
          </a:stretch>
        </p:blipFill>
        <p:spPr bwMode="auto">
          <a:xfrm>
            <a:off x="3733800" y="4419600"/>
            <a:ext cx="1562100" cy="2190750"/>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a:srcRect/>
          <a:stretch>
            <a:fillRect/>
          </a:stretch>
        </p:blipFill>
        <p:spPr bwMode="auto">
          <a:xfrm>
            <a:off x="381000" y="4648200"/>
            <a:ext cx="3228975" cy="1419225"/>
          </a:xfrm>
          <a:prstGeom prst="rect">
            <a:avLst/>
          </a:prstGeom>
          <a:noFill/>
          <a:ln w="9525">
            <a:noFill/>
            <a:miter lim="800000"/>
            <a:headEnd/>
            <a:tailEnd/>
          </a:ln>
          <a:effectLst/>
        </p:spPr>
      </p:pic>
      <p:pic>
        <p:nvPicPr>
          <p:cNvPr id="11269" name="Picture 5"/>
          <p:cNvPicPr>
            <a:picLocks noChangeAspect="1" noChangeArrowheads="1"/>
          </p:cNvPicPr>
          <p:nvPr/>
        </p:nvPicPr>
        <p:blipFill>
          <a:blip r:embed="rId4"/>
          <a:srcRect/>
          <a:stretch>
            <a:fillRect/>
          </a:stretch>
        </p:blipFill>
        <p:spPr bwMode="auto">
          <a:xfrm>
            <a:off x="6019800" y="4572000"/>
            <a:ext cx="2057400" cy="175260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5"/>
          <a:srcRect/>
          <a:stretch>
            <a:fillRect/>
          </a:stretch>
        </p:blipFill>
        <p:spPr bwMode="auto">
          <a:xfrm>
            <a:off x="609600" y="3352800"/>
            <a:ext cx="2133600" cy="1343025"/>
          </a:xfrm>
          <a:prstGeom prst="rect">
            <a:avLst/>
          </a:prstGeom>
          <a:noFill/>
          <a:ln w="9525">
            <a:noFill/>
            <a:miter lim="800000"/>
            <a:headEnd/>
            <a:tailEnd/>
          </a:ln>
          <a:effectLst/>
        </p:spPr>
      </p:pic>
      <p:pic>
        <p:nvPicPr>
          <p:cNvPr id="11271" name="Picture 7"/>
          <p:cNvPicPr>
            <a:picLocks noChangeAspect="1" noChangeArrowheads="1"/>
          </p:cNvPicPr>
          <p:nvPr/>
        </p:nvPicPr>
        <p:blipFill>
          <a:blip r:embed="rId6"/>
          <a:srcRect/>
          <a:stretch>
            <a:fillRect/>
          </a:stretch>
        </p:blipFill>
        <p:spPr bwMode="auto">
          <a:xfrm>
            <a:off x="3352800" y="3352800"/>
            <a:ext cx="2057400" cy="906960"/>
          </a:xfrm>
          <a:prstGeom prst="rect">
            <a:avLst/>
          </a:prstGeom>
          <a:noFill/>
          <a:ln w="9525">
            <a:noFill/>
            <a:miter lim="800000"/>
            <a:headEnd/>
            <a:tailEnd/>
          </a:ln>
          <a:effectLst/>
        </p:spPr>
      </p:pic>
      <p:pic>
        <p:nvPicPr>
          <p:cNvPr id="11272" name="Picture 8"/>
          <p:cNvPicPr>
            <a:picLocks noChangeAspect="1" noChangeArrowheads="1"/>
          </p:cNvPicPr>
          <p:nvPr/>
        </p:nvPicPr>
        <p:blipFill>
          <a:blip r:embed="rId7"/>
          <a:srcRect/>
          <a:stretch>
            <a:fillRect/>
          </a:stretch>
        </p:blipFill>
        <p:spPr bwMode="auto">
          <a:xfrm>
            <a:off x="6400800" y="3429000"/>
            <a:ext cx="1600200" cy="1066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ppt_x"/>
                                          </p:val>
                                        </p:tav>
                                        <p:tav tm="100000">
                                          <p:val>
                                            <p:strVal val="#ppt_x"/>
                                          </p:val>
                                        </p:tav>
                                      </p:tavLst>
                                    </p:anim>
                                    <p:anim calcmode="lin" valueType="num">
                                      <p:cBhvr additive="base">
                                        <p:cTn id="8"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71"/>
                                        </p:tgtEl>
                                        <p:attrNameLst>
                                          <p:attrName>style.visibility</p:attrName>
                                        </p:attrNameLst>
                                      </p:cBhvr>
                                      <p:to>
                                        <p:strVal val="visible"/>
                                      </p:to>
                                    </p:set>
                                    <p:anim calcmode="lin" valueType="num">
                                      <p:cBhvr additive="base">
                                        <p:cTn id="13" dur="500" fill="hold"/>
                                        <p:tgtEl>
                                          <p:spTgt spid="11271"/>
                                        </p:tgtEl>
                                        <p:attrNameLst>
                                          <p:attrName>ppt_x</p:attrName>
                                        </p:attrNameLst>
                                      </p:cBhvr>
                                      <p:tavLst>
                                        <p:tav tm="0">
                                          <p:val>
                                            <p:strVal val="#ppt_x"/>
                                          </p:val>
                                        </p:tav>
                                        <p:tav tm="100000">
                                          <p:val>
                                            <p:strVal val="#ppt_x"/>
                                          </p:val>
                                        </p:tav>
                                      </p:tavLst>
                                    </p:anim>
                                    <p:anim calcmode="lin" valueType="num">
                                      <p:cBhvr additive="base">
                                        <p:cTn id="14"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72"/>
                                        </p:tgtEl>
                                        <p:attrNameLst>
                                          <p:attrName>style.visibility</p:attrName>
                                        </p:attrNameLst>
                                      </p:cBhvr>
                                      <p:to>
                                        <p:strVal val="visible"/>
                                      </p:to>
                                    </p:set>
                                    <p:anim calcmode="lin" valueType="num">
                                      <p:cBhvr additive="base">
                                        <p:cTn id="19" dur="500" fill="hold"/>
                                        <p:tgtEl>
                                          <p:spTgt spid="11272"/>
                                        </p:tgtEl>
                                        <p:attrNameLst>
                                          <p:attrName>ppt_x</p:attrName>
                                        </p:attrNameLst>
                                      </p:cBhvr>
                                      <p:tavLst>
                                        <p:tav tm="0">
                                          <p:val>
                                            <p:strVal val="#ppt_x"/>
                                          </p:val>
                                        </p:tav>
                                        <p:tav tm="100000">
                                          <p:val>
                                            <p:strVal val="#ppt_x"/>
                                          </p:val>
                                        </p:tav>
                                      </p:tavLst>
                                    </p:anim>
                                    <p:anim calcmode="lin" valueType="num">
                                      <p:cBhvr additive="base">
                                        <p:cTn id="20"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gtEl>
                                        <p:attrNameLst>
                                          <p:attrName>style.visibility</p:attrName>
                                        </p:attrNameLst>
                                      </p:cBhvr>
                                      <p:to>
                                        <p:strVal val="visible"/>
                                      </p:to>
                                    </p:set>
                                    <p:anim calcmode="lin" valueType="num">
                                      <p:cBhvr additive="base">
                                        <p:cTn id="25" dur="500" fill="hold"/>
                                        <p:tgtEl>
                                          <p:spTgt spid="11268"/>
                                        </p:tgtEl>
                                        <p:attrNameLst>
                                          <p:attrName>ppt_x</p:attrName>
                                        </p:attrNameLst>
                                      </p:cBhvr>
                                      <p:tavLst>
                                        <p:tav tm="0">
                                          <p:val>
                                            <p:strVal val="#ppt_x"/>
                                          </p:val>
                                        </p:tav>
                                        <p:tav tm="100000">
                                          <p:val>
                                            <p:strVal val="#ppt_x"/>
                                          </p:val>
                                        </p:tav>
                                      </p:tavLst>
                                    </p:anim>
                                    <p:anim calcmode="lin" valueType="num">
                                      <p:cBhvr additive="base">
                                        <p:cTn id="26"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9"/>
                                        </p:tgtEl>
                                        <p:attrNameLst>
                                          <p:attrName>style.visibility</p:attrName>
                                        </p:attrNameLst>
                                      </p:cBhvr>
                                      <p:to>
                                        <p:strVal val="visible"/>
                                      </p:to>
                                    </p:set>
                                    <p:anim calcmode="lin" valueType="num">
                                      <p:cBhvr additive="base">
                                        <p:cTn id="31" dur="500" fill="hold"/>
                                        <p:tgtEl>
                                          <p:spTgt spid="11269"/>
                                        </p:tgtEl>
                                        <p:attrNameLst>
                                          <p:attrName>ppt_x</p:attrName>
                                        </p:attrNameLst>
                                      </p:cBhvr>
                                      <p:tavLst>
                                        <p:tav tm="0">
                                          <p:val>
                                            <p:strVal val="#ppt_x"/>
                                          </p:val>
                                        </p:tav>
                                        <p:tav tm="100000">
                                          <p:val>
                                            <p:strVal val="#ppt_x"/>
                                          </p:val>
                                        </p:tav>
                                      </p:tavLst>
                                    </p:anim>
                                    <p:anim calcmode="lin" valueType="num">
                                      <p:cBhvr additive="base">
                                        <p:cTn id="32"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6"/>
                                        </p:tgtEl>
                                        <p:attrNameLst>
                                          <p:attrName>style.visibility</p:attrName>
                                        </p:attrNameLst>
                                      </p:cBhvr>
                                      <p:to>
                                        <p:strVal val="visible"/>
                                      </p:to>
                                    </p:set>
                                    <p:anim calcmode="lin" valueType="num">
                                      <p:cBhvr additive="base">
                                        <p:cTn id="37" dur="500" fill="hold"/>
                                        <p:tgtEl>
                                          <p:spTgt spid="11266"/>
                                        </p:tgtEl>
                                        <p:attrNameLst>
                                          <p:attrName>ppt_x</p:attrName>
                                        </p:attrNameLst>
                                      </p:cBhvr>
                                      <p:tavLst>
                                        <p:tav tm="0">
                                          <p:val>
                                            <p:strVal val="#ppt_x"/>
                                          </p:val>
                                        </p:tav>
                                        <p:tav tm="100000">
                                          <p:val>
                                            <p:strVal val="#ppt_x"/>
                                          </p:val>
                                        </p:tav>
                                      </p:tavLst>
                                    </p:anim>
                                    <p:anim calcmode="lin" valueType="num">
                                      <p:cBhvr additive="base">
                                        <p:cTn id="3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14400"/>
            <a:ext cx="7467600" cy="5559552"/>
          </a:xfrm>
        </p:spPr>
        <p:txBody>
          <a:bodyPr/>
          <a:lstStyle/>
          <a:p>
            <a:pPr algn="ctr">
              <a:buNone/>
            </a:pPr>
            <a:r>
              <a:rPr lang="en-US" dirty="0"/>
              <a:t>Ok???</a:t>
            </a:r>
          </a:p>
          <a:p>
            <a:pPr algn="ctr">
              <a:buNone/>
            </a:pPr>
            <a:r>
              <a:rPr lang="en-US" dirty="0"/>
              <a:t>Clear ??</a:t>
            </a:r>
          </a:p>
          <a:p>
            <a:pPr algn="ctr">
              <a:buNone/>
            </a:pPr>
            <a:r>
              <a:rPr lang="en-US" dirty="0"/>
              <a:t>Any question???</a:t>
            </a:r>
          </a:p>
        </p:txBody>
      </p:sp>
      <p:pic>
        <p:nvPicPr>
          <p:cNvPr id="8194" name="Picture 2"/>
          <p:cNvPicPr>
            <a:picLocks noChangeAspect="1" noChangeArrowheads="1"/>
          </p:cNvPicPr>
          <p:nvPr/>
        </p:nvPicPr>
        <p:blipFill>
          <a:blip r:embed="rId2"/>
          <a:srcRect/>
          <a:stretch>
            <a:fillRect/>
          </a:stretch>
        </p:blipFill>
        <p:spPr bwMode="auto">
          <a:xfrm>
            <a:off x="2819400" y="2895600"/>
            <a:ext cx="2514600" cy="24479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33600"/>
            <a:ext cx="6477000" cy="1219200"/>
          </a:xfrm>
        </p:spPr>
        <p:txBody>
          <a:bodyPr/>
          <a:lstStyle/>
          <a:p>
            <a:pPr algn="ctr">
              <a:buNone/>
            </a:pPr>
            <a:r>
              <a:rPr lang="en-US" dirty="0"/>
              <a:t>1.1   ROLE OF INTERNATIONAL CIVIL AVIATION</a:t>
            </a:r>
          </a:p>
        </p:txBody>
      </p:sp>
    </p:spTree>
    <p:extLst>
      <p:ext uri="{BB962C8B-B14F-4D97-AF65-F5344CB8AC3E}">
        <p14:creationId xmlns:p14="http://schemas.microsoft.com/office/powerpoint/2010/main" val="360945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609600" y="1905000"/>
            <a:ext cx="8001000" cy="2590800"/>
          </a:xfrm>
          <a:prstGeom prst="rect">
            <a:avLst/>
          </a:prstGeom>
        </p:spPr>
        <p:txBody>
          <a:bodyPr>
            <a:normAutofit fontScale="92500" lnSpcReduction="20000"/>
          </a:bodyPr>
          <a:lstStyle/>
          <a:p>
            <a:pPr eaLnBrk="1" hangingPunct="1">
              <a:lnSpc>
                <a:spcPct val="90000"/>
              </a:lnSpc>
              <a:buNone/>
            </a:pPr>
            <a:r>
              <a:rPr lang="en-US" sz="2400" b="1" dirty="0"/>
              <a:t>CONTENT</a:t>
            </a:r>
          </a:p>
          <a:p>
            <a:pPr eaLnBrk="1" hangingPunct="1">
              <a:lnSpc>
                <a:spcPct val="90000"/>
              </a:lnSpc>
              <a:buNone/>
            </a:pPr>
            <a:endParaRPr lang="en-US" sz="2400" b="1" dirty="0"/>
          </a:p>
          <a:p>
            <a:pPr eaLnBrk="1" hangingPunct="1">
              <a:lnSpc>
                <a:spcPct val="90000"/>
              </a:lnSpc>
            </a:pPr>
            <a:r>
              <a:rPr lang="en-US" sz="2400" b="1" dirty="0"/>
              <a:t>CHICAGO CONVENTION</a:t>
            </a:r>
          </a:p>
          <a:p>
            <a:pPr eaLnBrk="1" hangingPunct="1">
              <a:lnSpc>
                <a:spcPct val="90000"/>
              </a:lnSpc>
            </a:pPr>
            <a:r>
              <a:rPr lang="en-US" sz="2400" b="1" dirty="0"/>
              <a:t>INTERNATIONAL CIVIL AVIATION ORGANISATION ( ICAO )</a:t>
            </a:r>
          </a:p>
          <a:p>
            <a:pPr eaLnBrk="1" hangingPunct="1">
              <a:lnSpc>
                <a:spcPct val="90000"/>
              </a:lnSpc>
            </a:pPr>
            <a:r>
              <a:rPr lang="en-US" sz="2400" b="1" dirty="0"/>
              <a:t>CONTRACTING STATES</a:t>
            </a:r>
          </a:p>
          <a:p>
            <a:pPr eaLnBrk="1" hangingPunct="1">
              <a:lnSpc>
                <a:spcPct val="90000"/>
              </a:lnSpc>
            </a:pPr>
            <a:r>
              <a:rPr lang="en-US" sz="2400" b="1" dirty="0"/>
              <a:t>NATIONAL AVIATION AUTHORITIES</a:t>
            </a:r>
          </a:p>
          <a:p>
            <a:pPr eaLnBrk="1" hangingPunct="1">
              <a:lnSpc>
                <a:spcPct val="90000"/>
              </a:lnSpc>
            </a:pPr>
            <a:r>
              <a:rPr lang="en-US" sz="2400" b="1" dirty="0"/>
              <a:t>ICAO ANNEXES</a:t>
            </a:r>
          </a:p>
        </p:txBody>
      </p:sp>
      <p:sp>
        <p:nvSpPr>
          <p:cNvPr id="11267" name="Rectangle 2"/>
          <p:cNvSpPr>
            <a:spLocks noChangeArrowheads="1"/>
          </p:cNvSpPr>
          <p:nvPr/>
        </p:nvSpPr>
        <p:spPr bwMode="gray">
          <a:xfrm>
            <a:off x="0" y="533400"/>
            <a:ext cx="5486400" cy="685800"/>
          </a:xfrm>
          <a:prstGeom prst="rect">
            <a:avLst/>
          </a:prstGeom>
          <a:noFill/>
          <a:ln w="9525">
            <a:noFill/>
            <a:miter lim="800000"/>
            <a:headEnd/>
            <a:tailEnd/>
          </a:ln>
        </p:spPr>
        <p:txBody>
          <a:bodyPr anchor="ctr"/>
          <a:lstStyle/>
          <a:p>
            <a:endParaRPr lang="en-US" b="1" dirty="0">
              <a:solidFill>
                <a:srgbClr val="993300"/>
              </a:solidFill>
              <a:latin typeface="Arial Black" pitchFamily="34" charset="0"/>
            </a:endParaRPr>
          </a:p>
        </p:txBody>
      </p:sp>
    </p:spTree>
    <p:extLst>
      <p:ext uri="{BB962C8B-B14F-4D97-AF65-F5344CB8AC3E}">
        <p14:creationId xmlns:p14="http://schemas.microsoft.com/office/powerpoint/2010/main" val="3791954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3"/>
          <p:cNvPicPr>
            <a:picLocks noChangeAspect="1" noChangeArrowheads="1"/>
          </p:cNvPicPr>
          <p:nvPr/>
        </p:nvPicPr>
        <p:blipFill>
          <a:blip r:embed="rId3" cstate="print"/>
          <a:srcRect/>
          <a:stretch>
            <a:fillRect/>
          </a:stretch>
        </p:blipFill>
        <p:spPr bwMode="auto">
          <a:xfrm>
            <a:off x="381000" y="2286000"/>
            <a:ext cx="8358514" cy="3784600"/>
          </a:xfrm>
          <a:prstGeom prst="rect">
            <a:avLst/>
          </a:prstGeom>
          <a:noFill/>
          <a:ln w="9525">
            <a:noFill/>
            <a:miter lim="800000"/>
            <a:headEnd/>
            <a:tailEnd/>
          </a:ln>
        </p:spPr>
      </p:pic>
      <p:sp>
        <p:nvSpPr>
          <p:cNvPr id="13314" name="Slide Number Placeholder 5"/>
          <p:cNvSpPr>
            <a:spLocks noGrp="1"/>
          </p:cNvSpPr>
          <p:nvPr>
            <p:ph type="sldNum" sz="quarter" idx="11"/>
          </p:nvPr>
        </p:nvSpPr>
        <p:spPr>
          <a:xfrm rot="5400000">
            <a:off x="7077269" y="4181669"/>
            <a:ext cx="3657600" cy="384048"/>
          </a:xfrm>
          <a:noFill/>
        </p:spPr>
        <p:txBody>
          <a:bodyPr/>
          <a:lstStyle/>
          <a:p>
            <a:fld id="{FE64B690-5653-439A-9D3A-CD9DC403082D}" type="slidenum">
              <a:rPr lang="en-US" smtClean="0"/>
              <a:pPr/>
              <a:t>24</a:t>
            </a:fld>
            <a:endParaRPr lang="en-US" dirty="0"/>
          </a:p>
        </p:txBody>
      </p:sp>
      <p:sp>
        <p:nvSpPr>
          <p:cNvPr id="13315" name="Rectangle 2"/>
          <p:cNvSpPr>
            <a:spLocks noChangeArrowheads="1"/>
          </p:cNvSpPr>
          <p:nvPr/>
        </p:nvSpPr>
        <p:spPr bwMode="auto">
          <a:xfrm>
            <a:off x="0" y="533400"/>
            <a:ext cx="5562600" cy="914400"/>
          </a:xfrm>
          <a:prstGeom prst="rect">
            <a:avLst/>
          </a:prstGeom>
          <a:noFill/>
          <a:ln w="9525">
            <a:noFill/>
            <a:miter lim="800000"/>
            <a:headEnd/>
            <a:tailEnd/>
          </a:ln>
        </p:spPr>
        <p:txBody>
          <a:bodyPr anchor="ctr"/>
          <a:lstStyle/>
          <a:p>
            <a:pPr algn="ctr"/>
            <a:r>
              <a:rPr lang="en-US" sz="2600" dirty="0">
                <a:latin typeface="Arial Black" pitchFamily="34" charset="0"/>
              </a:rPr>
              <a:t>REGULATORY FRAMEWORK</a:t>
            </a:r>
          </a:p>
        </p:txBody>
      </p:sp>
      <p:sp>
        <p:nvSpPr>
          <p:cNvPr id="7171" name="Rectangle 3"/>
          <p:cNvSpPr>
            <a:spLocks noChangeArrowheads="1"/>
          </p:cNvSpPr>
          <p:nvPr/>
        </p:nvSpPr>
        <p:spPr bwMode="auto">
          <a:xfrm>
            <a:off x="762000" y="1676400"/>
            <a:ext cx="7086600" cy="533400"/>
          </a:xfrm>
          <a:prstGeom prst="rect">
            <a:avLst/>
          </a:prstGeom>
          <a:noFill/>
          <a:ln w="9525">
            <a:noFill/>
            <a:miter lim="800000"/>
            <a:headEnd/>
            <a:tailEnd/>
          </a:ln>
        </p:spPr>
        <p:txBody>
          <a:bodyPr/>
          <a:lstStyle/>
          <a:p>
            <a:pPr algn="ctr">
              <a:spcBef>
                <a:spcPct val="20000"/>
              </a:spcBef>
            </a:pPr>
            <a:r>
              <a:rPr lang="en-US" sz="2400" b="1" dirty="0">
                <a:latin typeface="Arial" charset="0"/>
              </a:rPr>
              <a:t>First International Aviation Agreement:</a:t>
            </a:r>
          </a:p>
          <a:p>
            <a:pPr algn="ctr">
              <a:spcBef>
                <a:spcPct val="20000"/>
              </a:spcBef>
            </a:pPr>
            <a:endParaRPr lang="en-US" sz="2400" b="1" dirty="0">
              <a:latin typeface="Arial" charset="0"/>
            </a:endParaRPr>
          </a:p>
        </p:txBody>
      </p:sp>
      <p:sp>
        <p:nvSpPr>
          <p:cNvPr id="7172" name="Text Box 4"/>
          <p:cNvSpPr txBox="1">
            <a:spLocks noChangeArrowheads="1"/>
          </p:cNvSpPr>
          <p:nvPr/>
        </p:nvSpPr>
        <p:spPr bwMode="auto">
          <a:xfrm>
            <a:off x="1066800" y="2362200"/>
            <a:ext cx="6019800" cy="830997"/>
          </a:xfrm>
          <a:prstGeom prst="rect">
            <a:avLst/>
          </a:prstGeom>
          <a:noFill/>
          <a:ln w="9525">
            <a:noFill/>
            <a:miter lim="800000"/>
            <a:headEnd/>
            <a:tailEnd/>
          </a:ln>
        </p:spPr>
        <p:txBody>
          <a:bodyPr>
            <a:spAutoFit/>
          </a:bodyPr>
          <a:lstStyle/>
          <a:p>
            <a:pPr algn="ctr">
              <a:buClr>
                <a:srgbClr val="FF0066"/>
              </a:buClr>
              <a:buFont typeface="Wingdings" pitchFamily="2" charset="2"/>
              <a:buChar char="Ø"/>
            </a:pPr>
            <a:r>
              <a:rPr lang="en-US" sz="2400" b="1" dirty="0">
                <a:solidFill>
                  <a:srgbClr val="993300"/>
                </a:solidFill>
                <a:latin typeface="Arial" charset="0"/>
              </a:rPr>
              <a:t> INTERNATIONAL COMMISSION OF AIR   NAVIGATION (ICAN)</a:t>
            </a:r>
          </a:p>
        </p:txBody>
      </p:sp>
      <p:sp>
        <p:nvSpPr>
          <p:cNvPr id="7173" name="Text Box 5"/>
          <p:cNvSpPr txBox="1">
            <a:spLocks noChangeArrowheads="1"/>
          </p:cNvSpPr>
          <p:nvPr/>
        </p:nvSpPr>
        <p:spPr bwMode="auto">
          <a:xfrm>
            <a:off x="1905000" y="3352800"/>
            <a:ext cx="5791200" cy="2123658"/>
          </a:xfrm>
          <a:prstGeom prst="rect">
            <a:avLst/>
          </a:prstGeom>
          <a:noFill/>
          <a:ln w="9525">
            <a:noFill/>
            <a:miter lim="800000"/>
            <a:headEnd/>
            <a:tailEnd/>
          </a:ln>
        </p:spPr>
        <p:txBody>
          <a:bodyPr wrap="square">
            <a:spAutoFit/>
          </a:bodyPr>
          <a:lstStyle/>
          <a:p>
            <a:pPr>
              <a:spcBef>
                <a:spcPct val="50000"/>
              </a:spcBef>
              <a:buClr>
                <a:srgbClr val="FFFF00"/>
              </a:buClr>
              <a:buFont typeface="Wingdings" pitchFamily="2" charset="2"/>
              <a:buChar char="§"/>
            </a:pPr>
            <a:r>
              <a:rPr lang="en-US" sz="2400" b="1" dirty="0">
                <a:solidFill>
                  <a:srgbClr val="FF0000"/>
                </a:solidFill>
                <a:latin typeface="Arial" charset="0"/>
              </a:rPr>
              <a:t> Formed in 1922</a:t>
            </a:r>
          </a:p>
          <a:p>
            <a:pPr>
              <a:spcBef>
                <a:spcPct val="50000"/>
              </a:spcBef>
              <a:buClr>
                <a:srgbClr val="FFFF00"/>
              </a:buClr>
              <a:buFont typeface="Wingdings" pitchFamily="2" charset="2"/>
              <a:buChar char="§"/>
            </a:pPr>
            <a:r>
              <a:rPr lang="en-US" sz="2400" b="1" dirty="0">
                <a:solidFill>
                  <a:srgbClr val="FF0000"/>
                </a:solidFill>
                <a:latin typeface="Arial" charset="0"/>
              </a:rPr>
              <a:t> Participated by 38 states</a:t>
            </a:r>
          </a:p>
          <a:p>
            <a:pPr>
              <a:spcBef>
                <a:spcPct val="50000"/>
              </a:spcBef>
              <a:buClr>
                <a:srgbClr val="FFFF00"/>
              </a:buClr>
              <a:buFont typeface="Wingdings" pitchFamily="2" charset="2"/>
              <a:buChar char="§"/>
            </a:pPr>
            <a:r>
              <a:rPr lang="en-US" sz="2400" b="1" dirty="0">
                <a:solidFill>
                  <a:srgbClr val="FF0000"/>
                </a:solidFill>
                <a:latin typeface="Arial" charset="0"/>
              </a:rPr>
              <a:t> HQ in Paris</a:t>
            </a:r>
          </a:p>
          <a:p>
            <a:pPr>
              <a:spcBef>
                <a:spcPct val="50000"/>
              </a:spcBef>
              <a:buClr>
                <a:srgbClr val="FFFF00"/>
              </a:buClr>
              <a:buFont typeface="Wingdings" pitchFamily="2" charset="2"/>
              <a:buChar char="§"/>
            </a:pPr>
            <a:r>
              <a:rPr lang="en-US" sz="2400" b="1" dirty="0">
                <a:solidFill>
                  <a:srgbClr val="FF0000"/>
                </a:solidFill>
                <a:latin typeface="Arial" charset="0"/>
              </a:rPr>
              <a:t> </a:t>
            </a:r>
            <a:r>
              <a:rPr lang="en-US" sz="2400" b="1" dirty="0">
                <a:solidFill>
                  <a:srgbClr val="FF0000"/>
                </a:solidFill>
                <a:latin typeface="Arial" charset="0"/>
                <a:cs typeface="Arial" charset="0"/>
              </a:rPr>
              <a:t>Fostered Civil Aviation 1922-1939</a:t>
            </a:r>
          </a:p>
        </p:txBody>
      </p:sp>
      <p:sp>
        <p:nvSpPr>
          <p:cNvPr id="8" name="Oval 7">
            <a:hlinkClick r:id="rId4" action="ppaction://hlinkfile"/>
          </p:cNvPr>
          <p:cNvSpPr/>
          <p:nvPr/>
        </p:nvSpPr>
        <p:spPr bwMode="auto">
          <a:xfrm>
            <a:off x="7924800" y="5181600"/>
            <a:ext cx="838200" cy="12954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900" b="1" dirty="0">
                <a:latin typeface="Arial" charset="0"/>
              </a:rPr>
              <a:t>VIDEO</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rPr>
              <a:t>AVIATION</a:t>
            </a:r>
            <a:r>
              <a:rPr kumimoji="0" lang="en-US" sz="900" b="1" i="0" u="none" strike="noStrike" cap="none" normalizeH="0" dirty="0">
                <a:ln>
                  <a:noFill/>
                </a:ln>
                <a:solidFill>
                  <a:schemeClr val="tx1"/>
                </a:solidFill>
                <a:effectLst/>
                <a:latin typeface="Arial" charset="0"/>
              </a:rPr>
              <a:t> </a:t>
            </a:r>
          </a:p>
          <a:p>
            <a:pPr marL="0" marR="0" indent="0" algn="ctr" defTabSz="914400" rtl="0" eaLnBrk="1" fontAlgn="base" latinLnBrk="0" hangingPunct="1">
              <a:lnSpc>
                <a:spcPct val="100000"/>
              </a:lnSpc>
              <a:spcBef>
                <a:spcPct val="0"/>
              </a:spcBef>
              <a:spcAft>
                <a:spcPct val="0"/>
              </a:spcAft>
              <a:buClrTx/>
              <a:buSzTx/>
              <a:buFontTx/>
              <a:buNone/>
              <a:tabLst/>
            </a:pPr>
            <a:r>
              <a:rPr lang="en-US" sz="900" b="1" baseline="0" dirty="0">
                <a:latin typeface="Arial" charset="0"/>
              </a:rPr>
              <a:t>HISTORY</a:t>
            </a:r>
            <a:endParaRPr kumimoji="0" lang="en-US" sz="900" b="1" i="0" u="none" strike="noStrike" cap="none" normalizeH="0" baseline="0" dirty="0">
              <a:ln>
                <a:noFill/>
              </a:ln>
              <a:solidFill>
                <a:schemeClr val="tx1"/>
              </a:solidFill>
              <a:effectLst/>
              <a:latin typeface="Arial" charset="0"/>
            </a:endParaRPr>
          </a:p>
        </p:txBody>
      </p:sp>
      <p:pic>
        <p:nvPicPr>
          <p:cNvPr id="9" name="Picture 8" descr="logo pbs"/>
          <p:cNvPicPr/>
          <p:nvPr/>
        </p:nvPicPr>
        <p:blipFill>
          <a:blip r:embed="rId5" cstate="print"/>
          <a:srcRect/>
          <a:stretch>
            <a:fillRect/>
          </a:stretch>
        </p:blipFill>
        <p:spPr bwMode="auto">
          <a:xfrm>
            <a:off x="7020272" y="0"/>
            <a:ext cx="1895128" cy="1196752"/>
          </a:xfrm>
          <a:prstGeom prst="rect">
            <a:avLst/>
          </a:prstGeom>
          <a:noFill/>
          <a:ln w="9525">
            <a:noFill/>
            <a:miter lim="800000"/>
            <a:headEnd/>
            <a:tailEnd/>
          </a:ln>
        </p:spPr>
      </p:pic>
    </p:spTree>
    <p:extLst>
      <p:ext uri="{BB962C8B-B14F-4D97-AF65-F5344CB8AC3E}">
        <p14:creationId xmlns:p14="http://schemas.microsoft.com/office/powerpoint/2010/main" val="5178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checkerboard(across)">
                                      <p:cBhvr>
                                        <p:cTn id="13" dur="500"/>
                                        <p:tgtEl>
                                          <p:spTgt spid="717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173">
                                            <p:txEl>
                                              <p:pRg st="0" end="0"/>
                                            </p:txEl>
                                          </p:spTgt>
                                        </p:tgtEl>
                                        <p:attrNameLst>
                                          <p:attrName>style.visibility</p:attrName>
                                        </p:attrNameLst>
                                      </p:cBhvr>
                                      <p:to>
                                        <p:strVal val="visible"/>
                                      </p:to>
                                    </p:set>
                                    <p:anim calcmode="lin" valueType="num">
                                      <p:cBhvr additive="base">
                                        <p:cTn id="18" dur="500" fill="hold"/>
                                        <p:tgtEl>
                                          <p:spTgt spid="717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1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173">
                                            <p:txEl>
                                              <p:pRg st="1" end="1"/>
                                            </p:txEl>
                                          </p:spTgt>
                                        </p:tgtEl>
                                        <p:attrNameLst>
                                          <p:attrName>style.visibility</p:attrName>
                                        </p:attrNameLst>
                                      </p:cBhvr>
                                      <p:to>
                                        <p:strVal val="visible"/>
                                      </p:to>
                                    </p:set>
                                    <p:anim calcmode="lin" valueType="num">
                                      <p:cBhvr additive="base">
                                        <p:cTn id="24" dur="500" fill="hold"/>
                                        <p:tgtEl>
                                          <p:spTgt spid="7173">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1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173">
                                            <p:txEl>
                                              <p:pRg st="2" end="2"/>
                                            </p:txEl>
                                          </p:spTgt>
                                        </p:tgtEl>
                                        <p:attrNameLst>
                                          <p:attrName>style.visibility</p:attrName>
                                        </p:attrNameLst>
                                      </p:cBhvr>
                                      <p:to>
                                        <p:strVal val="visible"/>
                                      </p:to>
                                    </p:set>
                                    <p:anim calcmode="lin" valueType="num">
                                      <p:cBhvr additive="base">
                                        <p:cTn id="30" dur="500" fill="hold"/>
                                        <p:tgtEl>
                                          <p:spTgt spid="7173">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1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173">
                                            <p:txEl>
                                              <p:pRg st="3" end="3"/>
                                            </p:txEl>
                                          </p:spTgt>
                                        </p:tgtEl>
                                        <p:attrNameLst>
                                          <p:attrName>style.visibility</p:attrName>
                                        </p:attrNameLst>
                                      </p:cBhvr>
                                      <p:to>
                                        <p:strVal val="visible"/>
                                      </p:to>
                                    </p:set>
                                    <p:anim calcmode="lin" valueType="num">
                                      <p:cBhvr additive="base">
                                        <p:cTn id="36" dur="500" fill="hold"/>
                                        <p:tgtEl>
                                          <p:spTgt spid="7173">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17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idx="4294967295"/>
          </p:nvPr>
        </p:nvSpPr>
        <p:spPr>
          <a:xfrm>
            <a:off x="3429000" y="1752600"/>
            <a:ext cx="5105400" cy="2743200"/>
          </a:xfrm>
          <a:prstGeom prst="rect">
            <a:avLst/>
          </a:prstGeom>
        </p:spPr>
        <p:txBody>
          <a:bodyPr/>
          <a:lstStyle/>
          <a:p>
            <a:pPr eaLnBrk="1" hangingPunct="1"/>
            <a:r>
              <a:rPr lang="en-US" sz="2400" b="1" dirty="0">
                <a:solidFill>
                  <a:srgbClr val="993300"/>
                </a:solidFill>
              </a:rPr>
              <a:t>In 1943</a:t>
            </a:r>
            <a:r>
              <a:rPr lang="en-US" sz="2400" b="1" dirty="0"/>
              <a:t>, United States initiated the study of post-war Civil Aviation problems. Most of the countries closed their airspace to all foreign a/c</a:t>
            </a:r>
          </a:p>
          <a:p>
            <a:pPr eaLnBrk="1" hangingPunct="1">
              <a:buFont typeface="Wingdings" pitchFamily="2" charset="2"/>
              <a:buNone/>
            </a:pPr>
            <a:endParaRPr lang="en-US" sz="2400" b="1" dirty="0"/>
          </a:p>
        </p:txBody>
      </p:sp>
      <p:sp>
        <p:nvSpPr>
          <p:cNvPr id="14339" name="Slide Number Placeholder 5"/>
          <p:cNvSpPr>
            <a:spLocks noGrp="1"/>
          </p:cNvSpPr>
          <p:nvPr>
            <p:ph type="sldNum" sz="quarter" idx="4294967295"/>
          </p:nvPr>
        </p:nvSpPr>
        <p:spPr>
          <a:xfrm>
            <a:off x="6400800" y="6248400"/>
            <a:ext cx="2133600" cy="228600"/>
          </a:xfrm>
          <a:prstGeom prst="rect">
            <a:avLst/>
          </a:prstGeom>
          <a:noFill/>
        </p:spPr>
        <p:txBody>
          <a:bodyPr/>
          <a:lstStyle/>
          <a:p>
            <a:fld id="{D7368D5B-F641-4A7B-82E4-5F2E41E58F14}" type="slidenum">
              <a:rPr lang="en-US" smtClean="0"/>
              <a:pPr/>
              <a:t>25</a:t>
            </a:fld>
            <a:endParaRPr lang="en-US" dirty="0"/>
          </a:p>
        </p:txBody>
      </p:sp>
      <p:pic>
        <p:nvPicPr>
          <p:cNvPr id="8195" name="Picture 3" descr="BS02064_"/>
          <p:cNvPicPr>
            <a:picLocks noChangeAspect="1" noChangeArrowheads="1"/>
          </p:cNvPicPr>
          <p:nvPr/>
        </p:nvPicPr>
        <p:blipFill>
          <a:blip r:embed="rId4" cstate="print"/>
          <a:srcRect/>
          <a:stretch>
            <a:fillRect/>
          </a:stretch>
        </p:blipFill>
        <p:spPr bwMode="auto">
          <a:xfrm>
            <a:off x="762000" y="1828800"/>
            <a:ext cx="2133600" cy="2133600"/>
          </a:xfrm>
          <a:prstGeom prst="rect">
            <a:avLst/>
          </a:prstGeom>
          <a:noFill/>
          <a:ln w="9525">
            <a:noFill/>
            <a:miter lim="800000"/>
            <a:headEnd/>
            <a:tailEnd/>
          </a:ln>
        </p:spPr>
      </p:pic>
      <p:sp>
        <p:nvSpPr>
          <p:cNvPr id="8196" name="Rectangle 4"/>
          <p:cNvSpPr>
            <a:spLocks noChangeArrowheads="1"/>
          </p:cNvSpPr>
          <p:nvPr/>
        </p:nvSpPr>
        <p:spPr bwMode="auto">
          <a:xfrm>
            <a:off x="685800" y="4114800"/>
            <a:ext cx="7848600" cy="1570038"/>
          </a:xfrm>
          <a:prstGeom prst="rect">
            <a:avLst/>
          </a:prstGeom>
          <a:noFill/>
          <a:ln w="12700" cap="sq">
            <a:noFill/>
            <a:miter lim="800000"/>
            <a:headEnd type="none" w="sm" len="sm"/>
            <a:tailEnd type="none" w="sm" len="sm"/>
          </a:ln>
        </p:spPr>
        <p:txBody>
          <a:bodyPr>
            <a:spAutoFit/>
          </a:bodyPr>
          <a:lstStyle/>
          <a:p>
            <a:pPr>
              <a:spcBef>
                <a:spcPct val="50000"/>
              </a:spcBef>
              <a:buFontTx/>
              <a:buChar char="•"/>
            </a:pPr>
            <a:r>
              <a:rPr lang="en-US" b="1" dirty="0">
                <a:latin typeface="Arial" charset="0"/>
              </a:rPr>
              <a:t>  </a:t>
            </a:r>
            <a:r>
              <a:rPr lang="en-US" sz="2400" b="1" dirty="0">
                <a:solidFill>
                  <a:srgbClr val="993300"/>
                </a:solidFill>
                <a:latin typeface="Arial" charset="0"/>
              </a:rPr>
              <a:t>In Nov 1944</a:t>
            </a:r>
            <a:r>
              <a:rPr lang="en-US" sz="2400" b="1" dirty="0">
                <a:latin typeface="Arial" charset="0"/>
              </a:rPr>
              <a:t>, United States invited 55 countries to  attend an International Civil Aviation Conference in Chicago. This conference was to start to standardize civil aviation all over the world.</a:t>
            </a:r>
          </a:p>
        </p:txBody>
      </p:sp>
      <p:sp>
        <p:nvSpPr>
          <p:cNvPr id="14342" name="Text Box 5"/>
          <p:cNvSpPr txBox="1">
            <a:spLocks noChangeArrowheads="1"/>
          </p:cNvSpPr>
          <p:nvPr/>
        </p:nvSpPr>
        <p:spPr bwMode="auto">
          <a:xfrm>
            <a:off x="76200" y="695325"/>
            <a:ext cx="5181600" cy="523875"/>
          </a:xfrm>
          <a:prstGeom prst="rect">
            <a:avLst/>
          </a:prstGeom>
          <a:noFill/>
          <a:ln w="12700" cap="sq">
            <a:noFill/>
            <a:miter lim="800000"/>
            <a:headEnd type="none" w="sm" len="sm"/>
            <a:tailEnd type="none" w="sm" len="sm"/>
          </a:ln>
        </p:spPr>
        <p:txBody>
          <a:bodyPr>
            <a:spAutoFit/>
          </a:bodyPr>
          <a:lstStyle/>
          <a:p>
            <a:r>
              <a:rPr lang="en-US" sz="2800" dirty="0">
                <a:latin typeface="Arial Black" pitchFamily="34" charset="0"/>
              </a:rPr>
              <a:t>CHICAGO CONVENTION</a:t>
            </a:r>
          </a:p>
        </p:txBody>
      </p:sp>
      <p:sp>
        <p:nvSpPr>
          <p:cNvPr id="7"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8"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958211087"/>
      </p:ext>
    </p:extLst>
  </p:cSld>
  <p:clrMapOvr>
    <a:masterClrMapping/>
  </p:clrMapOvr>
  <p:transition spd="med">
    <p:zoom/>
    <p:sndAc>
      <p:stSnd>
        <p:snd r:embed="rId3" name="cashreg.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1"/>
          </p:nvPr>
        </p:nvSpPr>
        <p:spPr>
          <a:noFill/>
        </p:spPr>
        <p:txBody>
          <a:bodyPr/>
          <a:lstStyle/>
          <a:p>
            <a:fld id="{6AFDF7DF-1724-4B3A-B133-ABE94B726183}" type="slidenum">
              <a:rPr lang="en-US" smtClean="0"/>
              <a:pPr/>
              <a:t>26</a:t>
            </a:fld>
            <a:endParaRPr lang="en-US" dirty="0"/>
          </a:p>
        </p:txBody>
      </p:sp>
      <p:sp>
        <p:nvSpPr>
          <p:cNvPr id="9218" name="Rectangle 2"/>
          <p:cNvSpPr>
            <a:spLocks noChangeArrowheads="1"/>
          </p:cNvSpPr>
          <p:nvPr/>
        </p:nvSpPr>
        <p:spPr bwMode="auto">
          <a:xfrm>
            <a:off x="381000" y="1676400"/>
            <a:ext cx="7620000" cy="830263"/>
          </a:xfrm>
          <a:prstGeom prst="rect">
            <a:avLst/>
          </a:prstGeom>
          <a:noFill/>
          <a:ln w="12700" cap="sq">
            <a:noFill/>
            <a:miter lim="800000"/>
            <a:headEnd type="none" w="sm" len="sm"/>
            <a:tailEnd type="none" w="sm" len="sm"/>
          </a:ln>
        </p:spPr>
        <p:txBody>
          <a:bodyPr>
            <a:spAutoFit/>
          </a:bodyPr>
          <a:lstStyle/>
          <a:p>
            <a:pPr>
              <a:spcBef>
                <a:spcPct val="20000"/>
              </a:spcBef>
            </a:pPr>
            <a:r>
              <a:rPr lang="en-US" b="1" dirty="0">
                <a:solidFill>
                  <a:srgbClr val="993300"/>
                </a:solidFill>
                <a:latin typeface="Arial" charset="0"/>
              </a:rPr>
              <a:t>On 7 Dec 1944</a:t>
            </a:r>
            <a:r>
              <a:rPr lang="en-US" b="1" dirty="0">
                <a:latin typeface="Arial" charset="0"/>
              </a:rPr>
              <a:t> – A Convention was signed by 52 countries and known as </a:t>
            </a:r>
            <a:r>
              <a:rPr lang="en-US" b="1" dirty="0">
                <a:solidFill>
                  <a:srgbClr val="993300"/>
                </a:solidFill>
                <a:latin typeface="Arial" charset="0"/>
              </a:rPr>
              <a:t>Chicago Convention</a:t>
            </a:r>
            <a:r>
              <a:rPr lang="en-US" b="1" dirty="0">
                <a:latin typeface="Arial" charset="0"/>
              </a:rPr>
              <a:t>. </a:t>
            </a:r>
          </a:p>
        </p:txBody>
      </p:sp>
      <p:pic>
        <p:nvPicPr>
          <p:cNvPr id="9219" name="Picture 3" descr="BS00975_"/>
          <p:cNvPicPr>
            <a:picLocks noChangeAspect="1" noChangeArrowheads="1"/>
          </p:cNvPicPr>
          <p:nvPr/>
        </p:nvPicPr>
        <p:blipFill>
          <a:blip r:embed="rId4" cstate="print"/>
          <a:srcRect/>
          <a:stretch>
            <a:fillRect/>
          </a:stretch>
        </p:blipFill>
        <p:spPr bwMode="auto">
          <a:xfrm>
            <a:off x="5937250" y="3200400"/>
            <a:ext cx="3054350" cy="1884363"/>
          </a:xfrm>
          <a:prstGeom prst="rect">
            <a:avLst/>
          </a:prstGeom>
          <a:noFill/>
          <a:ln w="9525">
            <a:noFill/>
            <a:miter lim="800000"/>
            <a:headEnd/>
            <a:tailEnd/>
          </a:ln>
        </p:spPr>
      </p:pic>
      <p:sp>
        <p:nvSpPr>
          <p:cNvPr id="13317" name="Text Box 4"/>
          <p:cNvSpPr txBox="1">
            <a:spLocks noChangeArrowheads="1"/>
          </p:cNvSpPr>
          <p:nvPr/>
        </p:nvSpPr>
        <p:spPr bwMode="auto">
          <a:xfrm>
            <a:off x="0" y="1066800"/>
            <a:ext cx="5410200" cy="519113"/>
          </a:xfrm>
          <a:prstGeom prst="rect">
            <a:avLst/>
          </a:prstGeom>
          <a:noFill/>
          <a:ln w="12700" cap="sq">
            <a:noFill/>
            <a:miter lim="800000"/>
            <a:headEnd type="none" w="sm" len="sm"/>
            <a:tailEnd type="none" w="sm" len="sm"/>
          </a:ln>
        </p:spPr>
        <p:txBody>
          <a:bodyPr>
            <a:spAutoFit/>
          </a:bodyPr>
          <a:lstStyle/>
          <a:p>
            <a:pPr algn="ctr">
              <a:defRPr/>
            </a:pPr>
            <a:r>
              <a:rPr lang="en-US" sz="2800" dirty="0">
                <a:latin typeface="Arial Black" pitchFamily="34" charset="0"/>
              </a:rPr>
              <a:t>CHICAGO CONVENTION</a:t>
            </a:r>
          </a:p>
        </p:txBody>
      </p:sp>
      <p:sp>
        <p:nvSpPr>
          <p:cNvPr id="9221" name="Text Box 5"/>
          <p:cNvSpPr txBox="1">
            <a:spLocks noChangeArrowheads="1"/>
          </p:cNvSpPr>
          <p:nvPr/>
        </p:nvSpPr>
        <p:spPr bwMode="auto">
          <a:xfrm>
            <a:off x="762000" y="5638800"/>
            <a:ext cx="6199188" cy="457200"/>
          </a:xfrm>
          <a:prstGeom prst="rect">
            <a:avLst/>
          </a:prstGeom>
          <a:noFill/>
          <a:ln w="9525">
            <a:noFill/>
            <a:miter lim="800000"/>
            <a:headEnd/>
            <a:tailEnd/>
          </a:ln>
        </p:spPr>
        <p:txBody>
          <a:bodyPr wrap="none">
            <a:spAutoFit/>
          </a:bodyPr>
          <a:lstStyle/>
          <a:p>
            <a:pPr>
              <a:spcBef>
                <a:spcPct val="50000"/>
              </a:spcBef>
              <a:buClr>
                <a:schemeClr val="tx1"/>
              </a:buClr>
            </a:pPr>
            <a:r>
              <a:rPr lang="en-US" b="1" dirty="0">
                <a:latin typeface="Arial" charset="0"/>
                <a:cs typeface="Arial" charset="0"/>
              </a:rPr>
              <a:t>Signatories are </a:t>
            </a:r>
            <a:r>
              <a:rPr lang="en-US" b="1" dirty="0">
                <a:solidFill>
                  <a:srgbClr val="993300"/>
                </a:solidFill>
                <a:latin typeface="Arial" charset="0"/>
                <a:cs typeface="Arial" charset="0"/>
              </a:rPr>
              <a:t>CONTRACTING STATES</a:t>
            </a:r>
            <a:endParaRPr lang="en-US" b="1" dirty="0">
              <a:solidFill>
                <a:srgbClr val="993300"/>
              </a:solidFill>
              <a:latin typeface="Arial" charset="0"/>
            </a:endParaRPr>
          </a:p>
        </p:txBody>
      </p:sp>
      <p:sp>
        <p:nvSpPr>
          <p:cNvPr id="9224" name="AutoShape 8"/>
          <p:cNvSpPr>
            <a:spLocks noChangeArrowheads="1"/>
          </p:cNvSpPr>
          <p:nvPr/>
        </p:nvSpPr>
        <p:spPr bwMode="auto">
          <a:xfrm>
            <a:off x="2590800" y="2819400"/>
            <a:ext cx="381000" cy="457200"/>
          </a:xfrm>
          <a:prstGeom prst="downArrow">
            <a:avLst>
              <a:gd name="adj1" fmla="val 50000"/>
              <a:gd name="adj2" fmla="val 30000"/>
            </a:avLst>
          </a:prstGeom>
          <a:solidFill>
            <a:srgbClr val="FFFF00"/>
          </a:solidFill>
          <a:ln w="12700">
            <a:solidFill>
              <a:schemeClr val="tx1"/>
            </a:solidFill>
            <a:miter lim="800000"/>
            <a:headEnd/>
            <a:tailEnd/>
          </a:ln>
        </p:spPr>
        <p:txBody>
          <a:bodyPr wrap="none" anchor="ctr">
            <a:spAutoFit/>
          </a:bodyPr>
          <a:lstStyle/>
          <a:p>
            <a:endParaRPr lang="en-US" dirty="0"/>
          </a:p>
        </p:txBody>
      </p:sp>
      <p:sp>
        <p:nvSpPr>
          <p:cNvPr id="9226" name="AutoShape 10"/>
          <p:cNvSpPr>
            <a:spLocks noChangeArrowheads="1"/>
          </p:cNvSpPr>
          <p:nvPr/>
        </p:nvSpPr>
        <p:spPr bwMode="auto">
          <a:xfrm>
            <a:off x="2590800" y="5181600"/>
            <a:ext cx="381000" cy="457200"/>
          </a:xfrm>
          <a:prstGeom prst="downArrow">
            <a:avLst>
              <a:gd name="adj1" fmla="val 50000"/>
              <a:gd name="adj2" fmla="val 30000"/>
            </a:avLst>
          </a:prstGeom>
          <a:solidFill>
            <a:srgbClr val="FFFF00"/>
          </a:solidFill>
          <a:ln w="12700">
            <a:solidFill>
              <a:schemeClr val="tx1"/>
            </a:solidFill>
            <a:miter lim="800000"/>
            <a:headEnd/>
            <a:tailEnd/>
          </a:ln>
        </p:spPr>
        <p:txBody>
          <a:bodyPr wrap="none" anchor="ctr">
            <a:spAutoFit/>
          </a:bodyPr>
          <a:lstStyle/>
          <a:p>
            <a:endParaRPr lang="en-US" dirty="0"/>
          </a:p>
        </p:txBody>
      </p:sp>
      <p:sp>
        <p:nvSpPr>
          <p:cNvPr id="15369" name="TextBox 11"/>
          <p:cNvSpPr txBox="1">
            <a:spLocks noChangeArrowheads="1"/>
          </p:cNvSpPr>
          <p:nvPr/>
        </p:nvSpPr>
        <p:spPr bwMode="auto">
          <a:xfrm>
            <a:off x="685800" y="2438400"/>
            <a:ext cx="5556250" cy="400050"/>
          </a:xfrm>
          <a:prstGeom prst="rect">
            <a:avLst/>
          </a:prstGeom>
          <a:noFill/>
          <a:ln w="9525">
            <a:noFill/>
            <a:miter lim="800000"/>
            <a:headEnd/>
            <a:tailEnd/>
          </a:ln>
        </p:spPr>
        <p:txBody>
          <a:bodyPr wrap="none">
            <a:spAutoFit/>
          </a:bodyPr>
          <a:lstStyle/>
          <a:p>
            <a:r>
              <a:rPr lang="en-US" sz="2000" dirty="0"/>
              <a:t>Multi-lateral agreement regarding to Freedom of Air</a:t>
            </a:r>
          </a:p>
        </p:txBody>
      </p:sp>
      <p:sp>
        <p:nvSpPr>
          <p:cNvPr id="11" name="Text Box 6"/>
          <p:cNvSpPr txBox="1">
            <a:spLocks noChangeArrowheads="1"/>
          </p:cNvSpPr>
          <p:nvPr/>
        </p:nvSpPr>
        <p:spPr bwMode="auto">
          <a:xfrm>
            <a:off x="750888" y="3216275"/>
            <a:ext cx="4278312" cy="822325"/>
          </a:xfrm>
          <a:prstGeom prst="rect">
            <a:avLst/>
          </a:prstGeom>
          <a:noFill/>
          <a:ln w="12700">
            <a:noFill/>
            <a:miter lim="800000"/>
            <a:headEnd/>
            <a:tailEnd/>
          </a:ln>
        </p:spPr>
        <p:txBody>
          <a:bodyPr wrap="none">
            <a:spAutoFit/>
          </a:bodyPr>
          <a:lstStyle/>
          <a:p>
            <a:pPr algn="ctr">
              <a:spcBef>
                <a:spcPct val="50000"/>
              </a:spcBef>
              <a:buClr>
                <a:srgbClr val="FFFF00"/>
              </a:buClr>
              <a:buFont typeface="Wingdings" pitchFamily="2" charset="2"/>
              <a:buNone/>
            </a:pPr>
            <a:r>
              <a:rPr lang="en-US" b="1" dirty="0">
                <a:latin typeface="Arial" charset="0"/>
              </a:rPr>
              <a:t>Superseded the </a:t>
            </a:r>
          </a:p>
          <a:p>
            <a:pPr algn="ctr">
              <a:lnSpc>
                <a:spcPct val="50000"/>
              </a:lnSpc>
              <a:spcBef>
                <a:spcPct val="50000"/>
              </a:spcBef>
              <a:buClr>
                <a:srgbClr val="FFFF00"/>
              </a:buClr>
              <a:buFont typeface="Wingdings" pitchFamily="2" charset="2"/>
              <a:buNone/>
            </a:pPr>
            <a:r>
              <a:rPr lang="en-US" b="1" dirty="0">
                <a:latin typeface="Arial" charset="0"/>
              </a:rPr>
              <a:t>International Air Convention</a:t>
            </a:r>
          </a:p>
        </p:txBody>
      </p:sp>
      <p:sp>
        <p:nvSpPr>
          <p:cNvPr id="12" name="Text Box 7"/>
          <p:cNvSpPr txBox="1">
            <a:spLocks noChangeArrowheads="1"/>
          </p:cNvSpPr>
          <p:nvPr/>
        </p:nvSpPr>
        <p:spPr bwMode="auto">
          <a:xfrm>
            <a:off x="1754188" y="4495800"/>
            <a:ext cx="1697902" cy="369332"/>
          </a:xfrm>
          <a:prstGeom prst="rect">
            <a:avLst/>
          </a:prstGeom>
          <a:noFill/>
          <a:ln w="12700">
            <a:noFill/>
            <a:miter lim="800000"/>
            <a:headEnd/>
            <a:tailEnd/>
          </a:ln>
        </p:spPr>
        <p:txBody>
          <a:bodyPr wrap="none">
            <a:spAutoFit/>
          </a:bodyPr>
          <a:lstStyle/>
          <a:p>
            <a:pPr algn="ctr">
              <a:spcBef>
                <a:spcPct val="50000"/>
              </a:spcBef>
              <a:buClr>
                <a:srgbClr val="FFFF00"/>
              </a:buClr>
              <a:buFont typeface="Wingdings" pitchFamily="2" charset="2"/>
              <a:buNone/>
            </a:pPr>
            <a:r>
              <a:rPr lang="en-US" b="1" dirty="0">
                <a:latin typeface="Arial" charset="0"/>
                <a:cs typeface="Arial" charset="0"/>
              </a:rPr>
              <a:t>Replace ICAN</a:t>
            </a:r>
          </a:p>
        </p:txBody>
      </p:sp>
      <p:sp>
        <p:nvSpPr>
          <p:cNvPr id="13" name="AutoShape 9"/>
          <p:cNvSpPr>
            <a:spLocks noChangeArrowheads="1"/>
          </p:cNvSpPr>
          <p:nvPr/>
        </p:nvSpPr>
        <p:spPr bwMode="auto">
          <a:xfrm>
            <a:off x="2636838" y="3933825"/>
            <a:ext cx="196850" cy="522288"/>
          </a:xfrm>
          <a:prstGeom prst="downArrow">
            <a:avLst>
              <a:gd name="adj1" fmla="val 50000"/>
              <a:gd name="adj2" fmla="val 66331"/>
            </a:avLst>
          </a:prstGeom>
          <a:solidFill>
            <a:srgbClr val="FFFF00"/>
          </a:solidFill>
          <a:ln w="12700">
            <a:solidFill>
              <a:schemeClr val="tx1"/>
            </a:solidFill>
            <a:miter lim="800000"/>
            <a:headEnd/>
            <a:tailEnd/>
          </a:ln>
        </p:spPr>
        <p:txBody>
          <a:bodyPr wrap="none" anchor="ctr">
            <a:spAutoFit/>
          </a:bodyPr>
          <a:lstStyle/>
          <a:p>
            <a:endParaRPr lang="en-US" dirty="0"/>
          </a:p>
        </p:txBody>
      </p:sp>
      <p:sp>
        <p:nvSpPr>
          <p:cNvPr id="14"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15"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1101116647"/>
      </p:ext>
    </p:extLst>
  </p:cSld>
  <p:clrMapOvr>
    <a:masterClrMapping/>
  </p:clrMapOvr>
  <p:transition spd="med">
    <p:zo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9"/>
                                        </p:tgtEl>
                                        <p:attrNameLst>
                                          <p:attrName>style.visibility</p:attrName>
                                        </p:attrNameLst>
                                      </p:cBhvr>
                                      <p:to>
                                        <p:strVal val="visible"/>
                                      </p:to>
                                    </p:set>
                                    <p:anim calcmode="lin" valueType="num">
                                      <p:cBhvr additive="base">
                                        <p:cTn id="13" dur="500" fill="hold"/>
                                        <p:tgtEl>
                                          <p:spTgt spid="15369"/>
                                        </p:tgtEl>
                                        <p:attrNameLst>
                                          <p:attrName>ppt_x</p:attrName>
                                        </p:attrNameLst>
                                      </p:cBhvr>
                                      <p:tavLst>
                                        <p:tav tm="0">
                                          <p:val>
                                            <p:strVal val="0-#ppt_w/2"/>
                                          </p:val>
                                        </p:tav>
                                        <p:tav tm="100000">
                                          <p:val>
                                            <p:strVal val="#ppt_x"/>
                                          </p:val>
                                        </p:tav>
                                      </p:tavLst>
                                    </p:anim>
                                    <p:anim calcmode="lin" valueType="num">
                                      <p:cBhvr additive="base">
                                        <p:cTn id="14" dur="500" fill="hold"/>
                                        <p:tgtEl>
                                          <p:spTgt spid="1536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224"/>
                                        </p:tgtEl>
                                        <p:attrNameLst>
                                          <p:attrName>style.visibility</p:attrName>
                                        </p:attrNameLst>
                                      </p:cBhvr>
                                      <p:to>
                                        <p:strVal val="visible"/>
                                      </p:to>
                                    </p:set>
                                    <p:anim calcmode="lin" valueType="num">
                                      <p:cBhvr additive="base">
                                        <p:cTn id="19" dur="500" fill="hold"/>
                                        <p:tgtEl>
                                          <p:spTgt spid="9224"/>
                                        </p:tgtEl>
                                        <p:attrNameLst>
                                          <p:attrName>ppt_x</p:attrName>
                                        </p:attrNameLst>
                                      </p:cBhvr>
                                      <p:tavLst>
                                        <p:tav tm="0">
                                          <p:val>
                                            <p:strVal val="#ppt_x"/>
                                          </p:val>
                                        </p:tav>
                                        <p:tav tm="100000">
                                          <p:val>
                                            <p:strVal val="#ppt_x"/>
                                          </p:val>
                                        </p:tav>
                                      </p:tavLst>
                                    </p:anim>
                                    <p:anim calcmode="lin" valueType="num">
                                      <p:cBhvr additive="base">
                                        <p:cTn id="20" dur="500" fill="hold"/>
                                        <p:tgtEl>
                                          <p:spTgt spid="92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9226"/>
                                        </p:tgtEl>
                                        <p:attrNameLst>
                                          <p:attrName>style.visibility</p:attrName>
                                        </p:attrNameLst>
                                      </p:cBhvr>
                                      <p:to>
                                        <p:strVal val="visible"/>
                                      </p:to>
                                    </p:set>
                                    <p:anim calcmode="lin" valueType="num">
                                      <p:cBhvr additive="base">
                                        <p:cTn id="43" dur="500" fill="hold"/>
                                        <p:tgtEl>
                                          <p:spTgt spid="9226"/>
                                        </p:tgtEl>
                                        <p:attrNameLst>
                                          <p:attrName>ppt_x</p:attrName>
                                        </p:attrNameLst>
                                      </p:cBhvr>
                                      <p:tavLst>
                                        <p:tav tm="0">
                                          <p:val>
                                            <p:strVal val="#ppt_x"/>
                                          </p:val>
                                        </p:tav>
                                        <p:tav tm="100000">
                                          <p:val>
                                            <p:strVal val="#ppt_x"/>
                                          </p:val>
                                        </p:tav>
                                      </p:tavLst>
                                    </p:anim>
                                    <p:anim calcmode="lin" valueType="num">
                                      <p:cBhvr additive="base">
                                        <p:cTn id="44" dur="500" fill="hold"/>
                                        <p:tgtEl>
                                          <p:spTgt spid="922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21"/>
                                        </p:tgtEl>
                                        <p:attrNameLst>
                                          <p:attrName>style.visibility</p:attrName>
                                        </p:attrNameLst>
                                      </p:cBhvr>
                                      <p:to>
                                        <p:strVal val="visible"/>
                                      </p:to>
                                    </p:set>
                                    <p:anim calcmode="lin" valueType="num">
                                      <p:cBhvr additive="base">
                                        <p:cTn id="49" dur="500" fill="hold"/>
                                        <p:tgtEl>
                                          <p:spTgt spid="9221"/>
                                        </p:tgtEl>
                                        <p:attrNameLst>
                                          <p:attrName>ppt_x</p:attrName>
                                        </p:attrNameLst>
                                      </p:cBhvr>
                                      <p:tavLst>
                                        <p:tav tm="0">
                                          <p:val>
                                            <p:strVal val="0-#ppt_w/2"/>
                                          </p:val>
                                        </p:tav>
                                        <p:tav tm="100000">
                                          <p:val>
                                            <p:strVal val="#ppt_x"/>
                                          </p:val>
                                        </p:tav>
                                      </p:tavLst>
                                    </p:anim>
                                    <p:anim calcmode="lin" valueType="num">
                                      <p:cBhvr additive="base">
                                        <p:cTn id="50"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1" grpId="0" autoUpdateAnimBg="0"/>
      <p:bldP spid="9224" grpId="0" animBg="1"/>
      <p:bldP spid="9226" grpId="0" animBg="1"/>
      <p:bldP spid="15369" grpId="0"/>
      <p:bldP spid="11" grpId="0" autoUpdateAnimBg="0"/>
      <p:bldP spid="12" grpId="0" autoUpdateAnimBg="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81000" y="1995488"/>
            <a:ext cx="7620000" cy="762000"/>
          </a:xfrm>
          <a:prstGeom prst="rect">
            <a:avLst/>
          </a:prstGeom>
        </p:spPr>
        <p:txBody>
          <a:bodyPr>
            <a:normAutofit fontScale="90000"/>
          </a:bodyPr>
          <a:lstStyle/>
          <a:p>
            <a:pPr eaLnBrk="1" hangingPunct="1"/>
            <a:r>
              <a:rPr lang="en-US" sz="2400" dirty="0"/>
              <a:t>    CHICAGO CONVENTION : ARTICLES &amp; PARTS</a:t>
            </a:r>
          </a:p>
        </p:txBody>
      </p:sp>
      <p:sp>
        <p:nvSpPr>
          <p:cNvPr id="16387" name="Rectangle 3"/>
          <p:cNvSpPr>
            <a:spLocks noGrp="1" noChangeArrowheads="1"/>
          </p:cNvSpPr>
          <p:nvPr>
            <p:ph idx="4294967295"/>
          </p:nvPr>
        </p:nvSpPr>
        <p:spPr>
          <a:xfrm>
            <a:off x="685800" y="2895600"/>
            <a:ext cx="7772400" cy="1295400"/>
          </a:xfrm>
          <a:prstGeom prst="rect">
            <a:avLst/>
          </a:prstGeom>
        </p:spPr>
        <p:txBody>
          <a:bodyPr/>
          <a:lstStyle/>
          <a:p>
            <a:pPr eaLnBrk="1" hangingPunct="1"/>
            <a:r>
              <a:rPr lang="en-US" sz="2400" b="1" dirty="0"/>
              <a:t>The Chicago Convention, which was signed on </a:t>
            </a:r>
            <a:r>
              <a:rPr lang="en-US" sz="2400" b="1" dirty="0">
                <a:solidFill>
                  <a:srgbClr val="FF0000"/>
                </a:solidFill>
              </a:rPr>
              <a:t>7 December 1944</a:t>
            </a:r>
            <a:r>
              <a:rPr lang="en-US" sz="2400" b="1" dirty="0"/>
              <a:t>, consists of </a:t>
            </a:r>
            <a:r>
              <a:rPr lang="en-US" sz="2400" b="1" dirty="0">
                <a:solidFill>
                  <a:srgbClr val="FF0000"/>
                </a:solidFill>
              </a:rPr>
              <a:t>96 Articles</a:t>
            </a:r>
            <a:r>
              <a:rPr lang="en-US" sz="2400" b="1" dirty="0"/>
              <a:t> and is divided into </a:t>
            </a:r>
            <a:r>
              <a:rPr lang="en-US" sz="2400" b="1" dirty="0">
                <a:solidFill>
                  <a:srgbClr val="FF0000"/>
                </a:solidFill>
              </a:rPr>
              <a:t>4 Parts</a:t>
            </a:r>
            <a:r>
              <a:rPr lang="en-US" sz="2400" b="1" dirty="0"/>
              <a:t>. </a:t>
            </a:r>
          </a:p>
        </p:txBody>
      </p:sp>
      <p:sp>
        <p:nvSpPr>
          <p:cNvPr id="16388" name="Slide Number Placeholder 5"/>
          <p:cNvSpPr>
            <a:spLocks noGrp="1"/>
          </p:cNvSpPr>
          <p:nvPr>
            <p:ph type="sldNum" sz="quarter" idx="4294967295"/>
          </p:nvPr>
        </p:nvSpPr>
        <p:spPr>
          <a:xfrm>
            <a:off x="6324600" y="6248400"/>
            <a:ext cx="2133600" cy="228600"/>
          </a:xfrm>
          <a:prstGeom prst="rect">
            <a:avLst/>
          </a:prstGeom>
          <a:noFill/>
        </p:spPr>
        <p:txBody>
          <a:bodyPr/>
          <a:lstStyle/>
          <a:p>
            <a:fld id="{F3FD4DEB-24B6-4C58-96BB-5EACCD5BB079}" type="slidenum">
              <a:rPr lang="en-US" smtClean="0"/>
              <a:pPr/>
              <a:t>27</a:t>
            </a:fld>
            <a:endParaRPr lang="en-US" dirty="0"/>
          </a:p>
        </p:txBody>
      </p:sp>
      <p:sp>
        <p:nvSpPr>
          <p:cNvPr id="14341" name="Text Box 4"/>
          <p:cNvSpPr txBox="1">
            <a:spLocks noChangeArrowheads="1"/>
          </p:cNvSpPr>
          <p:nvPr/>
        </p:nvSpPr>
        <p:spPr bwMode="auto">
          <a:xfrm>
            <a:off x="0" y="695980"/>
            <a:ext cx="5105400" cy="523220"/>
          </a:xfrm>
          <a:prstGeom prst="rect">
            <a:avLst/>
          </a:prstGeom>
          <a:noFill/>
          <a:ln w="12700" cap="sq">
            <a:noFill/>
            <a:miter lim="800000"/>
            <a:headEnd type="none" w="sm" len="sm"/>
            <a:tailEnd type="none" w="sm" len="sm"/>
          </a:ln>
        </p:spPr>
        <p:txBody>
          <a:bodyPr wrap="square">
            <a:spAutoFit/>
          </a:bodyPr>
          <a:lstStyle/>
          <a:p>
            <a:pPr>
              <a:defRPr/>
            </a:pPr>
            <a:r>
              <a:rPr lang="en-US" sz="2800" dirty="0">
                <a:latin typeface="Arial Black" pitchFamily="34" charset="0"/>
              </a:rPr>
              <a:t>CHICAGO CONVENTION</a:t>
            </a:r>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7"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1049546281"/>
      </p:ext>
    </p:extLst>
  </p:cSld>
  <p:clrMapOvr>
    <a:masterClrMapping/>
  </p:clrMapOvr>
  <p:transition spd="med">
    <p:zoom/>
    <p:sndAc>
      <p:stSnd>
        <p:snd r:embed="rId3" name="cashreg.wav"/>
      </p:stSnd>
    </p:sndAc>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914400"/>
            <a:ext cx="4495800" cy="533400"/>
          </a:xfrm>
          <a:prstGeom prst="rect">
            <a:avLst/>
          </a:prstGeom>
        </p:spPr>
        <p:txBody>
          <a:bodyPr>
            <a:normAutofit fontScale="90000"/>
          </a:bodyPr>
          <a:lstStyle/>
          <a:p>
            <a:pPr eaLnBrk="1" hangingPunct="1">
              <a:defRPr/>
            </a:pPr>
            <a:r>
              <a:rPr lang="en-US" dirty="0"/>
              <a:t>CHICAGO CONVENTION</a:t>
            </a:r>
          </a:p>
        </p:txBody>
      </p:sp>
      <p:sp>
        <p:nvSpPr>
          <p:cNvPr id="11267" name="Rectangle 3"/>
          <p:cNvSpPr>
            <a:spLocks noGrp="1" noChangeArrowheads="1"/>
          </p:cNvSpPr>
          <p:nvPr>
            <p:ph idx="4294967295"/>
          </p:nvPr>
        </p:nvSpPr>
        <p:spPr>
          <a:xfrm>
            <a:off x="685800" y="1524000"/>
            <a:ext cx="8077200" cy="4572000"/>
          </a:xfrm>
          <a:prstGeom prst="rect">
            <a:avLst/>
          </a:prstGeom>
        </p:spPr>
        <p:txBody>
          <a:bodyPr/>
          <a:lstStyle/>
          <a:p>
            <a:pPr eaLnBrk="1" hangingPunct="1">
              <a:buFontTx/>
              <a:buNone/>
            </a:pPr>
            <a:r>
              <a:rPr lang="en-US" sz="2400" b="1" dirty="0"/>
              <a:t>The 96 articles:</a:t>
            </a:r>
          </a:p>
          <a:p>
            <a:pPr eaLnBrk="1" hangingPunct="1">
              <a:buFontTx/>
              <a:buNone/>
            </a:pPr>
            <a:endParaRPr lang="en-US" sz="2400" b="1" dirty="0"/>
          </a:p>
          <a:p>
            <a:pPr eaLnBrk="1" hangingPunct="1"/>
            <a:r>
              <a:rPr lang="en-US" sz="2400" b="1" dirty="0"/>
              <a:t>Establish the </a:t>
            </a:r>
            <a:r>
              <a:rPr lang="en-US" sz="2400" b="1" dirty="0">
                <a:solidFill>
                  <a:srgbClr val="993300"/>
                </a:solidFill>
              </a:rPr>
              <a:t>privileges</a:t>
            </a:r>
            <a:r>
              <a:rPr lang="en-US" sz="2400" b="1" dirty="0"/>
              <a:t> and </a:t>
            </a:r>
            <a:r>
              <a:rPr lang="en-US" sz="2400" b="1" dirty="0">
                <a:solidFill>
                  <a:srgbClr val="993300"/>
                </a:solidFill>
              </a:rPr>
              <a:t>restrictions</a:t>
            </a:r>
            <a:r>
              <a:rPr lang="en-US" sz="2400" b="1" dirty="0"/>
              <a:t> of all contracting States;</a:t>
            </a:r>
          </a:p>
          <a:p>
            <a:pPr eaLnBrk="1" hangingPunct="1"/>
            <a:endParaRPr lang="en-US" sz="2400" b="1" dirty="0"/>
          </a:p>
          <a:p>
            <a:pPr eaLnBrk="1" hangingPunct="1"/>
            <a:r>
              <a:rPr lang="en-US" sz="2400" b="1" dirty="0">
                <a:solidFill>
                  <a:srgbClr val="993300"/>
                </a:solidFill>
              </a:rPr>
              <a:t>Set-up International Civil Aviation </a:t>
            </a:r>
            <a:r>
              <a:rPr lang="en-US" sz="2400" b="1" dirty="0" err="1">
                <a:solidFill>
                  <a:srgbClr val="993300"/>
                </a:solidFill>
              </a:rPr>
              <a:t>Organisation</a:t>
            </a:r>
            <a:r>
              <a:rPr lang="en-US" sz="2400" b="1">
                <a:solidFill>
                  <a:srgbClr val="993300"/>
                </a:solidFill>
              </a:rPr>
              <a:t> (</a:t>
            </a:r>
            <a:r>
              <a:rPr lang="en-US" sz="2400" b="1">
                <a:solidFill>
                  <a:schemeClr val="accent2"/>
                </a:solidFill>
              </a:rPr>
              <a:t>ICAO</a:t>
            </a:r>
            <a:r>
              <a:rPr lang="en-US" sz="2400" b="1">
                <a:solidFill>
                  <a:srgbClr val="993300"/>
                </a:solidFill>
              </a:rPr>
              <a:t>).</a:t>
            </a:r>
          </a:p>
          <a:p>
            <a:pPr eaLnBrk="1" hangingPunct="1">
              <a:buFontTx/>
              <a:buNone/>
            </a:pPr>
            <a:endParaRPr lang="en-US" sz="2400" b="1">
              <a:solidFill>
                <a:srgbClr val="CC3300"/>
              </a:solidFill>
            </a:endParaRPr>
          </a:p>
          <a:p>
            <a:pPr eaLnBrk="1" hangingPunct="1"/>
            <a:r>
              <a:rPr lang="en-US" sz="2400" b="1"/>
              <a:t>Provide for the  </a:t>
            </a:r>
            <a:r>
              <a:rPr lang="en-US" sz="2400" b="1">
                <a:solidFill>
                  <a:srgbClr val="993300"/>
                </a:solidFill>
              </a:rPr>
              <a:t>adoption</a:t>
            </a:r>
            <a:r>
              <a:rPr lang="en-US" sz="2400" b="1"/>
              <a:t> of International </a:t>
            </a:r>
            <a:r>
              <a:rPr lang="en-US" sz="2400" b="1">
                <a:solidFill>
                  <a:srgbClr val="993300"/>
                </a:solidFill>
              </a:rPr>
              <a:t>Standards and Recommended Practices</a:t>
            </a:r>
            <a:r>
              <a:rPr lang="en-US" sz="2400" b="1"/>
              <a:t> regulating international air transport.</a:t>
            </a:r>
          </a:p>
        </p:txBody>
      </p:sp>
      <p:sp>
        <p:nvSpPr>
          <p:cNvPr id="17412" name="Slide Number Placeholder 5"/>
          <p:cNvSpPr>
            <a:spLocks noGrp="1"/>
          </p:cNvSpPr>
          <p:nvPr>
            <p:ph type="sldNum" sz="quarter" idx="4294967295"/>
          </p:nvPr>
        </p:nvSpPr>
        <p:spPr>
          <a:xfrm>
            <a:off x="2971800" y="6400800"/>
            <a:ext cx="2133600" cy="228600"/>
          </a:xfrm>
          <a:prstGeom prst="rect">
            <a:avLst/>
          </a:prstGeom>
          <a:noFill/>
        </p:spPr>
        <p:txBody>
          <a:bodyPr/>
          <a:lstStyle/>
          <a:p>
            <a:fld id="{AF01E985-9B23-4D8D-8A76-456012BBF45C}" type="slidenum">
              <a:rPr lang="en-US" smtClean="0"/>
              <a:pPr/>
              <a:t>28</a:t>
            </a:fld>
            <a:endParaRPr lang="en-US"/>
          </a:p>
        </p:txBody>
      </p:sp>
      <p:sp>
        <p:nvSpPr>
          <p:cNvPr id="11268" name="AutoShape 4"/>
          <p:cNvSpPr>
            <a:spLocks noChangeArrowheads="1"/>
          </p:cNvSpPr>
          <p:nvPr/>
        </p:nvSpPr>
        <p:spPr bwMode="auto">
          <a:xfrm>
            <a:off x="76200" y="4038600"/>
            <a:ext cx="762000" cy="457200"/>
          </a:xfrm>
          <a:prstGeom prst="notchedRightArrow">
            <a:avLst>
              <a:gd name="adj1" fmla="val 50000"/>
              <a:gd name="adj2" fmla="val 41667"/>
            </a:avLst>
          </a:prstGeom>
          <a:solidFill>
            <a:srgbClr val="FFFF00"/>
          </a:solidFill>
          <a:ln w="12700">
            <a:solidFill>
              <a:schemeClr val="tx1"/>
            </a:solidFill>
            <a:miter lim="800000"/>
            <a:headEnd/>
            <a:tailEnd/>
          </a:ln>
        </p:spPr>
        <p:txBody>
          <a:bodyPr wrap="none" anchor="ctr">
            <a:spAutoFit/>
          </a:bodyPr>
          <a:lstStyle/>
          <a:p>
            <a:endParaRPr lang="en-US"/>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3164904678"/>
      </p:ext>
    </p:extLst>
  </p:cSld>
  <p:clrMapOvr>
    <a:masterClrMapping/>
  </p:clrMapOvr>
  <p:transition spd="med">
    <p:zo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0" end="0"/>
                                            </p:txEl>
                                          </p:spTgt>
                                        </p:tgtEl>
                                        <p:attrNameLst>
                                          <p:attrName>ppt_c</p:attrName>
                                        </p:attrNameLst>
                                      </p:cBhvr>
                                      <p:to>
                                        <a:srgbClr val="0066F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 calcmode="lin" valueType="num">
                                      <p:cBhvr additive="base">
                                        <p:cTn id="13"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2" end="2"/>
                                            </p:txEl>
                                          </p:spTgt>
                                        </p:tgtEl>
                                        <p:attrNameLst>
                                          <p:attrName>ppt_c</p:attrName>
                                        </p:attrNameLst>
                                      </p:cBhvr>
                                      <p:to>
                                        <a:srgbClr val="0066FF"/>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anim calcmode="lin" valueType="num">
                                      <p:cBhvr additive="base">
                                        <p:cTn id="19" dur="500" fill="hold"/>
                                        <p:tgtEl>
                                          <p:spTgt spid="1126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4" end="4"/>
                                            </p:txEl>
                                          </p:spTgt>
                                        </p:tgtEl>
                                        <p:attrNameLst>
                                          <p:attrName>ppt_c</p:attrName>
                                        </p:attrNameLst>
                                      </p:cBhvr>
                                      <p:to>
                                        <a:srgbClr val="0066FF"/>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6" end="6"/>
                                            </p:txEl>
                                          </p:spTgt>
                                        </p:tgtEl>
                                        <p:attrNameLst>
                                          <p:attrName>style.visibility</p:attrName>
                                        </p:attrNameLst>
                                      </p:cBhvr>
                                      <p:to>
                                        <p:strVal val="visible"/>
                                      </p:to>
                                    </p:set>
                                    <p:anim calcmode="lin" valueType="num">
                                      <p:cBhvr additive="base">
                                        <p:cTn id="25" dur="500" fill="hold"/>
                                        <p:tgtEl>
                                          <p:spTgt spid="1126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6" end="6"/>
                                            </p:txEl>
                                          </p:spTgt>
                                        </p:tgtEl>
                                        <p:attrNameLst>
                                          <p:attrName>ppt_c</p:attrName>
                                        </p:attrNameLst>
                                      </p:cBhvr>
                                      <p:to>
                                        <a:srgbClr val="0066FF"/>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8"/>
                                        </p:tgtEl>
                                        <p:attrNameLst>
                                          <p:attrName>style.visibility</p:attrName>
                                        </p:attrNameLst>
                                      </p:cBhvr>
                                      <p:to>
                                        <p:strVal val="visible"/>
                                      </p:to>
                                    </p:set>
                                    <p:anim calcmode="lin" valueType="num">
                                      <p:cBhvr additive="base">
                                        <p:cTn id="31" dur="500" fill="hold"/>
                                        <p:tgtEl>
                                          <p:spTgt spid="11268"/>
                                        </p:tgtEl>
                                        <p:attrNameLst>
                                          <p:attrName>ppt_x</p:attrName>
                                        </p:attrNameLst>
                                      </p:cBhvr>
                                      <p:tavLst>
                                        <p:tav tm="0">
                                          <p:val>
                                            <p:strVal val="0-#ppt_w/2"/>
                                          </p:val>
                                        </p:tav>
                                        <p:tav tm="100000">
                                          <p:val>
                                            <p:strVal val="#ppt_x"/>
                                          </p:val>
                                        </p:tav>
                                      </p:tavLst>
                                    </p:anim>
                                    <p:anim calcmode="lin" valueType="num">
                                      <p:cBhvr additive="base">
                                        <p:cTn id="32" dur="500" fill="hold"/>
                                        <p:tgtEl>
                                          <p:spTgt spid="112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P spid="112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4294967295"/>
          </p:nvPr>
        </p:nvSpPr>
        <p:spPr>
          <a:xfrm>
            <a:off x="6172200" y="6324600"/>
            <a:ext cx="2133600" cy="228600"/>
          </a:xfrm>
          <a:prstGeom prst="rect">
            <a:avLst/>
          </a:prstGeom>
          <a:noFill/>
        </p:spPr>
        <p:txBody>
          <a:bodyPr/>
          <a:lstStyle/>
          <a:p>
            <a:fld id="{1C00BE16-708F-4FAE-9FA9-197FDEF035E4}" type="slidenum">
              <a:rPr lang="en-US" smtClean="0"/>
              <a:pPr/>
              <a:t>29</a:t>
            </a:fld>
            <a:endParaRPr lang="en-US"/>
          </a:p>
        </p:txBody>
      </p:sp>
      <p:sp>
        <p:nvSpPr>
          <p:cNvPr id="16387" name="Text Box 2"/>
          <p:cNvSpPr txBox="1">
            <a:spLocks noChangeArrowheads="1"/>
          </p:cNvSpPr>
          <p:nvPr/>
        </p:nvSpPr>
        <p:spPr bwMode="auto">
          <a:xfrm>
            <a:off x="0" y="1066800"/>
            <a:ext cx="5334000" cy="646113"/>
          </a:xfrm>
          <a:prstGeom prst="rect">
            <a:avLst/>
          </a:prstGeom>
          <a:noFill/>
          <a:ln w="9525">
            <a:noFill/>
            <a:miter lim="800000"/>
            <a:headEnd/>
            <a:tailEnd/>
          </a:ln>
        </p:spPr>
        <p:txBody>
          <a:bodyPr>
            <a:spAutoFit/>
          </a:bodyPr>
          <a:lstStyle/>
          <a:p>
            <a:pPr>
              <a:buClr>
                <a:srgbClr val="FF0066"/>
              </a:buClr>
              <a:defRPr/>
            </a:pPr>
            <a:r>
              <a:rPr lang="en-US" sz="1800" dirty="0">
                <a:latin typeface="Arial Black" pitchFamily="34" charset="0"/>
                <a:cs typeface="Arial" charset="0"/>
              </a:rPr>
              <a:t>INTERNATIONAL CIVIL AVIATION ORGANIZATION (ICAO)</a:t>
            </a:r>
            <a:endParaRPr lang="en-US" sz="1800" dirty="0">
              <a:latin typeface="Arial Black" pitchFamily="34" charset="0"/>
            </a:endParaRPr>
          </a:p>
        </p:txBody>
      </p:sp>
      <p:sp>
        <p:nvSpPr>
          <p:cNvPr id="12291" name="Text Box 3"/>
          <p:cNvSpPr txBox="1">
            <a:spLocks noChangeArrowheads="1"/>
          </p:cNvSpPr>
          <p:nvPr/>
        </p:nvSpPr>
        <p:spPr bwMode="auto">
          <a:xfrm>
            <a:off x="533400" y="1676400"/>
            <a:ext cx="4495800" cy="4401205"/>
          </a:xfrm>
          <a:prstGeom prst="rect">
            <a:avLst/>
          </a:prstGeom>
          <a:noFill/>
          <a:ln w="9525">
            <a:noFill/>
            <a:miter lim="800000"/>
            <a:headEnd/>
            <a:tailEnd/>
          </a:ln>
        </p:spPr>
        <p:txBody>
          <a:bodyPr>
            <a:spAutoFit/>
          </a:bodyPr>
          <a:lstStyle/>
          <a:p>
            <a:pPr>
              <a:spcBef>
                <a:spcPct val="50000"/>
              </a:spcBef>
              <a:buClr>
                <a:srgbClr val="FFFF00"/>
              </a:buClr>
              <a:buFont typeface="Wingdings" pitchFamily="2" charset="2"/>
              <a:buChar char="§"/>
            </a:pPr>
            <a:r>
              <a:rPr lang="en-US" b="1" dirty="0">
                <a:latin typeface="Arial" charset="0"/>
              </a:rPr>
              <a:t> </a:t>
            </a:r>
            <a:r>
              <a:rPr lang="en-US" sz="2800" b="1" dirty="0">
                <a:latin typeface="Arial" charset="0"/>
              </a:rPr>
              <a:t>Formed in 4</a:t>
            </a:r>
            <a:r>
              <a:rPr lang="en-US" sz="2800" b="1" baseline="30000" dirty="0">
                <a:latin typeface="Arial" charset="0"/>
              </a:rPr>
              <a:t>th</a:t>
            </a:r>
            <a:r>
              <a:rPr lang="en-US" sz="2800" b="1" dirty="0">
                <a:latin typeface="Arial" charset="0"/>
              </a:rPr>
              <a:t> April 1947</a:t>
            </a:r>
          </a:p>
          <a:p>
            <a:pPr>
              <a:spcBef>
                <a:spcPct val="50000"/>
              </a:spcBef>
              <a:buClr>
                <a:srgbClr val="FFFF00"/>
              </a:buClr>
              <a:buFont typeface="Wingdings" pitchFamily="2" charset="2"/>
              <a:buChar char="§"/>
            </a:pPr>
            <a:r>
              <a:rPr lang="en-US" sz="2800" b="1" dirty="0">
                <a:latin typeface="Arial" charset="0"/>
              </a:rPr>
              <a:t> Governing body for international aviation</a:t>
            </a:r>
          </a:p>
          <a:p>
            <a:pPr>
              <a:spcBef>
                <a:spcPct val="50000"/>
              </a:spcBef>
              <a:buClr>
                <a:srgbClr val="FFFF00"/>
              </a:buClr>
              <a:buFont typeface="Wingdings" pitchFamily="2" charset="2"/>
              <a:buChar char="§"/>
            </a:pPr>
            <a:r>
              <a:rPr lang="en-US" sz="2800" b="1" dirty="0">
                <a:latin typeface="Arial" charset="0"/>
              </a:rPr>
              <a:t> HQ in Montreal</a:t>
            </a:r>
          </a:p>
          <a:p>
            <a:pPr>
              <a:spcBef>
                <a:spcPct val="50000"/>
              </a:spcBef>
              <a:buClr>
                <a:srgbClr val="FFFF00"/>
              </a:buClr>
              <a:buFont typeface="Wingdings" pitchFamily="2" charset="2"/>
              <a:buChar char="§"/>
            </a:pPr>
            <a:r>
              <a:rPr lang="en-US" sz="2800" b="1" dirty="0">
                <a:latin typeface="Arial" charset="0"/>
              </a:rPr>
              <a:t> </a:t>
            </a:r>
            <a:r>
              <a:rPr lang="en-US" sz="2800" b="1" dirty="0">
                <a:latin typeface="Arial" charset="0"/>
                <a:cs typeface="Arial" charset="0"/>
              </a:rPr>
              <a:t>Specialized agency under United Nation (UN)</a:t>
            </a:r>
          </a:p>
          <a:p>
            <a:pPr>
              <a:spcBef>
                <a:spcPct val="50000"/>
              </a:spcBef>
              <a:buClr>
                <a:srgbClr val="FFFF00"/>
              </a:buClr>
              <a:buFont typeface="Wingdings" pitchFamily="2" charset="2"/>
              <a:buChar char="§"/>
            </a:pPr>
            <a:r>
              <a:rPr lang="en-US" sz="2800" b="1" dirty="0">
                <a:latin typeface="Arial" charset="0"/>
                <a:cs typeface="Arial" charset="0"/>
              </a:rPr>
              <a:t> Members are called </a:t>
            </a:r>
            <a:r>
              <a:rPr lang="en-US" sz="2800" b="1" dirty="0">
                <a:solidFill>
                  <a:srgbClr val="993300"/>
                </a:solidFill>
                <a:latin typeface="Arial" charset="0"/>
                <a:cs typeface="Arial" charset="0"/>
              </a:rPr>
              <a:t>CONTRACTING STATES</a:t>
            </a:r>
          </a:p>
        </p:txBody>
      </p:sp>
      <p:pic>
        <p:nvPicPr>
          <p:cNvPr id="12292" name="Picture 4" descr="unlogo"/>
          <p:cNvPicPr>
            <a:picLocks noChangeAspect="1" noChangeArrowheads="1"/>
          </p:cNvPicPr>
          <p:nvPr/>
        </p:nvPicPr>
        <p:blipFill>
          <a:blip r:embed="rId4" cstate="print"/>
          <a:srcRect/>
          <a:stretch>
            <a:fillRect/>
          </a:stretch>
        </p:blipFill>
        <p:spPr bwMode="auto">
          <a:xfrm>
            <a:off x="6629400" y="4114800"/>
            <a:ext cx="1981200" cy="1697038"/>
          </a:xfrm>
          <a:prstGeom prst="rect">
            <a:avLst/>
          </a:prstGeom>
          <a:noFill/>
          <a:ln w="9525">
            <a:noFill/>
            <a:miter lim="800000"/>
            <a:headEnd/>
            <a:tailEnd/>
          </a:ln>
        </p:spPr>
      </p:pic>
      <p:pic>
        <p:nvPicPr>
          <p:cNvPr id="12293" name="Picture 5" descr="icao"/>
          <p:cNvPicPr>
            <a:picLocks noChangeAspect="1" noChangeArrowheads="1"/>
          </p:cNvPicPr>
          <p:nvPr/>
        </p:nvPicPr>
        <p:blipFill>
          <a:blip r:embed="rId5" cstate="print"/>
          <a:srcRect/>
          <a:stretch>
            <a:fillRect/>
          </a:stretch>
        </p:blipFill>
        <p:spPr bwMode="auto">
          <a:xfrm>
            <a:off x="6477000" y="2057400"/>
            <a:ext cx="2057400" cy="1658938"/>
          </a:xfrm>
          <a:prstGeom prst="rect">
            <a:avLst/>
          </a:prstGeom>
          <a:solidFill>
            <a:schemeClr val="bg1"/>
          </a:solidFill>
          <a:ln w="9525">
            <a:noFill/>
            <a:miter lim="800000"/>
            <a:headEnd/>
            <a:tailEnd/>
          </a:ln>
        </p:spPr>
      </p:pic>
      <p:sp>
        <p:nvSpPr>
          <p:cNvPr id="12294" name="AutoShape 6"/>
          <p:cNvSpPr>
            <a:spLocks noChangeArrowheads="1"/>
          </p:cNvSpPr>
          <p:nvPr/>
        </p:nvSpPr>
        <p:spPr bwMode="auto">
          <a:xfrm rot="21323404" flipV="1">
            <a:off x="5791200" y="1981200"/>
            <a:ext cx="6096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12700">
            <a:solidFill>
              <a:schemeClr val="tx1"/>
            </a:solidFill>
            <a:miter lim="800000"/>
            <a:headEnd/>
            <a:tailEnd/>
          </a:ln>
        </p:spPr>
        <p:txBody>
          <a:bodyPr wrap="none" anchor="ctr">
            <a:spAutoFit/>
          </a:bodyPr>
          <a:lstStyle/>
          <a:p>
            <a:endParaRPr lang="en-US"/>
          </a:p>
        </p:txBody>
      </p:sp>
      <p:sp>
        <p:nvSpPr>
          <p:cNvPr id="12295" name="AutoShape 7"/>
          <p:cNvSpPr>
            <a:spLocks noChangeArrowheads="1"/>
          </p:cNvSpPr>
          <p:nvPr/>
        </p:nvSpPr>
        <p:spPr bwMode="auto">
          <a:xfrm>
            <a:off x="5029200" y="4419600"/>
            <a:ext cx="1447800" cy="838200"/>
          </a:xfrm>
          <a:prstGeom prst="notchedRightArrow">
            <a:avLst>
              <a:gd name="adj1" fmla="val 50000"/>
              <a:gd name="adj2" fmla="val 43182"/>
            </a:avLst>
          </a:prstGeom>
          <a:solidFill>
            <a:srgbClr val="FFFF00"/>
          </a:solidFill>
          <a:ln w="12700">
            <a:solidFill>
              <a:schemeClr val="tx1"/>
            </a:solidFill>
            <a:miter lim="800000"/>
            <a:headEnd/>
            <a:tailEnd/>
          </a:ln>
        </p:spPr>
        <p:txBody>
          <a:bodyPr anchor="ctr">
            <a:spAutoFit/>
          </a:bodyPr>
          <a:lstStyle/>
          <a:p>
            <a:endParaRPr lang="en-US"/>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10"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2394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checkerboard(across)">
                                      <p:cBhvr>
                                        <p:cTn id="13" dur="500"/>
                                        <p:tgtEl>
                                          <p:spTgt spid="1229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291">
                                            <p:txEl>
                                              <p:pRg st="0" end="0"/>
                                            </p:txEl>
                                          </p:spTgt>
                                        </p:tgtEl>
                                        <p:attrNameLst>
                                          <p:attrName>style.visibility</p:attrName>
                                        </p:attrNameLst>
                                      </p:cBhvr>
                                      <p:to>
                                        <p:strVal val="visible"/>
                                      </p:to>
                                    </p:set>
                                    <p:anim calcmode="lin" valueType="num">
                                      <p:cBhvr additive="base">
                                        <p:cTn id="18"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29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0" end="0"/>
                                            </p:txEl>
                                          </p:spTgt>
                                        </p:tgtEl>
                                        <p:attrNameLst>
                                          <p:attrName>ppt_c</p:attrName>
                                        </p:attrNameLst>
                                      </p:cBhvr>
                                      <p:to>
                                        <a:srgbClr val="0066FF"/>
                                      </p:to>
                                    </p:animClr>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291">
                                            <p:txEl>
                                              <p:pRg st="1" end="1"/>
                                            </p:txEl>
                                          </p:spTgt>
                                        </p:tgtEl>
                                        <p:attrNameLst>
                                          <p:attrName>style.visibility</p:attrName>
                                        </p:attrNameLst>
                                      </p:cBhvr>
                                      <p:to>
                                        <p:strVal val="visible"/>
                                      </p:to>
                                    </p:set>
                                    <p:anim calcmode="lin" valueType="num">
                                      <p:cBhvr additive="base">
                                        <p:cTn id="24"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29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1" end="1"/>
                                            </p:txEl>
                                          </p:spTgt>
                                        </p:tgtEl>
                                        <p:attrNameLst>
                                          <p:attrName>ppt_c</p:attrName>
                                        </p:attrNameLst>
                                      </p:cBhvr>
                                      <p:to>
                                        <a:srgbClr val="0066FF"/>
                                      </p:to>
                                    </p:animClr>
                                  </p:sub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2291">
                                            <p:txEl>
                                              <p:pRg st="2" end="2"/>
                                            </p:txEl>
                                          </p:spTgt>
                                        </p:tgtEl>
                                        <p:attrNameLst>
                                          <p:attrName>style.visibility</p:attrName>
                                        </p:attrNameLst>
                                      </p:cBhvr>
                                      <p:to>
                                        <p:strVal val="visible"/>
                                      </p:to>
                                    </p:set>
                                    <p:anim calcmode="lin" valueType="num">
                                      <p:cBhvr additive="base">
                                        <p:cTn id="30"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229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2" end="2"/>
                                            </p:txEl>
                                          </p:spTgt>
                                        </p:tgtEl>
                                        <p:attrNameLst>
                                          <p:attrName>ppt_c</p:attrName>
                                        </p:attrNameLst>
                                      </p:cBhvr>
                                      <p:to>
                                        <a:srgbClr val="0066FF"/>
                                      </p:to>
                                    </p:animClr>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291">
                                            <p:txEl>
                                              <p:pRg st="3" end="3"/>
                                            </p:txEl>
                                          </p:spTgt>
                                        </p:tgtEl>
                                        <p:attrNameLst>
                                          <p:attrName>style.visibility</p:attrName>
                                        </p:attrNameLst>
                                      </p:cBhvr>
                                      <p:to>
                                        <p:strVal val="visible"/>
                                      </p:to>
                                    </p:set>
                                    <p:anim calcmode="lin" valueType="num">
                                      <p:cBhvr additive="base">
                                        <p:cTn id="36"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229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3" end="3"/>
                                            </p:txEl>
                                          </p:spTgt>
                                        </p:tgtEl>
                                        <p:attrNameLst>
                                          <p:attrName>ppt_c</p:attrName>
                                        </p:attrNameLst>
                                      </p:cBhvr>
                                      <p:to>
                                        <a:srgbClr val="0066FF"/>
                                      </p:to>
                                    </p:animClr>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2295"/>
                                        </p:tgtEl>
                                        <p:attrNameLst>
                                          <p:attrName>style.visibility</p:attrName>
                                        </p:attrNameLst>
                                      </p:cBhvr>
                                      <p:to>
                                        <p:strVal val="visible"/>
                                      </p:to>
                                    </p:set>
                                    <p:anim calcmode="lin" valueType="num">
                                      <p:cBhvr additive="base">
                                        <p:cTn id="42" dur="500" fill="hold"/>
                                        <p:tgtEl>
                                          <p:spTgt spid="12295"/>
                                        </p:tgtEl>
                                        <p:attrNameLst>
                                          <p:attrName>ppt_x</p:attrName>
                                        </p:attrNameLst>
                                      </p:cBhvr>
                                      <p:tavLst>
                                        <p:tav tm="0">
                                          <p:val>
                                            <p:strVal val="0-#ppt_w/2"/>
                                          </p:val>
                                        </p:tav>
                                        <p:tav tm="100000">
                                          <p:val>
                                            <p:strVal val="#ppt_x"/>
                                          </p:val>
                                        </p:tav>
                                      </p:tavLst>
                                    </p:anim>
                                    <p:anim calcmode="lin" valueType="num">
                                      <p:cBhvr additive="base">
                                        <p:cTn id="43" dur="500" fill="hold"/>
                                        <p:tgtEl>
                                          <p:spTgt spid="122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cashreg.wav"/>
                                        </p:tgtEl>
                                      </p:cMediaNode>
                                    </p:audio>
                                  </p:sub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2292"/>
                                        </p:tgtEl>
                                        <p:attrNameLst>
                                          <p:attrName>style.visibility</p:attrName>
                                        </p:attrNameLst>
                                      </p:cBhvr>
                                      <p:to>
                                        <p:strVal val="visible"/>
                                      </p:to>
                                    </p:set>
                                    <p:animEffect transition="in" filter="checkerboard(across)">
                                      <p:cBhvr>
                                        <p:cTn id="48" dur="500"/>
                                        <p:tgtEl>
                                          <p:spTgt spid="1229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2291">
                                            <p:txEl>
                                              <p:pRg st="4" end="4"/>
                                            </p:txEl>
                                          </p:spTgt>
                                        </p:tgtEl>
                                        <p:attrNameLst>
                                          <p:attrName>style.visibility</p:attrName>
                                        </p:attrNameLst>
                                      </p:cBhvr>
                                      <p:to>
                                        <p:strVal val="visible"/>
                                      </p:to>
                                    </p:set>
                                    <p:anim calcmode="lin" valueType="num">
                                      <p:cBhvr additive="base">
                                        <p:cTn id="53" dur="500" fill="hold"/>
                                        <p:tgtEl>
                                          <p:spTgt spid="12291">
                                            <p:txEl>
                                              <p:pRg st="4" end="4"/>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229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2291">
                                            <p:txEl>
                                              <p:pRg st="4" end="4"/>
                                            </p:txEl>
                                          </p:spTgt>
                                        </p:tgtEl>
                                        <p:attrNameLst>
                                          <p:attrName>ppt_c</p:attrName>
                                        </p:attrNameLst>
                                      </p:cBhvr>
                                      <p:to>
                                        <a:srgbClr val="0066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12294" grpId="0" animBg="1"/>
      <p:bldP spid="1229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6918325" y="341313"/>
            <a:ext cx="184150" cy="366712"/>
          </a:xfrm>
          <a:prstGeom prst="rect">
            <a:avLst/>
          </a:prstGeom>
          <a:noFill/>
          <a:ln w="9525">
            <a:noFill/>
            <a:miter lim="800000"/>
            <a:headEnd/>
            <a:tailEnd/>
          </a:ln>
        </p:spPr>
        <p:txBody>
          <a:bodyPr wrap="none">
            <a:spAutoFit/>
          </a:bodyPr>
          <a:lstStyle/>
          <a:p>
            <a:endParaRPr lang="en-US"/>
          </a:p>
        </p:txBody>
      </p:sp>
      <p:sp>
        <p:nvSpPr>
          <p:cNvPr id="314377" name="Text Box 9"/>
          <p:cNvSpPr txBox="1">
            <a:spLocks noChangeArrowheads="1"/>
          </p:cNvSpPr>
          <p:nvPr/>
        </p:nvSpPr>
        <p:spPr bwMode="auto">
          <a:xfrm>
            <a:off x="1524000" y="2286000"/>
            <a:ext cx="6553200" cy="2677656"/>
          </a:xfrm>
          <a:prstGeom prst="rect">
            <a:avLst/>
          </a:prstGeom>
          <a:noFill/>
          <a:ln w="9525">
            <a:noFill/>
            <a:miter lim="800000"/>
            <a:headEnd/>
            <a:tailEnd/>
          </a:ln>
        </p:spPr>
        <p:txBody>
          <a:bodyPr wrap="square">
            <a:spAutoFit/>
          </a:bodyPr>
          <a:lstStyle/>
          <a:p>
            <a:pPr algn="ctr"/>
            <a:endParaRPr lang="en-US" sz="2400" dirty="0"/>
          </a:p>
          <a:p>
            <a:pPr algn="ctr"/>
            <a:r>
              <a:rPr lang="en-US" sz="2400" b="1" dirty="0"/>
              <a:t>~~</a:t>
            </a:r>
            <a:r>
              <a:rPr lang="en-US" sz="2400" dirty="0"/>
              <a:t>To provide the students with overview of the law and regulations that can be applicable to Malaysia Civil Aviation Environment and International Aviation. </a:t>
            </a:r>
            <a:r>
              <a:rPr lang="en-US" sz="2400" b="1" dirty="0"/>
              <a:t>~~</a:t>
            </a:r>
          </a:p>
          <a:p>
            <a:pPr algn="ctr"/>
            <a:endParaRPr lang="en-US" sz="2400" b="1" dirty="0">
              <a:solidFill>
                <a:srgbClr val="CC6600"/>
              </a:solidFill>
            </a:endParaRPr>
          </a:p>
          <a:p>
            <a:pPr algn="ctr"/>
            <a:endParaRPr lang="en-US" sz="2400" b="1" dirty="0">
              <a:solidFill>
                <a:srgbClr val="CC3300"/>
              </a:solidFill>
            </a:endParaRPr>
          </a:p>
        </p:txBody>
      </p:sp>
      <p:sp>
        <p:nvSpPr>
          <p:cNvPr id="5" name="Title 4"/>
          <p:cNvSpPr>
            <a:spLocks noGrp="1"/>
          </p:cNvSpPr>
          <p:nvPr>
            <p:ph type="title"/>
          </p:nvPr>
        </p:nvSpPr>
        <p:spPr>
          <a:xfrm>
            <a:off x="381000" y="1066800"/>
            <a:ext cx="8229600" cy="381000"/>
          </a:xfrm>
        </p:spPr>
        <p:txBody>
          <a:bodyPr>
            <a:normAutofit fontScale="90000"/>
          </a:bodyPr>
          <a:lstStyle/>
          <a:p>
            <a:pPr algn="ctr" eaLnBrk="1" fontAlgn="auto" hangingPunct="1">
              <a:spcAft>
                <a:spcPts val="0"/>
              </a:spcAft>
              <a:defRPr/>
            </a:pPr>
            <a:br>
              <a:rPr lang="en-US" sz="5400" b="1" dirty="0"/>
            </a:br>
            <a:r>
              <a:rPr lang="en-US" sz="4800" b="1" dirty="0"/>
              <a:t> Course Objective</a:t>
            </a:r>
            <a:endParaRPr lang="en-US" dirty="0"/>
          </a:p>
        </p:txBody>
      </p:sp>
      <p:pic>
        <p:nvPicPr>
          <p:cNvPr id="3074" name="Picture 2"/>
          <p:cNvPicPr>
            <a:picLocks noChangeAspect="1" noChangeArrowheads="1"/>
          </p:cNvPicPr>
          <p:nvPr/>
        </p:nvPicPr>
        <p:blipFill>
          <a:blip r:embed="rId2"/>
          <a:srcRect/>
          <a:stretch>
            <a:fillRect/>
          </a:stretch>
        </p:blipFill>
        <p:spPr bwMode="auto">
          <a:xfrm>
            <a:off x="5334000" y="4876800"/>
            <a:ext cx="2647950" cy="1724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314377">
                                            <p:txEl>
                                              <p:pRg st="1" end="1"/>
                                            </p:txEl>
                                          </p:spTgt>
                                        </p:tgtEl>
                                        <p:attrNameLst>
                                          <p:attrName>style.visibility</p:attrName>
                                        </p:attrNameLst>
                                      </p:cBhvr>
                                      <p:to>
                                        <p:strVal val="visible"/>
                                      </p:to>
                                    </p:set>
                                    <p:anim calcmode="lin" valueType="num">
                                      <p:cBhvr additive="base">
                                        <p:cTn id="7" dur="1000" fill="hold"/>
                                        <p:tgtEl>
                                          <p:spTgt spid="314377">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143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4294967295"/>
          </p:nvPr>
        </p:nvSpPr>
        <p:spPr>
          <a:xfrm>
            <a:off x="6400800" y="6172200"/>
            <a:ext cx="2133600" cy="228600"/>
          </a:xfrm>
          <a:prstGeom prst="rect">
            <a:avLst/>
          </a:prstGeom>
          <a:noFill/>
        </p:spPr>
        <p:txBody>
          <a:bodyPr/>
          <a:lstStyle/>
          <a:p>
            <a:fld id="{C6441D2D-D980-414C-9BDC-205F9F0D82C8}" type="slidenum">
              <a:rPr lang="en-US" smtClean="0"/>
              <a:pPr/>
              <a:t>30</a:t>
            </a:fld>
            <a:endParaRPr lang="en-US" dirty="0"/>
          </a:p>
        </p:txBody>
      </p:sp>
      <p:sp>
        <p:nvSpPr>
          <p:cNvPr id="17411" name="Text Box 2"/>
          <p:cNvSpPr txBox="1">
            <a:spLocks noChangeArrowheads="1"/>
          </p:cNvSpPr>
          <p:nvPr/>
        </p:nvSpPr>
        <p:spPr bwMode="auto">
          <a:xfrm>
            <a:off x="0" y="1143000"/>
            <a:ext cx="3962400" cy="369332"/>
          </a:xfrm>
          <a:prstGeom prst="rect">
            <a:avLst/>
          </a:prstGeom>
          <a:noFill/>
          <a:ln w="9525">
            <a:noFill/>
            <a:miter lim="800000"/>
            <a:headEnd/>
            <a:tailEnd/>
          </a:ln>
        </p:spPr>
        <p:txBody>
          <a:bodyPr>
            <a:spAutoFit/>
          </a:bodyPr>
          <a:lstStyle/>
          <a:p>
            <a:pPr>
              <a:buClr>
                <a:srgbClr val="FF0066"/>
              </a:buClr>
              <a:defRPr/>
            </a:pPr>
            <a:r>
              <a:rPr lang="en-US" dirty="0">
                <a:latin typeface="Arial Black" pitchFamily="34" charset="0"/>
                <a:cs typeface="Arial" charset="0"/>
              </a:rPr>
              <a:t>CONTRACTING STATES</a:t>
            </a:r>
            <a:endParaRPr lang="en-US" dirty="0">
              <a:latin typeface="Arial Black" pitchFamily="34" charset="0"/>
            </a:endParaRPr>
          </a:p>
        </p:txBody>
      </p:sp>
      <p:sp>
        <p:nvSpPr>
          <p:cNvPr id="13315" name="Text Box 3"/>
          <p:cNvSpPr txBox="1">
            <a:spLocks noChangeArrowheads="1"/>
          </p:cNvSpPr>
          <p:nvPr/>
        </p:nvSpPr>
        <p:spPr bwMode="auto">
          <a:xfrm>
            <a:off x="762000" y="1676400"/>
            <a:ext cx="6934200" cy="2123658"/>
          </a:xfrm>
          <a:prstGeom prst="rect">
            <a:avLst/>
          </a:prstGeom>
          <a:noFill/>
          <a:ln w="9525">
            <a:noFill/>
            <a:miter lim="800000"/>
            <a:headEnd/>
            <a:tailEnd/>
          </a:ln>
        </p:spPr>
        <p:txBody>
          <a:bodyPr wrap="square">
            <a:spAutoFit/>
          </a:bodyPr>
          <a:lstStyle/>
          <a:p>
            <a:pPr>
              <a:spcBef>
                <a:spcPct val="50000"/>
              </a:spcBef>
              <a:buClr>
                <a:srgbClr val="FFFF00"/>
              </a:buClr>
              <a:buFont typeface="Wingdings" pitchFamily="2" charset="2"/>
              <a:buChar char="§"/>
            </a:pPr>
            <a:r>
              <a:rPr lang="en-US" b="1" dirty="0">
                <a:latin typeface="Arial" charset="0"/>
              </a:rPr>
              <a:t> </a:t>
            </a:r>
            <a:r>
              <a:rPr lang="en-US" sz="2400" b="1" dirty="0">
                <a:latin typeface="Arial" charset="0"/>
              </a:rPr>
              <a:t>Signatories of Chicago Convention</a:t>
            </a:r>
          </a:p>
          <a:p>
            <a:pPr>
              <a:spcBef>
                <a:spcPct val="50000"/>
              </a:spcBef>
              <a:buClr>
                <a:srgbClr val="FFFF00"/>
              </a:buClr>
              <a:buFont typeface="Wingdings" pitchFamily="2" charset="2"/>
              <a:buChar char="§"/>
            </a:pPr>
            <a:r>
              <a:rPr lang="en-US" sz="2400" b="1" dirty="0">
                <a:latin typeface="Arial" charset="0"/>
              </a:rPr>
              <a:t> Currently 188 contracting states (2003)</a:t>
            </a:r>
          </a:p>
          <a:p>
            <a:pPr>
              <a:spcBef>
                <a:spcPct val="50000"/>
              </a:spcBef>
              <a:buClr>
                <a:srgbClr val="FFFF00"/>
              </a:buClr>
              <a:buFont typeface="Wingdings" pitchFamily="2" charset="2"/>
              <a:buChar char="§"/>
            </a:pPr>
            <a:r>
              <a:rPr lang="en-US" sz="2400" b="1" dirty="0">
                <a:latin typeface="Arial" charset="0"/>
              </a:rPr>
              <a:t> Automatic members of ICAO</a:t>
            </a:r>
          </a:p>
          <a:p>
            <a:pPr>
              <a:spcBef>
                <a:spcPct val="50000"/>
              </a:spcBef>
              <a:buClr>
                <a:srgbClr val="FFFF00"/>
              </a:buClr>
              <a:buFont typeface="Wingdings" pitchFamily="2" charset="2"/>
              <a:buChar char="§"/>
            </a:pPr>
            <a:r>
              <a:rPr lang="en-US" sz="2400" b="1" dirty="0">
                <a:latin typeface="Arial" charset="0"/>
              </a:rPr>
              <a:t> </a:t>
            </a:r>
            <a:r>
              <a:rPr lang="en-US" sz="2400" b="1" dirty="0">
                <a:latin typeface="Arial" charset="0"/>
                <a:cs typeface="Arial" charset="0"/>
              </a:rPr>
              <a:t>Adopt Annexes</a:t>
            </a:r>
          </a:p>
        </p:txBody>
      </p:sp>
      <p:sp>
        <p:nvSpPr>
          <p:cNvPr id="13316" name="Text Box 4"/>
          <p:cNvSpPr txBox="1">
            <a:spLocks noChangeArrowheads="1"/>
          </p:cNvSpPr>
          <p:nvPr/>
        </p:nvSpPr>
        <p:spPr bwMode="auto">
          <a:xfrm>
            <a:off x="152400" y="4343400"/>
            <a:ext cx="3124200" cy="1015663"/>
          </a:xfrm>
          <a:prstGeom prst="rect">
            <a:avLst/>
          </a:prstGeom>
          <a:noFill/>
          <a:ln w="12700">
            <a:noFill/>
            <a:miter lim="800000"/>
            <a:headEnd/>
            <a:tailEnd/>
          </a:ln>
        </p:spPr>
        <p:txBody>
          <a:bodyPr wrap="square">
            <a:spAutoFit/>
          </a:bodyPr>
          <a:lstStyle/>
          <a:p>
            <a:pPr algn="ctr">
              <a:lnSpc>
                <a:spcPct val="50000"/>
              </a:lnSpc>
              <a:spcBef>
                <a:spcPct val="50000"/>
              </a:spcBef>
              <a:buClr>
                <a:srgbClr val="FFFF00"/>
              </a:buClr>
              <a:buFont typeface="Wingdings" pitchFamily="2" charset="2"/>
              <a:buNone/>
            </a:pPr>
            <a:r>
              <a:rPr lang="en-US" sz="2400" b="1" dirty="0">
                <a:solidFill>
                  <a:srgbClr val="993300"/>
                </a:solidFill>
                <a:latin typeface="Arial" charset="0"/>
                <a:cs typeface="Arial" charset="0"/>
              </a:rPr>
              <a:t>CONTRACTING</a:t>
            </a:r>
          </a:p>
          <a:p>
            <a:pPr algn="ctr">
              <a:lnSpc>
                <a:spcPct val="50000"/>
              </a:lnSpc>
              <a:spcBef>
                <a:spcPct val="50000"/>
              </a:spcBef>
              <a:buClr>
                <a:srgbClr val="FFFF00"/>
              </a:buClr>
              <a:buFont typeface="Wingdings" pitchFamily="2" charset="2"/>
              <a:buNone/>
            </a:pPr>
            <a:r>
              <a:rPr lang="en-US" sz="2400" b="1" dirty="0">
                <a:solidFill>
                  <a:srgbClr val="993300"/>
                </a:solidFill>
                <a:latin typeface="Arial" charset="0"/>
                <a:cs typeface="Arial" charset="0"/>
              </a:rPr>
              <a:t> STATES</a:t>
            </a:r>
          </a:p>
          <a:p>
            <a:pPr algn="ctr">
              <a:lnSpc>
                <a:spcPct val="50000"/>
              </a:lnSpc>
              <a:spcBef>
                <a:spcPct val="50000"/>
              </a:spcBef>
              <a:buClr>
                <a:srgbClr val="FFFF00"/>
              </a:buClr>
              <a:buFont typeface="Wingdings" pitchFamily="2" charset="2"/>
              <a:buNone/>
            </a:pPr>
            <a:r>
              <a:rPr lang="en-US" sz="2400" b="1" dirty="0">
                <a:latin typeface="Arial" charset="0"/>
              </a:rPr>
              <a:t>(countries)</a:t>
            </a:r>
          </a:p>
        </p:txBody>
      </p:sp>
      <p:sp>
        <p:nvSpPr>
          <p:cNvPr id="13317" name="Text Box 5"/>
          <p:cNvSpPr txBox="1">
            <a:spLocks noChangeArrowheads="1"/>
          </p:cNvSpPr>
          <p:nvPr/>
        </p:nvSpPr>
        <p:spPr bwMode="auto">
          <a:xfrm>
            <a:off x="6019800" y="3810000"/>
            <a:ext cx="2590800" cy="1615827"/>
          </a:xfrm>
          <a:prstGeom prst="rect">
            <a:avLst/>
          </a:prstGeom>
          <a:solidFill>
            <a:srgbClr val="FFFF00"/>
          </a:solidFill>
          <a:ln w="12700">
            <a:noFill/>
            <a:miter lim="800000"/>
            <a:headEnd/>
            <a:tailEnd/>
          </a:ln>
        </p:spPr>
        <p:txBody>
          <a:bodyPr>
            <a:spAutoFit/>
          </a:bodyPr>
          <a:lstStyle/>
          <a:p>
            <a:pPr algn="ctr">
              <a:lnSpc>
                <a:spcPct val="50000"/>
              </a:lnSpc>
              <a:spcBef>
                <a:spcPct val="50000"/>
              </a:spcBef>
              <a:buClr>
                <a:srgbClr val="FFFF00"/>
              </a:buClr>
              <a:buFont typeface="Wingdings" pitchFamily="2" charset="2"/>
              <a:buNone/>
            </a:pPr>
            <a:endParaRPr lang="en-US" b="1" dirty="0">
              <a:solidFill>
                <a:schemeClr val="accent2"/>
              </a:solidFill>
              <a:latin typeface="Arial" charset="0"/>
            </a:endParaRPr>
          </a:p>
          <a:p>
            <a:pPr algn="ctr">
              <a:lnSpc>
                <a:spcPct val="50000"/>
              </a:lnSpc>
              <a:spcBef>
                <a:spcPct val="50000"/>
              </a:spcBef>
              <a:buClr>
                <a:srgbClr val="FFFF00"/>
              </a:buClr>
              <a:buFont typeface="Wingdings" pitchFamily="2" charset="2"/>
              <a:buNone/>
            </a:pPr>
            <a:r>
              <a:rPr lang="en-US" b="1" dirty="0">
                <a:latin typeface="Arial" charset="0"/>
              </a:rPr>
              <a:t>NATIONAL</a:t>
            </a:r>
          </a:p>
          <a:p>
            <a:pPr algn="ctr">
              <a:lnSpc>
                <a:spcPct val="50000"/>
              </a:lnSpc>
              <a:spcBef>
                <a:spcPct val="50000"/>
              </a:spcBef>
              <a:buClr>
                <a:srgbClr val="FFFF00"/>
              </a:buClr>
              <a:buFont typeface="Wingdings" pitchFamily="2" charset="2"/>
              <a:buNone/>
            </a:pPr>
            <a:r>
              <a:rPr lang="en-US" b="1" dirty="0">
                <a:latin typeface="Arial" charset="0"/>
              </a:rPr>
              <a:t>AVIATION</a:t>
            </a:r>
          </a:p>
          <a:p>
            <a:pPr algn="ctr">
              <a:lnSpc>
                <a:spcPct val="50000"/>
              </a:lnSpc>
              <a:spcBef>
                <a:spcPct val="50000"/>
              </a:spcBef>
              <a:buClr>
                <a:srgbClr val="FFFF00"/>
              </a:buClr>
              <a:buFont typeface="Wingdings" pitchFamily="2" charset="2"/>
              <a:buNone/>
            </a:pPr>
            <a:r>
              <a:rPr lang="en-US" b="1" dirty="0">
                <a:latin typeface="Arial" charset="0"/>
              </a:rPr>
              <a:t>AUTHORITIES</a:t>
            </a:r>
          </a:p>
          <a:p>
            <a:pPr algn="ctr">
              <a:lnSpc>
                <a:spcPct val="50000"/>
              </a:lnSpc>
              <a:spcBef>
                <a:spcPct val="50000"/>
              </a:spcBef>
              <a:buClr>
                <a:srgbClr val="FFFF00"/>
              </a:buClr>
              <a:buFont typeface="Wingdings" pitchFamily="2" charset="2"/>
              <a:buNone/>
            </a:pPr>
            <a:r>
              <a:rPr lang="en-US" b="1" dirty="0">
                <a:latin typeface="Arial" charset="0"/>
              </a:rPr>
              <a:t> (NAA)</a:t>
            </a:r>
          </a:p>
          <a:p>
            <a:pPr algn="ctr">
              <a:lnSpc>
                <a:spcPct val="50000"/>
              </a:lnSpc>
              <a:spcBef>
                <a:spcPct val="50000"/>
              </a:spcBef>
              <a:buClr>
                <a:srgbClr val="FFFF00"/>
              </a:buClr>
              <a:buFont typeface="Wingdings" pitchFamily="2" charset="2"/>
              <a:buNone/>
            </a:pPr>
            <a:endParaRPr lang="en-US" b="1" dirty="0">
              <a:solidFill>
                <a:schemeClr val="accent2"/>
              </a:solidFill>
              <a:latin typeface="Arial" charset="0"/>
            </a:endParaRPr>
          </a:p>
        </p:txBody>
      </p:sp>
      <p:sp>
        <p:nvSpPr>
          <p:cNvPr id="13318" name="AutoShape 6"/>
          <p:cNvSpPr>
            <a:spLocks noChangeArrowheads="1"/>
          </p:cNvSpPr>
          <p:nvPr/>
        </p:nvSpPr>
        <p:spPr bwMode="auto">
          <a:xfrm>
            <a:off x="3124200" y="3962400"/>
            <a:ext cx="2743200" cy="1455738"/>
          </a:xfrm>
          <a:prstGeom prst="rightArrow">
            <a:avLst>
              <a:gd name="adj1" fmla="val 50000"/>
              <a:gd name="adj2" fmla="val 47110"/>
            </a:avLst>
          </a:prstGeom>
          <a:solidFill>
            <a:srgbClr val="FF0000"/>
          </a:solidFill>
          <a:ln w="12700">
            <a:solidFill>
              <a:schemeClr val="tx1"/>
            </a:solidFill>
            <a:miter lim="800000"/>
            <a:headEnd/>
            <a:tailEnd/>
          </a:ln>
        </p:spPr>
        <p:txBody>
          <a:bodyPr anchor="ctr">
            <a:spAutoFit/>
          </a:bodyPr>
          <a:lstStyle/>
          <a:p>
            <a:pPr algn="ctr">
              <a:lnSpc>
                <a:spcPct val="50000"/>
              </a:lnSpc>
              <a:spcBef>
                <a:spcPct val="50000"/>
              </a:spcBef>
              <a:buClr>
                <a:srgbClr val="FFFF00"/>
              </a:buClr>
              <a:buFont typeface="Wingdings" pitchFamily="2" charset="2"/>
              <a:buNone/>
            </a:pPr>
            <a:endParaRPr lang="en-US" sz="1600" b="1">
              <a:latin typeface="Arial" charset="0"/>
            </a:endParaRPr>
          </a:p>
          <a:p>
            <a:pPr algn="ctr">
              <a:lnSpc>
                <a:spcPct val="50000"/>
              </a:lnSpc>
              <a:spcBef>
                <a:spcPct val="50000"/>
              </a:spcBef>
              <a:buClr>
                <a:srgbClr val="FFFF00"/>
              </a:buClr>
              <a:buFont typeface="Wingdings" pitchFamily="2" charset="2"/>
              <a:buNone/>
            </a:pPr>
            <a:r>
              <a:rPr lang="en-US" sz="1800" b="1">
                <a:solidFill>
                  <a:srgbClr val="FFFF00"/>
                </a:solidFill>
                <a:latin typeface="Arial" charset="0"/>
              </a:rPr>
              <a:t>REPRESENTED BY</a:t>
            </a:r>
          </a:p>
          <a:p>
            <a:pPr algn="ctr">
              <a:lnSpc>
                <a:spcPct val="50000"/>
              </a:lnSpc>
              <a:spcBef>
                <a:spcPct val="50000"/>
              </a:spcBef>
              <a:buClr>
                <a:srgbClr val="FFFF00"/>
              </a:buClr>
              <a:buFont typeface="Wingdings" pitchFamily="2" charset="2"/>
              <a:buNone/>
            </a:pPr>
            <a:endParaRPr lang="en-US" sz="1800" b="1">
              <a:solidFill>
                <a:srgbClr val="FFFF00"/>
              </a:solidFill>
              <a:latin typeface="Arial" charset="0"/>
            </a:endParaRPr>
          </a:p>
        </p:txBody>
      </p:sp>
      <p:sp>
        <p:nvSpPr>
          <p:cNvPr id="8"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9"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35351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315">
                                            <p:txEl>
                                              <p:pRg st="0" end="0"/>
                                            </p:txEl>
                                          </p:spTgt>
                                        </p:tgtEl>
                                        <p:attrNameLst>
                                          <p:attrName>ppt_c</p:attrName>
                                        </p:attrNameLst>
                                      </p:cBhvr>
                                      <p:to>
                                        <a:srgbClr val="0066FF"/>
                                      </p:to>
                                    </p:animClr>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315">
                                            <p:txEl>
                                              <p:pRg st="1" end="1"/>
                                            </p:txEl>
                                          </p:spTgt>
                                        </p:tgtEl>
                                        <p:attrNameLst>
                                          <p:attrName>ppt_c</p:attrName>
                                        </p:attrNameLst>
                                      </p:cBhvr>
                                      <p:to>
                                        <a:srgbClr val="0066FF"/>
                                      </p:to>
                                    </p:animClr>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315">
                                            <p:txEl>
                                              <p:pRg st="2" end="2"/>
                                            </p:txEl>
                                          </p:spTgt>
                                        </p:tgtEl>
                                        <p:attrNameLst>
                                          <p:attrName>ppt_c</p:attrName>
                                        </p:attrNameLst>
                                      </p:cBhvr>
                                      <p:to>
                                        <a:srgbClr val="0066FF"/>
                                      </p:to>
                                    </p:animClr>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315">
                                            <p:txEl>
                                              <p:pRg st="3" end="3"/>
                                            </p:txEl>
                                          </p:spTgt>
                                        </p:tgtEl>
                                        <p:attrNameLst>
                                          <p:attrName>ppt_c</p:attrName>
                                        </p:attrNameLst>
                                      </p:cBhvr>
                                      <p:to>
                                        <a:srgbClr val="0066FF"/>
                                      </p:to>
                                    </p:animClr>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316"/>
                                        </p:tgtEl>
                                        <p:attrNameLst>
                                          <p:attrName>style.visibility</p:attrName>
                                        </p:attrNameLst>
                                      </p:cBhvr>
                                      <p:to>
                                        <p:strVal val="visible"/>
                                      </p:to>
                                    </p:set>
                                    <p:anim calcmode="lin" valueType="num">
                                      <p:cBhvr additive="base">
                                        <p:cTn id="31" dur="500" fill="hold"/>
                                        <p:tgtEl>
                                          <p:spTgt spid="13316"/>
                                        </p:tgtEl>
                                        <p:attrNameLst>
                                          <p:attrName>ppt_x</p:attrName>
                                        </p:attrNameLst>
                                      </p:cBhvr>
                                      <p:tavLst>
                                        <p:tav tm="0">
                                          <p:val>
                                            <p:strVal val="0-#ppt_w/2"/>
                                          </p:val>
                                        </p:tav>
                                        <p:tav tm="100000">
                                          <p:val>
                                            <p:strVal val="#ppt_x"/>
                                          </p:val>
                                        </p:tav>
                                      </p:tavLst>
                                    </p:anim>
                                    <p:anim calcmode="lin" valueType="num">
                                      <p:cBhvr additive="base">
                                        <p:cTn id="32" dur="500" fill="hold"/>
                                        <p:tgtEl>
                                          <p:spTgt spid="133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glas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318"/>
                                        </p:tgtEl>
                                        <p:attrNameLst>
                                          <p:attrName>style.visibility</p:attrName>
                                        </p:attrNameLst>
                                      </p:cBhvr>
                                      <p:to>
                                        <p:strVal val="visible"/>
                                      </p:to>
                                    </p:set>
                                    <p:anim calcmode="lin" valueType="num">
                                      <p:cBhvr additive="base">
                                        <p:cTn id="37" dur="500" fill="hold"/>
                                        <p:tgtEl>
                                          <p:spTgt spid="13318"/>
                                        </p:tgtEl>
                                        <p:attrNameLst>
                                          <p:attrName>ppt_x</p:attrName>
                                        </p:attrNameLst>
                                      </p:cBhvr>
                                      <p:tavLst>
                                        <p:tav tm="0">
                                          <p:val>
                                            <p:strVal val="0-#ppt_w/2"/>
                                          </p:val>
                                        </p:tav>
                                        <p:tav tm="100000">
                                          <p:val>
                                            <p:strVal val="#ppt_x"/>
                                          </p:val>
                                        </p:tav>
                                      </p:tavLst>
                                    </p:anim>
                                    <p:anim calcmode="lin" valueType="num">
                                      <p:cBhvr additive="base">
                                        <p:cTn id="3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3317"/>
                                        </p:tgtEl>
                                        <p:attrNameLst>
                                          <p:attrName>style.visibility</p:attrName>
                                        </p:attrNameLst>
                                      </p:cBhvr>
                                      <p:to>
                                        <p:strVal val="visible"/>
                                      </p:to>
                                    </p:set>
                                    <p:animEffect transition="in" filter="box(in)">
                                      <p:cBhvr>
                                        <p:cTn id="43" dur="500"/>
                                        <p:tgtEl>
                                          <p:spTgt spid="13317"/>
                                        </p:tgtEl>
                                      </p:cBhvr>
                                    </p:animEffect>
                                  </p:childTnLst>
                                  <p:subTnLst>
                                    <p:audio>
                                      <p:cMediaNode>
                                        <p:cTn display="0" masterRel="sameClick">
                                          <p:stCondLst>
                                            <p:cond evt="begin" delay="0">
                                              <p:tn val="41"/>
                                            </p:cond>
                                          </p:stCondLst>
                                          <p:endCondLst>
                                            <p:cond evt="onStopAudio" delay="0">
                                              <p:tgtEl>
                                                <p:sldTgt/>
                                              </p:tgtEl>
                                            </p:cond>
                                          </p:endCondLst>
                                        </p:cTn>
                                        <p:tgtEl>
                                          <p:sndTgt r:embed="rId4"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utoUpdateAnimBg="0"/>
      <p:bldP spid="13317" grpId="0" animBg="1" autoUpdateAnimBg="0"/>
      <p:bldP spid="13318"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990600"/>
            <a:ext cx="5562600" cy="563562"/>
          </a:xfrm>
          <a:prstGeom prst="rect">
            <a:avLst/>
          </a:prstGeom>
        </p:spPr>
        <p:txBody>
          <a:bodyPr/>
          <a:lstStyle/>
          <a:p>
            <a:r>
              <a:rPr lang="en-US" sz="2400" dirty="0"/>
              <a:t>ROLE OF CONTRACTING STATE</a:t>
            </a:r>
          </a:p>
        </p:txBody>
      </p:sp>
      <p:sp>
        <p:nvSpPr>
          <p:cNvPr id="4" name="Content Placeholder 2"/>
          <p:cNvSpPr txBox="1">
            <a:spLocks/>
          </p:cNvSpPr>
          <p:nvPr/>
        </p:nvSpPr>
        <p:spPr bwMode="auto">
          <a:xfrm>
            <a:off x="457200" y="16764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2"/>
              </a:buClr>
              <a:buSzTx/>
              <a:buFont typeface="Wingdings" pitchFamily="2" charset="2"/>
              <a:buChar char="§"/>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Contracting states </a:t>
            </a:r>
            <a:r>
              <a:rPr kumimoji="0" lang="en-US" sz="2800" b="1" i="0" u="none" strike="noStrike" kern="0" cap="none" spc="0" normalizeH="0" baseline="0" noProof="0" dirty="0">
                <a:ln>
                  <a:noFill/>
                </a:ln>
                <a:solidFill>
                  <a:srgbClr val="FF0000"/>
                </a:solidFill>
                <a:effectLst/>
                <a:uLnTx/>
                <a:uFillTx/>
                <a:latin typeface="+mn-lt"/>
                <a:ea typeface="+mn-ea"/>
                <a:cs typeface="+mn-cs"/>
              </a:rPr>
              <a:t>agreed  that the requirements laid down by ICAO should become the law</a:t>
            </a:r>
            <a:r>
              <a:rPr kumimoji="0" lang="en-US" sz="2800" b="1" i="0" u="none" strike="noStrike" kern="0" cap="none" spc="0" normalizeH="0" baseline="0" noProof="0" dirty="0">
                <a:ln>
                  <a:noFill/>
                </a:ln>
                <a:solidFill>
                  <a:schemeClr val="tx1"/>
                </a:solidFill>
                <a:effectLst/>
                <a:uLnTx/>
                <a:uFillTx/>
                <a:latin typeface="+mn-lt"/>
                <a:ea typeface="+mn-ea"/>
                <a:cs typeface="+mn-cs"/>
              </a:rPr>
              <a:t> </a:t>
            </a:r>
            <a:r>
              <a:rPr kumimoji="0" lang="en-US" sz="2800" b="0" i="0" u="none" strike="noStrike" kern="0" cap="none" spc="0" normalizeH="0" baseline="0" noProof="0" dirty="0">
                <a:ln>
                  <a:noFill/>
                </a:ln>
                <a:solidFill>
                  <a:schemeClr val="tx1"/>
                </a:solidFill>
                <a:effectLst/>
                <a:uLnTx/>
                <a:uFillTx/>
                <a:latin typeface="+mn-lt"/>
                <a:ea typeface="+mn-ea"/>
                <a:cs typeface="+mn-cs"/>
              </a:rPr>
              <a:t>in their country and should be automatically accepted</a:t>
            </a:r>
          </a:p>
          <a:p>
            <a:pPr marL="342900" marR="0" lvl="0" indent="-342900" algn="l" defTabSz="914400" rtl="0" eaLnBrk="0" fontAlgn="base" latinLnBrk="0" hangingPunct="0">
              <a:lnSpc>
                <a:spcPct val="100000"/>
              </a:lnSpc>
              <a:spcBef>
                <a:spcPct val="20000"/>
              </a:spcBef>
              <a:spcAft>
                <a:spcPct val="0"/>
              </a:spcAft>
              <a:buClr>
                <a:schemeClr val="tx2"/>
              </a:buClr>
              <a:buSzTx/>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2"/>
              </a:buClr>
              <a:buSzTx/>
              <a:buFont typeface="Wingdings" pitchFamily="2" charset="2"/>
              <a:buChar char="§"/>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The annexes- lay down the basis of aviation legislation worldwide</a:t>
            </a:r>
          </a:p>
          <a:p>
            <a:pPr marL="342900" marR="0" lvl="0" indent="-342900" algn="l" defTabSz="914400" rtl="0" eaLnBrk="0" fontAlgn="base" latinLnBrk="0" hangingPunct="0">
              <a:lnSpc>
                <a:spcPct val="100000"/>
              </a:lnSpc>
              <a:spcBef>
                <a:spcPct val="20000"/>
              </a:spcBef>
              <a:spcAft>
                <a:spcPct val="0"/>
              </a:spcAft>
              <a:buClr>
                <a:schemeClr val="tx2"/>
              </a:buClr>
              <a:buSzTx/>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2"/>
              </a:buClr>
              <a:buSzTx/>
              <a:buFont typeface="Wingdings" pitchFamily="2" charset="2"/>
              <a:buChar char="§"/>
              <a:tabLst/>
              <a:defRPr/>
            </a:pPr>
            <a:r>
              <a:rPr kumimoji="0" lang="en-US" sz="2800" b="0" i="0" u="none" strike="noStrike" kern="0" cap="none" spc="0" normalizeH="0" baseline="0" noProof="0" dirty="0">
                <a:ln>
                  <a:noFill/>
                </a:ln>
                <a:solidFill>
                  <a:schemeClr val="tx1"/>
                </a:solidFill>
                <a:effectLst/>
                <a:uLnTx/>
                <a:uFillTx/>
                <a:latin typeface="+mn-lt"/>
                <a:ea typeface="+mn-ea"/>
                <a:cs typeface="+mn-cs"/>
              </a:rPr>
              <a:t>All national and international legislation is created in addition to the ICAO standard</a:t>
            </a:r>
          </a:p>
        </p:txBody>
      </p:sp>
      <p:sp>
        <p:nvSpPr>
          <p:cNvPr id="5"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645596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4294967295"/>
          </p:nvPr>
        </p:nvSpPr>
        <p:spPr>
          <a:xfrm>
            <a:off x="6553200" y="6248400"/>
            <a:ext cx="2133600" cy="228600"/>
          </a:xfrm>
          <a:prstGeom prst="rect">
            <a:avLst/>
          </a:prstGeom>
          <a:noFill/>
        </p:spPr>
        <p:txBody>
          <a:bodyPr/>
          <a:lstStyle/>
          <a:p>
            <a:fld id="{C55A9499-C291-4185-9D75-550E3B258D61}" type="slidenum">
              <a:rPr lang="en-US" smtClean="0"/>
              <a:pPr/>
              <a:t>32</a:t>
            </a:fld>
            <a:endParaRPr lang="en-US" dirty="0"/>
          </a:p>
        </p:txBody>
      </p:sp>
      <p:sp>
        <p:nvSpPr>
          <p:cNvPr id="17411" name="Text Box 2"/>
          <p:cNvSpPr txBox="1">
            <a:spLocks noChangeArrowheads="1"/>
          </p:cNvSpPr>
          <p:nvPr/>
        </p:nvSpPr>
        <p:spPr bwMode="auto">
          <a:xfrm>
            <a:off x="0" y="914400"/>
            <a:ext cx="4572000" cy="830263"/>
          </a:xfrm>
          <a:prstGeom prst="rect">
            <a:avLst/>
          </a:prstGeom>
          <a:noFill/>
          <a:ln w="9525">
            <a:noFill/>
            <a:miter lim="800000"/>
            <a:headEnd/>
            <a:tailEnd/>
          </a:ln>
        </p:spPr>
        <p:txBody>
          <a:bodyPr>
            <a:spAutoFit/>
          </a:bodyPr>
          <a:lstStyle/>
          <a:p>
            <a:pPr>
              <a:buClr>
                <a:srgbClr val="FF0066"/>
              </a:buClr>
              <a:defRPr/>
            </a:pPr>
            <a:r>
              <a:rPr lang="en-US" b="1" dirty="0">
                <a:solidFill>
                  <a:schemeClr val="accent1">
                    <a:lumMod val="50000"/>
                  </a:schemeClr>
                </a:solidFill>
                <a:latin typeface="+mn-lt"/>
                <a:cs typeface="Arial" charset="0"/>
              </a:rPr>
              <a:t>International Civil Aviation Organization (ICAO)</a:t>
            </a:r>
            <a:endParaRPr lang="en-US" b="1" dirty="0">
              <a:solidFill>
                <a:schemeClr val="accent1">
                  <a:lumMod val="50000"/>
                </a:schemeClr>
              </a:solidFill>
              <a:latin typeface="+mn-lt"/>
            </a:endParaRPr>
          </a:p>
        </p:txBody>
      </p:sp>
      <p:sp>
        <p:nvSpPr>
          <p:cNvPr id="19459" name="Text Box 3"/>
          <p:cNvSpPr txBox="1">
            <a:spLocks noChangeArrowheads="1"/>
          </p:cNvSpPr>
          <p:nvPr/>
        </p:nvSpPr>
        <p:spPr bwMode="auto">
          <a:xfrm>
            <a:off x="685800" y="2286000"/>
            <a:ext cx="8229600" cy="3785652"/>
          </a:xfrm>
          <a:prstGeom prst="rect">
            <a:avLst/>
          </a:prstGeom>
          <a:noFill/>
          <a:ln w="9525">
            <a:noFill/>
            <a:miter lim="800000"/>
            <a:headEnd/>
            <a:tailEnd/>
          </a:ln>
        </p:spPr>
        <p:txBody>
          <a:bodyPr wrap="square">
            <a:spAutoFit/>
          </a:bodyPr>
          <a:lstStyle/>
          <a:p>
            <a:pPr marL="457200" indent="-457200">
              <a:spcBef>
                <a:spcPct val="50000"/>
              </a:spcBef>
              <a:buClr>
                <a:srgbClr val="FFFF00"/>
              </a:buClr>
              <a:buFont typeface="Wingdings" pitchFamily="2" charset="2"/>
              <a:buChar char="§"/>
            </a:pPr>
            <a:r>
              <a:rPr lang="en-US" b="1" dirty="0">
                <a:latin typeface="Arial" charset="0"/>
              </a:rPr>
              <a:t> </a:t>
            </a:r>
            <a:r>
              <a:rPr lang="en-US" sz="2400" b="1" dirty="0">
                <a:latin typeface="Arial" charset="0"/>
              </a:rPr>
              <a:t>To develop and set up common guidelines on:</a:t>
            </a:r>
          </a:p>
          <a:p>
            <a:pPr marL="1371600" lvl="2" indent="-457200">
              <a:spcBef>
                <a:spcPct val="50000"/>
              </a:spcBef>
              <a:buClr>
                <a:schemeClr val="tx1"/>
              </a:buClr>
              <a:buFont typeface="Wingdings" pitchFamily="2" charset="2"/>
              <a:buAutoNum type="alphaLcParenR"/>
            </a:pPr>
            <a:r>
              <a:rPr lang="en-US" sz="2400" b="1" dirty="0">
                <a:latin typeface="Arial" charset="0"/>
                <a:cs typeface="Arial" charset="0"/>
              </a:rPr>
              <a:t>Principles, techniques and arrangements</a:t>
            </a:r>
          </a:p>
          <a:p>
            <a:pPr marL="1371600" lvl="2" indent="-457200">
              <a:spcBef>
                <a:spcPct val="50000"/>
              </a:spcBef>
              <a:buClr>
                <a:schemeClr val="tx1"/>
              </a:buClr>
              <a:buFont typeface="Wingdings" pitchFamily="2" charset="2"/>
              <a:buAutoNum type="alphaLcParenR"/>
            </a:pPr>
            <a:r>
              <a:rPr lang="en-US" sz="2400" b="1" dirty="0">
                <a:latin typeface="Arial" charset="0"/>
                <a:cs typeface="Arial" charset="0"/>
              </a:rPr>
              <a:t>Technical standards and recommended practices</a:t>
            </a:r>
          </a:p>
          <a:p>
            <a:pPr marL="457200" indent="-457200">
              <a:buClr>
                <a:srgbClr val="FFFF00"/>
              </a:buClr>
              <a:buFontTx/>
              <a:buChar char="•"/>
            </a:pPr>
            <a:endParaRPr lang="en-US" sz="2400" b="1" dirty="0">
              <a:solidFill>
                <a:schemeClr val="tx2"/>
              </a:solidFill>
              <a:latin typeface="Arial" charset="0"/>
            </a:endParaRPr>
          </a:p>
          <a:p>
            <a:pPr marL="457200" indent="-457200">
              <a:buClr>
                <a:srgbClr val="FFFF00"/>
              </a:buClr>
              <a:buFontTx/>
              <a:buChar char="•"/>
            </a:pPr>
            <a:r>
              <a:rPr lang="en-US" sz="2400" b="1" dirty="0">
                <a:solidFill>
                  <a:schemeClr val="tx2"/>
                </a:solidFill>
                <a:latin typeface="Arial" charset="0"/>
              </a:rPr>
              <a:t>To foster planning and development of international air transport </a:t>
            </a:r>
          </a:p>
          <a:p>
            <a:pPr marL="457200" indent="-457200"/>
            <a:endParaRPr lang="en-US" sz="2400" b="1" dirty="0">
              <a:solidFill>
                <a:schemeClr val="tx2"/>
              </a:solidFill>
              <a:latin typeface="Arial" charset="0"/>
            </a:endParaRPr>
          </a:p>
          <a:p>
            <a:pPr marL="457200" indent="-457200">
              <a:buClr>
                <a:srgbClr val="FFFF00"/>
              </a:buClr>
              <a:buFontTx/>
              <a:buChar char="•"/>
            </a:pPr>
            <a:r>
              <a:rPr lang="en-US" sz="2400" b="1" dirty="0">
                <a:latin typeface="Arial" charset="0"/>
                <a:cs typeface="Arial" charset="0"/>
              </a:rPr>
              <a:t>To apply principles globally</a:t>
            </a:r>
          </a:p>
        </p:txBody>
      </p:sp>
      <p:sp>
        <p:nvSpPr>
          <p:cNvPr id="19460" name="Text Box 4"/>
          <p:cNvSpPr txBox="1">
            <a:spLocks noChangeArrowheads="1"/>
          </p:cNvSpPr>
          <p:nvPr/>
        </p:nvSpPr>
        <p:spPr bwMode="auto">
          <a:xfrm>
            <a:off x="228600" y="1828800"/>
            <a:ext cx="2895600" cy="306388"/>
          </a:xfrm>
          <a:prstGeom prst="rect">
            <a:avLst/>
          </a:prstGeom>
          <a:noFill/>
          <a:ln w="25400">
            <a:noFill/>
            <a:miter lim="800000"/>
            <a:headEnd/>
            <a:tailEnd/>
          </a:ln>
        </p:spPr>
        <p:txBody>
          <a:bodyPr>
            <a:spAutoFit/>
          </a:bodyPr>
          <a:lstStyle/>
          <a:p>
            <a:pPr algn="ctr">
              <a:lnSpc>
                <a:spcPct val="50000"/>
              </a:lnSpc>
              <a:spcBef>
                <a:spcPct val="50000"/>
              </a:spcBef>
              <a:buClr>
                <a:srgbClr val="FFFF00"/>
              </a:buClr>
              <a:buFont typeface="Wingdings" pitchFamily="2" charset="2"/>
              <a:buNone/>
            </a:pPr>
            <a:r>
              <a:rPr lang="en-US" sz="2800" b="1">
                <a:latin typeface="Arial" charset="0"/>
              </a:rPr>
              <a:t>Role of ICAO:</a:t>
            </a:r>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7"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24408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0-#ppt_w/2"/>
                                          </p:val>
                                        </p:tav>
                                        <p:tav tm="100000">
                                          <p:val>
                                            <p:strVal val="#ppt_x"/>
                                          </p:val>
                                        </p:tav>
                                      </p:tavLst>
                                    </p:anim>
                                    <p:anim calcmode="lin" valueType="num">
                                      <p:cBhvr additive="base">
                                        <p:cTn id="8" dur="500" fill="hold"/>
                                        <p:tgtEl>
                                          <p:spTgt spid="1946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glas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 calcmode="lin" valueType="num">
                                      <p:cBhvr additive="base">
                                        <p:cTn id="13"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459">
                                            <p:txEl>
                                              <p:pRg st="0" end="0"/>
                                            </p:txEl>
                                          </p:spTgt>
                                        </p:tgtEl>
                                        <p:attrNameLst>
                                          <p:attrName>ppt_c</p:attrName>
                                        </p:attrNameLst>
                                      </p:cBhvr>
                                      <p:to>
                                        <a:schemeClr val="accent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 calcmode="lin" valueType="num">
                                      <p:cBhvr additive="base">
                                        <p:cTn id="19"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459">
                                            <p:txEl>
                                              <p:pRg st="1" end="1"/>
                                            </p:txEl>
                                          </p:spTgt>
                                        </p:tgtEl>
                                        <p:attrNameLst>
                                          <p:attrName>ppt_c</p:attrName>
                                        </p:attrNameLst>
                                      </p:cBhvr>
                                      <p:to>
                                        <a:schemeClr val="accent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 calcmode="lin" valueType="num">
                                      <p:cBhvr additive="base">
                                        <p:cTn id="25" dur="500" fill="hold"/>
                                        <p:tgtEl>
                                          <p:spTgt spid="1945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459">
                                            <p:txEl>
                                              <p:pRg st="2" end="2"/>
                                            </p:txEl>
                                          </p:spTgt>
                                        </p:tgtEl>
                                        <p:attrNameLst>
                                          <p:attrName>ppt_c</p:attrName>
                                        </p:attrNameLst>
                                      </p:cBhvr>
                                      <p:to>
                                        <a:schemeClr val="accent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459">
                                            <p:txEl>
                                              <p:pRg st="4" end="4"/>
                                            </p:txEl>
                                          </p:spTgt>
                                        </p:tgtEl>
                                        <p:attrNameLst>
                                          <p:attrName>ppt_c</p:attrName>
                                        </p:attrNameLst>
                                      </p:cBhvr>
                                      <p:to>
                                        <a:schemeClr val="accent2"/>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459">
                                            <p:txEl>
                                              <p:pRg st="6" end="6"/>
                                            </p:txEl>
                                          </p:spTgt>
                                        </p:tgtEl>
                                        <p:attrNameLst>
                                          <p:attrName>style.visibility</p:attrName>
                                        </p:attrNameLst>
                                      </p:cBhvr>
                                      <p:to>
                                        <p:strVal val="visible"/>
                                      </p:to>
                                    </p:set>
                                    <p:anim calcmode="lin" valueType="num">
                                      <p:cBhvr additive="base">
                                        <p:cTn id="37" dur="500" fill="hold"/>
                                        <p:tgtEl>
                                          <p:spTgt spid="194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59">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9459">
                                            <p:txEl>
                                              <p:pRg st="6" end="6"/>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3" autoUpdateAnimBg="0"/>
      <p:bldP spid="19460"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533400" y="1219200"/>
            <a:ext cx="3505200" cy="593725"/>
          </a:xfrm>
          <a:prstGeom prst="rect">
            <a:avLst/>
          </a:prstGeom>
        </p:spPr>
        <p:txBody>
          <a:bodyPr/>
          <a:lstStyle/>
          <a:p>
            <a:pPr eaLnBrk="1" hangingPunct="1">
              <a:defRPr/>
            </a:pPr>
            <a:r>
              <a:rPr lang="en-US" sz="2400" dirty="0">
                <a:solidFill>
                  <a:schemeClr val="accent1">
                    <a:lumMod val="50000"/>
                  </a:schemeClr>
                </a:solidFill>
              </a:rPr>
              <a:t>ICAO : OBJECTIVES</a:t>
            </a:r>
          </a:p>
        </p:txBody>
      </p:sp>
      <p:sp>
        <p:nvSpPr>
          <p:cNvPr id="20483" name="Rectangle 3"/>
          <p:cNvSpPr>
            <a:spLocks noGrp="1" noChangeArrowheads="1"/>
          </p:cNvSpPr>
          <p:nvPr>
            <p:ph idx="4294967295"/>
          </p:nvPr>
        </p:nvSpPr>
        <p:spPr>
          <a:xfrm>
            <a:off x="685800" y="2209800"/>
            <a:ext cx="8077200" cy="990600"/>
          </a:xfrm>
          <a:prstGeom prst="rect">
            <a:avLst/>
          </a:prstGeom>
        </p:spPr>
        <p:txBody>
          <a:bodyPr>
            <a:normAutofit fontScale="92500"/>
          </a:bodyPr>
          <a:lstStyle/>
          <a:p>
            <a:pPr eaLnBrk="1" hangingPunct="1"/>
            <a:r>
              <a:rPr lang="en-US" sz="2400" b="1" dirty="0"/>
              <a:t>To ensure the </a:t>
            </a:r>
            <a:r>
              <a:rPr lang="en-US" sz="2400" b="1" dirty="0">
                <a:solidFill>
                  <a:srgbClr val="CC0000"/>
                </a:solidFill>
              </a:rPr>
              <a:t>safe and orderly growth</a:t>
            </a:r>
            <a:r>
              <a:rPr lang="en-US" sz="2400" b="1" dirty="0"/>
              <a:t> of international civil aviation throughout the world</a:t>
            </a:r>
          </a:p>
        </p:txBody>
      </p:sp>
      <p:sp>
        <p:nvSpPr>
          <p:cNvPr id="21508" name="Slide Number Placeholder 5"/>
          <p:cNvSpPr>
            <a:spLocks noGrp="1"/>
          </p:cNvSpPr>
          <p:nvPr>
            <p:ph type="sldNum" sz="quarter" idx="4294967295"/>
          </p:nvPr>
        </p:nvSpPr>
        <p:spPr>
          <a:xfrm>
            <a:off x="6172200" y="6324600"/>
            <a:ext cx="2133600" cy="228600"/>
          </a:xfrm>
          <a:prstGeom prst="rect">
            <a:avLst/>
          </a:prstGeom>
          <a:noFill/>
        </p:spPr>
        <p:txBody>
          <a:bodyPr/>
          <a:lstStyle/>
          <a:p>
            <a:fld id="{D3CD915D-88DB-45F7-88D4-ADC1838A695A}" type="slidenum">
              <a:rPr lang="en-US" smtClean="0"/>
              <a:pPr/>
              <a:t>33</a:t>
            </a:fld>
            <a:endParaRPr lang="en-US" dirty="0"/>
          </a:p>
        </p:txBody>
      </p:sp>
      <p:sp>
        <p:nvSpPr>
          <p:cNvPr id="2" name="Rectangle 4"/>
          <p:cNvSpPr>
            <a:spLocks noChangeArrowheads="1"/>
          </p:cNvSpPr>
          <p:nvPr/>
        </p:nvSpPr>
        <p:spPr bwMode="auto">
          <a:xfrm>
            <a:off x="762000" y="3597275"/>
            <a:ext cx="7086600" cy="830997"/>
          </a:xfrm>
          <a:prstGeom prst="rect">
            <a:avLst/>
          </a:prstGeom>
          <a:noFill/>
          <a:ln w="12700" cap="sq">
            <a:noFill/>
            <a:miter lim="800000"/>
            <a:headEnd type="none" w="sm" len="sm"/>
            <a:tailEnd type="none" w="sm" len="sm"/>
          </a:ln>
        </p:spPr>
        <p:txBody>
          <a:bodyPr>
            <a:spAutoFit/>
          </a:bodyPr>
          <a:lstStyle/>
          <a:p>
            <a:pPr>
              <a:spcBef>
                <a:spcPct val="50000"/>
              </a:spcBef>
              <a:buFontTx/>
              <a:buChar char="•"/>
            </a:pPr>
            <a:r>
              <a:rPr lang="en-US" sz="2400" b="1" dirty="0">
                <a:latin typeface="Arial" charset="0"/>
              </a:rPr>
              <a:t>  To encourage the arts of aircraft design and operation for </a:t>
            </a:r>
            <a:r>
              <a:rPr lang="en-US" sz="2400" b="1" dirty="0">
                <a:solidFill>
                  <a:srgbClr val="CC0000"/>
                </a:solidFill>
                <a:latin typeface="Arial" charset="0"/>
              </a:rPr>
              <a:t>peaceful purposes</a:t>
            </a:r>
            <a:endParaRPr lang="en-US" sz="2400" b="1" dirty="0">
              <a:latin typeface="Arial" charset="0"/>
            </a:endParaRPr>
          </a:p>
        </p:txBody>
      </p:sp>
      <p:pic>
        <p:nvPicPr>
          <p:cNvPr id="21510" name="Picture 5" descr="icaologo"/>
          <p:cNvPicPr>
            <a:picLocks noChangeAspect="1" noChangeArrowheads="1"/>
          </p:cNvPicPr>
          <p:nvPr/>
        </p:nvPicPr>
        <p:blipFill>
          <a:blip r:embed="rId5" cstate="print"/>
          <a:srcRect/>
          <a:stretch>
            <a:fillRect/>
          </a:stretch>
        </p:blipFill>
        <p:spPr bwMode="auto">
          <a:xfrm>
            <a:off x="6705600" y="4191000"/>
            <a:ext cx="1981200" cy="1581150"/>
          </a:xfrm>
          <a:prstGeom prst="rect">
            <a:avLst/>
          </a:prstGeom>
          <a:solidFill>
            <a:schemeClr val="hlink"/>
          </a:solidFill>
          <a:ln w="9525">
            <a:noFill/>
            <a:miter lim="800000"/>
            <a:headEnd/>
            <a:tailEnd/>
          </a:ln>
        </p:spPr>
      </p:pic>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872210940"/>
      </p:ext>
    </p:extLst>
  </p:cSld>
  <p:clrMapOvr>
    <a:masterClrMapping/>
  </p:clrMapOvr>
  <p:transition spd="med">
    <p:zo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483">
                                            <p:txEl>
                                              <p:pRg st="0" end="0"/>
                                            </p:txEl>
                                          </p:spTgt>
                                        </p:tgtEl>
                                        <p:attrNameLst>
                                          <p:attrName>ppt_c</p:attrName>
                                        </p:attrNameLst>
                                      </p:cBhvr>
                                      <p:to>
                                        <a:srgbClr val="3366FF"/>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3366FF"/>
                                      </p:to>
                                    </p:animClr>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P spid="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1"/>
          </p:nvPr>
        </p:nvSpPr>
        <p:spPr>
          <a:noFill/>
        </p:spPr>
        <p:txBody>
          <a:bodyPr/>
          <a:lstStyle/>
          <a:p>
            <a:fld id="{4455F3A4-1E3D-478F-9A92-6A525F6E9C4B}" type="slidenum">
              <a:rPr lang="en-US" smtClean="0"/>
              <a:pPr/>
              <a:t>34</a:t>
            </a:fld>
            <a:endParaRPr lang="en-US"/>
          </a:p>
        </p:txBody>
      </p:sp>
      <p:sp>
        <p:nvSpPr>
          <p:cNvPr id="2" name="Rectangle 2"/>
          <p:cNvSpPr>
            <a:spLocks noChangeArrowheads="1"/>
          </p:cNvSpPr>
          <p:nvPr/>
        </p:nvSpPr>
        <p:spPr bwMode="auto">
          <a:xfrm>
            <a:off x="685800" y="1676400"/>
            <a:ext cx="8001000" cy="1200150"/>
          </a:xfrm>
          <a:prstGeom prst="rect">
            <a:avLst/>
          </a:prstGeom>
          <a:noFill/>
          <a:ln w="12700" cap="sq">
            <a:noFill/>
            <a:miter lim="800000"/>
            <a:headEnd type="none" w="sm" len="sm"/>
            <a:tailEnd type="none" w="sm" len="sm"/>
          </a:ln>
        </p:spPr>
        <p:txBody>
          <a:bodyPr>
            <a:spAutoFit/>
          </a:bodyPr>
          <a:lstStyle/>
          <a:p>
            <a:pPr>
              <a:spcBef>
                <a:spcPct val="50000"/>
              </a:spcBef>
              <a:buFontTx/>
              <a:buChar char="•"/>
            </a:pPr>
            <a:r>
              <a:rPr lang="en-US" b="1" dirty="0">
                <a:latin typeface="Arial" charset="0"/>
              </a:rPr>
              <a:t>   </a:t>
            </a:r>
            <a:r>
              <a:rPr lang="en-US" sz="2400" b="1" dirty="0">
                <a:latin typeface="Arial" charset="0"/>
              </a:rPr>
              <a:t>To encourage the </a:t>
            </a:r>
            <a:r>
              <a:rPr lang="en-US" sz="2400" b="1" dirty="0">
                <a:solidFill>
                  <a:srgbClr val="CC0000"/>
                </a:solidFill>
                <a:latin typeface="Arial" charset="0"/>
              </a:rPr>
              <a:t>development</a:t>
            </a:r>
            <a:r>
              <a:rPr lang="en-US" sz="2400" b="1" dirty="0">
                <a:latin typeface="Arial" charset="0"/>
              </a:rPr>
              <a:t> of airways,      airports, and air navigation facilities for international civil aviation</a:t>
            </a:r>
          </a:p>
        </p:txBody>
      </p:sp>
      <p:pic>
        <p:nvPicPr>
          <p:cNvPr id="22532" name="Picture 3" descr="icaologo"/>
          <p:cNvPicPr>
            <a:picLocks noChangeAspect="1" noChangeArrowheads="1"/>
          </p:cNvPicPr>
          <p:nvPr/>
        </p:nvPicPr>
        <p:blipFill>
          <a:blip r:embed="rId4" cstate="print"/>
          <a:srcRect/>
          <a:stretch>
            <a:fillRect/>
          </a:stretch>
        </p:blipFill>
        <p:spPr bwMode="auto">
          <a:xfrm>
            <a:off x="3505200" y="4514850"/>
            <a:ext cx="1981200" cy="1581150"/>
          </a:xfrm>
          <a:prstGeom prst="rect">
            <a:avLst/>
          </a:prstGeom>
          <a:solidFill>
            <a:schemeClr val="hlink"/>
          </a:solidFill>
          <a:ln w="9525">
            <a:noFill/>
            <a:miter lim="800000"/>
            <a:headEnd/>
            <a:tailEnd/>
          </a:ln>
        </p:spPr>
      </p:pic>
      <p:sp>
        <p:nvSpPr>
          <p:cNvPr id="22533" name="Rectangle 4"/>
          <p:cNvSpPr>
            <a:spLocks noChangeArrowheads="1"/>
          </p:cNvSpPr>
          <p:nvPr/>
        </p:nvSpPr>
        <p:spPr bwMode="auto">
          <a:xfrm>
            <a:off x="0" y="609600"/>
            <a:ext cx="3505200" cy="593725"/>
          </a:xfrm>
          <a:prstGeom prst="rect">
            <a:avLst/>
          </a:prstGeom>
          <a:noFill/>
          <a:ln w="9525">
            <a:noFill/>
            <a:miter lim="800000"/>
            <a:headEnd/>
            <a:tailEnd/>
          </a:ln>
        </p:spPr>
        <p:txBody>
          <a:bodyPr anchor="ctr"/>
          <a:lstStyle/>
          <a:p>
            <a:pPr algn="ctr"/>
            <a:r>
              <a:rPr lang="en-US" b="1">
                <a:solidFill>
                  <a:schemeClr val="tx2"/>
                </a:solidFill>
                <a:latin typeface="Arial" charset="0"/>
              </a:rPr>
              <a:t>ICAO : OBJECTIVES</a:t>
            </a:r>
          </a:p>
        </p:txBody>
      </p:sp>
      <p:sp>
        <p:nvSpPr>
          <p:cNvPr id="22534" name="Text Box 5"/>
          <p:cNvSpPr txBox="1">
            <a:spLocks noChangeArrowheads="1"/>
          </p:cNvSpPr>
          <p:nvPr/>
        </p:nvSpPr>
        <p:spPr bwMode="auto">
          <a:xfrm>
            <a:off x="746125" y="3849688"/>
            <a:ext cx="184150" cy="457200"/>
          </a:xfrm>
          <a:prstGeom prst="rect">
            <a:avLst/>
          </a:prstGeom>
          <a:noFill/>
          <a:ln w="9525">
            <a:noFill/>
            <a:miter lim="800000"/>
            <a:headEnd/>
            <a:tailEnd/>
          </a:ln>
        </p:spPr>
        <p:txBody>
          <a:bodyPr wrap="none">
            <a:spAutoFit/>
          </a:bodyPr>
          <a:lstStyle/>
          <a:p>
            <a:pPr algn="ctr"/>
            <a:endParaRPr lang="en-US" b="1">
              <a:solidFill>
                <a:schemeClr val="tx2"/>
              </a:solidFill>
              <a:latin typeface="Arial" charset="0"/>
            </a:endParaRPr>
          </a:p>
        </p:txBody>
      </p:sp>
      <p:sp>
        <p:nvSpPr>
          <p:cNvPr id="3" name="Rectangle 6"/>
          <p:cNvSpPr>
            <a:spLocks noChangeArrowheads="1"/>
          </p:cNvSpPr>
          <p:nvPr/>
        </p:nvSpPr>
        <p:spPr bwMode="auto">
          <a:xfrm>
            <a:off x="685800" y="3398838"/>
            <a:ext cx="8077200" cy="670183"/>
          </a:xfrm>
          <a:prstGeom prst="rect">
            <a:avLst/>
          </a:prstGeom>
          <a:noFill/>
          <a:ln w="12700" cap="sq">
            <a:noFill/>
            <a:miter lim="800000"/>
            <a:headEnd type="none" w="sm" len="sm"/>
            <a:tailEnd type="none" w="sm" len="sm"/>
          </a:ln>
        </p:spPr>
        <p:txBody>
          <a:bodyPr>
            <a:spAutoFit/>
          </a:bodyPr>
          <a:lstStyle/>
          <a:p>
            <a:pPr>
              <a:lnSpc>
                <a:spcPct val="50000"/>
              </a:lnSpc>
              <a:spcBef>
                <a:spcPct val="50000"/>
              </a:spcBef>
              <a:buFontTx/>
              <a:buChar char="•"/>
            </a:pPr>
            <a:r>
              <a:rPr lang="en-US" b="1" dirty="0">
                <a:latin typeface="Arial" charset="0"/>
              </a:rPr>
              <a:t>  </a:t>
            </a:r>
            <a:r>
              <a:rPr lang="en-US" sz="2400" b="1" dirty="0">
                <a:latin typeface="Arial" charset="0"/>
              </a:rPr>
              <a:t>To meet the needs of the peoples of the world for</a:t>
            </a:r>
          </a:p>
          <a:p>
            <a:pPr>
              <a:lnSpc>
                <a:spcPct val="50000"/>
              </a:lnSpc>
              <a:spcBef>
                <a:spcPct val="50000"/>
              </a:spcBef>
            </a:pPr>
            <a:r>
              <a:rPr lang="en-US" sz="2400" b="1" dirty="0">
                <a:latin typeface="Arial" charset="0"/>
              </a:rPr>
              <a:t>    </a:t>
            </a:r>
            <a:r>
              <a:rPr lang="en-US" sz="2400" b="1" dirty="0">
                <a:solidFill>
                  <a:srgbClr val="CC0000"/>
                </a:solidFill>
                <a:latin typeface="Arial" charset="0"/>
              </a:rPr>
              <a:t>safe, regular, efficient and economical</a:t>
            </a:r>
            <a:r>
              <a:rPr lang="en-US" sz="2400" b="1" dirty="0">
                <a:latin typeface="Arial" charset="0"/>
              </a:rPr>
              <a:t> air transport</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873017253"/>
      </p:ext>
    </p:extLst>
  </p:cSld>
  <p:clrMapOvr>
    <a:masterClrMapping/>
  </p:clrMapOvr>
  <p:transition spd="med">
    <p:zo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3366FF"/>
                                      </p:to>
                                    </p:animClr>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gtEl>
                                        <p:attrNameLst>
                                          <p:attrName>ppt_c</p:attrName>
                                        </p:attrNameLst>
                                      </p:cBhvr>
                                      <p:to>
                                        <a:srgbClr val="3366FF"/>
                                      </p:to>
                                    </p:animClr>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idx="4294967295"/>
          </p:nvPr>
        </p:nvSpPr>
        <p:spPr>
          <a:xfrm>
            <a:off x="609600" y="1905000"/>
            <a:ext cx="7772400" cy="838200"/>
          </a:xfrm>
          <a:prstGeom prst="rect">
            <a:avLst/>
          </a:prstGeom>
        </p:spPr>
        <p:txBody>
          <a:bodyPr/>
          <a:lstStyle/>
          <a:p>
            <a:pPr eaLnBrk="1" hangingPunct="1"/>
            <a:r>
              <a:rPr lang="en-US" sz="2400" b="1" dirty="0"/>
              <a:t>To </a:t>
            </a:r>
            <a:r>
              <a:rPr lang="en-US" sz="2400" b="1" dirty="0">
                <a:solidFill>
                  <a:srgbClr val="CC0000"/>
                </a:solidFill>
              </a:rPr>
              <a:t>prevent economic waste</a:t>
            </a:r>
            <a:r>
              <a:rPr lang="en-US" sz="2400" b="1" dirty="0"/>
              <a:t> caused by unreasonable competition;</a:t>
            </a:r>
          </a:p>
        </p:txBody>
      </p:sp>
      <p:sp>
        <p:nvSpPr>
          <p:cNvPr id="23555" name="Slide Number Placeholder 5"/>
          <p:cNvSpPr>
            <a:spLocks noGrp="1"/>
          </p:cNvSpPr>
          <p:nvPr>
            <p:ph type="sldNum" sz="quarter" idx="4294967295"/>
          </p:nvPr>
        </p:nvSpPr>
        <p:spPr>
          <a:xfrm>
            <a:off x="6400800" y="6248400"/>
            <a:ext cx="2133600" cy="228600"/>
          </a:xfrm>
          <a:prstGeom prst="rect">
            <a:avLst/>
          </a:prstGeom>
          <a:noFill/>
        </p:spPr>
        <p:txBody>
          <a:bodyPr/>
          <a:lstStyle/>
          <a:p>
            <a:fld id="{5EF4AD0F-E3A0-4C11-8483-9D920E6CC960}" type="slidenum">
              <a:rPr lang="en-US" smtClean="0"/>
              <a:pPr/>
              <a:t>35</a:t>
            </a:fld>
            <a:endParaRPr lang="en-US"/>
          </a:p>
        </p:txBody>
      </p:sp>
      <p:pic>
        <p:nvPicPr>
          <p:cNvPr id="23556" name="Picture 3" descr="icaologo"/>
          <p:cNvPicPr>
            <a:picLocks noChangeAspect="1" noChangeArrowheads="1"/>
          </p:cNvPicPr>
          <p:nvPr/>
        </p:nvPicPr>
        <p:blipFill>
          <a:blip r:embed="rId4" cstate="print"/>
          <a:srcRect/>
          <a:stretch>
            <a:fillRect/>
          </a:stretch>
        </p:blipFill>
        <p:spPr bwMode="auto">
          <a:xfrm>
            <a:off x="3048000" y="4495800"/>
            <a:ext cx="1981200" cy="1581150"/>
          </a:xfrm>
          <a:prstGeom prst="rect">
            <a:avLst/>
          </a:prstGeom>
          <a:solidFill>
            <a:schemeClr val="hlink"/>
          </a:solidFill>
          <a:ln w="9525">
            <a:noFill/>
            <a:miter lim="800000"/>
            <a:headEnd/>
            <a:tailEnd/>
          </a:ln>
        </p:spPr>
      </p:pic>
      <p:sp>
        <p:nvSpPr>
          <p:cNvPr id="23557" name="Rectangle 4"/>
          <p:cNvSpPr>
            <a:spLocks noChangeArrowheads="1"/>
          </p:cNvSpPr>
          <p:nvPr/>
        </p:nvSpPr>
        <p:spPr bwMode="auto">
          <a:xfrm>
            <a:off x="304800" y="838200"/>
            <a:ext cx="3505200" cy="593725"/>
          </a:xfrm>
          <a:prstGeom prst="rect">
            <a:avLst/>
          </a:prstGeom>
          <a:noFill/>
          <a:ln w="9525">
            <a:noFill/>
            <a:miter lim="800000"/>
            <a:headEnd/>
            <a:tailEnd/>
          </a:ln>
        </p:spPr>
        <p:txBody>
          <a:bodyPr anchor="ctr"/>
          <a:lstStyle/>
          <a:p>
            <a:pPr algn="ctr"/>
            <a:r>
              <a:rPr lang="en-US" b="1" dirty="0">
                <a:solidFill>
                  <a:schemeClr val="tx2"/>
                </a:solidFill>
                <a:latin typeface="Arial" charset="0"/>
              </a:rPr>
              <a:t>ICAO : OBJECTIVES</a:t>
            </a:r>
          </a:p>
        </p:txBody>
      </p:sp>
      <p:sp>
        <p:nvSpPr>
          <p:cNvPr id="2" name="Rectangle 5"/>
          <p:cNvSpPr>
            <a:spLocks noChangeArrowheads="1"/>
          </p:cNvSpPr>
          <p:nvPr/>
        </p:nvSpPr>
        <p:spPr bwMode="auto">
          <a:xfrm>
            <a:off x="685800" y="3048000"/>
            <a:ext cx="8001000" cy="1200329"/>
          </a:xfrm>
          <a:prstGeom prst="rect">
            <a:avLst/>
          </a:prstGeom>
          <a:noFill/>
          <a:ln w="12700" cap="sq">
            <a:noFill/>
            <a:miter lim="800000"/>
            <a:headEnd type="none" w="sm" len="sm"/>
            <a:tailEnd type="none" w="sm" len="sm"/>
          </a:ln>
        </p:spPr>
        <p:txBody>
          <a:bodyPr>
            <a:spAutoFit/>
          </a:bodyPr>
          <a:lstStyle/>
          <a:p>
            <a:pPr>
              <a:spcBef>
                <a:spcPct val="20000"/>
              </a:spcBef>
              <a:buFont typeface="Wingdings" pitchFamily="2" charset="2"/>
              <a:buChar char="§"/>
            </a:pPr>
            <a:r>
              <a:rPr lang="en-US" b="1" dirty="0">
                <a:latin typeface="Arial" charset="0"/>
              </a:rPr>
              <a:t>  </a:t>
            </a:r>
            <a:r>
              <a:rPr lang="en-US" sz="2400" b="1" dirty="0">
                <a:latin typeface="Arial" charset="0"/>
              </a:rPr>
              <a:t>To ensure that </a:t>
            </a:r>
            <a:r>
              <a:rPr lang="en-US" sz="2400" b="1" dirty="0">
                <a:solidFill>
                  <a:srgbClr val="CC0000"/>
                </a:solidFill>
                <a:latin typeface="Arial" charset="0"/>
              </a:rPr>
              <a:t>the rights</a:t>
            </a:r>
            <a:r>
              <a:rPr lang="en-US" sz="2400" b="1" dirty="0">
                <a:latin typeface="Arial" charset="0"/>
              </a:rPr>
              <a:t> of contracting states are fully respected and that every contracting states has a </a:t>
            </a:r>
            <a:r>
              <a:rPr lang="en-US" sz="2400" b="1" dirty="0">
                <a:solidFill>
                  <a:srgbClr val="CC0000"/>
                </a:solidFill>
                <a:latin typeface="Arial" charset="0"/>
              </a:rPr>
              <a:t>fair opportunity</a:t>
            </a:r>
            <a:r>
              <a:rPr lang="en-US" sz="2400" b="1" dirty="0">
                <a:latin typeface="Arial" charset="0"/>
              </a:rPr>
              <a:t> to operate international airlines;</a:t>
            </a:r>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1331568773"/>
      </p:ext>
    </p:extLst>
  </p:cSld>
  <p:clrMapOvr>
    <a:masterClrMapping/>
  </p:clrMapOvr>
  <p:transition spd="med">
    <p:zo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 calcmode="lin" valueType="num">
                                      <p:cBhvr additive="base">
                                        <p:cTn id="7" dur="500" fill="hold"/>
                                        <p:tgtEl>
                                          <p:spTgt spid="2355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4">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3554">
                                            <p:txEl>
                                              <p:pRg st="0" end="0"/>
                                            </p:txEl>
                                          </p:spTgt>
                                        </p:tgtEl>
                                        <p:attrNameLst>
                                          <p:attrName>ppt_c</p:attrName>
                                        </p:attrNameLst>
                                      </p:cBhvr>
                                      <p:to>
                                        <a:srgbClr val="3366FF"/>
                                      </p:to>
                                    </p:animClr>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3366FF"/>
                                      </p:to>
                                    </p:animClr>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utoUpdateAnimBg="0"/>
      <p:bldP spid="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1"/>
          </p:nvPr>
        </p:nvSpPr>
        <p:spPr>
          <a:noFill/>
        </p:spPr>
        <p:txBody>
          <a:bodyPr/>
          <a:lstStyle/>
          <a:p>
            <a:fld id="{67E94BDE-6BFA-4058-920D-14F33BD6D24C}" type="slidenum">
              <a:rPr lang="en-US" smtClean="0"/>
              <a:pPr/>
              <a:t>36</a:t>
            </a:fld>
            <a:endParaRPr lang="en-US"/>
          </a:p>
        </p:txBody>
      </p:sp>
      <p:sp>
        <p:nvSpPr>
          <p:cNvPr id="2" name="Rectangle 2"/>
          <p:cNvSpPr>
            <a:spLocks noChangeArrowheads="1"/>
          </p:cNvSpPr>
          <p:nvPr/>
        </p:nvSpPr>
        <p:spPr bwMode="auto">
          <a:xfrm>
            <a:off x="381000" y="1828800"/>
            <a:ext cx="8153400" cy="457200"/>
          </a:xfrm>
          <a:prstGeom prst="rect">
            <a:avLst/>
          </a:prstGeom>
          <a:noFill/>
          <a:ln w="12700" cap="sq">
            <a:noFill/>
            <a:miter lim="800000"/>
            <a:headEnd type="none" w="sm" len="sm"/>
            <a:tailEnd type="none" w="sm" len="sm"/>
          </a:ln>
        </p:spPr>
        <p:txBody>
          <a:bodyPr>
            <a:spAutoFit/>
          </a:bodyPr>
          <a:lstStyle/>
          <a:p>
            <a:pPr>
              <a:spcBef>
                <a:spcPct val="20000"/>
              </a:spcBef>
              <a:buFontTx/>
              <a:buChar char="•"/>
            </a:pPr>
            <a:r>
              <a:rPr lang="en-US" b="1" dirty="0">
                <a:latin typeface="Arial" charset="0"/>
              </a:rPr>
              <a:t>  </a:t>
            </a:r>
            <a:r>
              <a:rPr lang="en-US" sz="2400" b="1" dirty="0">
                <a:latin typeface="Arial" charset="0"/>
              </a:rPr>
              <a:t>To </a:t>
            </a:r>
            <a:r>
              <a:rPr lang="en-US" sz="2400" b="1" dirty="0">
                <a:solidFill>
                  <a:srgbClr val="CC0000"/>
                </a:solidFill>
                <a:latin typeface="Arial" charset="0"/>
              </a:rPr>
              <a:t>avoid discrimination</a:t>
            </a:r>
            <a:r>
              <a:rPr lang="en-US" sz="2400" b="1" dirty="0">
                <a:latin typeface="Arial" charset="0"/>
              </a:rPr>
              <a:t> between contracting states</a:t>
            </a:r>
          </a:p>
        </p:txBody>
      </p:sp>
      <p:pic>
        <p:nvPicPr>
          <p:cNvPr id="24580" name="Picture 3" descr="icaologo"/>
          <p:cNvPicPr>
            <a:picLocks noChangeAspect="1" noChangeArrowheads="1"/>
          </p:cNvPicPr>
          <p:nvPr/>
        </p:nvPicPr>
        <p:blipFill>
          <a:blip r:embed="rId4" cstate="print"/>
          <a:srcRect/>
          <a:stretch>
            <a:fillRect/>
          </a:stretch>
        </p:blipFill>
        <p:spPr bwMode="auto">
          <a:xfrm>
            <a:off x="2971800" y="4362450"/>
            <a:ext cx="1981200" cy="1581150"/>
          </a:xfrm>
          <a:prstGeom prst="rect">
            <a:avLst/>
          </a:prstGeom>
          <a:solidFill>
            <a:schemeClr val="hlink"/>
          </a:solidFill>
          <a:ln w="9525">
            <a:noFill/>
            <a:miter lim="800000"/>
            <a:headEnd/>
            <a:tailEnd/>
          </a:ln>
        </p:spPr>
      </p:pic>
      <p:sp>
        <p:nvSpPr>
          <p:cNvPr id="24581" name="Rectangle 4"/>
          <p:cNvSpPr>
            <a:spLocks noChangeArrowheads="1"/>
          </p:cNvSpPr>
          <p:nvPr/>
        </p:nvSpPr>
        <p:spPr bwMode="auto">
          <a:xfrm>
            <a:off x="0" y="1143000"/>
            <a:ext cx="3505200" cy="593725"/>
          </a:xfrm>
          <a:prstGeom prst="rect">
            <a:avLst/>
          </a:prstGeom>
          <a:noFill/>
          <a:ln w="9525">
            <a:noFill/>
            <a:miter lim="800000"/>
            <a:headEnd/>
            <a:tailEnd/>
          </a:ln>
        </p:spPr>
        <p:txBody>
          <a:bodyPr anchor="ctr"/>
          <a:lstStyle/>
          <a:p>
            <a:pPr algn="ctr"/>
            <a:r>
              <a:rPr lang="en-US" b="1" dirty="0">
                <a:solidFill>
                  <a:schemeClr val="tx2"/>
                </a:solidFill>
                <a:latin typeface="Arial" charset="0"/>
              </a:rPr>
              <a:t>ICAO : OBJECTIVES</a:t>
            </a:r>
          </a:p>
        </p:txBody>
      </p:sp>
      <p:sp>
        <p:nvSpPr>
          <p:cNvPr id="3" name="Rectangle 5"/>
          <p:cNvSpPr>
            <a:spLocks noChangeArrowheads="1"/>
          </p:cNvSpPr>
          <p:nvPr/>
        </p:nvSpPr>
        <p:spPr bwMode="auto">
          <a:xfrm>
            <a:off x="381000" y="2514600"/>
            <a:ext cx="8229600" cy="457200"/>
          </a:xfrm>
          <a:prstGeom prst="rect">
            <a:avLst/>
          </a:prstGeom>
          <a:noFill/>
          <a:ln w="12700" cap="sq">
            <a:noFill/>
            <a:miter lim="800000"/>
            <a:headEnd type="none" w="sm" len="sm"/>
            <a:tailEnd type="none" w="sm" len="sm"/>
          </a:ln>
        </p:spPr>
        <p:txBody>
          <a:bodyPr>
            <a:spAutoFit/>
          </a:bodyPr>
          <a:lstStyle/>
          <a:p>
            <a:pPr>
              <a:spcBef>
                <a:spcPct val="20000"/>
              </a:spcBef>
              <a:buFontTx/>
              <a:buChar char="•"/>
            </a:pPr>
            <a:r>
              <a:rPr lang="en-US" b="1" dirty="0">
                <a:latin typeface="Arial" charset="0"/>
              </a:rPr>
              <a:t> </a:t>
            </a:r>
            <a:r>
              <a:rPr lang="en-US" sz="2400" b="1" dirty="0">
                <a:latin typeface="Arial" charset="0"/>
              </a:rPr>
              <a:t>Promote safety of flight in international air navigation</a:t>
            </a:r>
          </a:p>
        </p:txBody>
      </p:sp>
      <p:sp>
        <p:nvSpPr>
          <p:cNvPr id="24582" name="Rectangle 6"/>
          <p:cNvSpPr>
            <a:spLocks noChangeArrowheads="1"/>
          </p:cNvSpPr>
          <p:nvPr/>
        </p:nvSpPr>
        <p:spPr bwMode="auto">
          <a:xfrm>
            <a:off x="381000" y="3200400"/>
            <a:ext cx="7696200" cy="830997"/>
          </a:xfrm>
          <a:prstGeom prst="rect">
            <a:avLst/>
          </a:prstGeom>
          <a:noFill/>
          <a:ln w="12700" cap="sq">
            <a:noFill/>
            <a:miter lim="800000"/>
            <a:headEnd type="none" w="sm" len="sm"/>
            <a:tailEnd type="none" w="sm" len="sm"/>
          </a:ln>
        </p:spPr>
        <p:txBody>
          <a:bodyPr>
            <a:spAutoFit/>
          </a:bodyPr>
          <a:lstStyle/>
          <a:p>
            <a:pPr>
              <a:spcBef>
                <a:spcPct val="50000"/>
              </a:spcBef>
              <a:buFontTx/>
              <a:buChar char="•"/>
            </a:pPr>
            <a:r>
              <a:rPr lang="en-US" b="1" dirty="0">
                <a:latin typeface="Arial" charset="0"/>
              </a:rPr>
              <a:t>  </a:t>
            </a:r>
            <a:r>
              <a:rPr lang="en-US" sz="2400" b="1" dirty="0">
                <a:latin typeface="Arial" charset="0"/>
              </a:rPr>
              <a:t>Promote generally the development of all aspects  of international civil aeronautics</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835569304"/>
      </p:ext>
    </p:extLst>
  </p:cSld>
  <p:clrMapOvr>
    <a:masterClrMapping/>
  </p:clrMapOvr>
  <p:transition spd="med">
    <p:zoom/>
    <p:sndAc>
      <p:stSnd>
        <p:snd r:embed="rId3"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3366FF"/>
                                      </p:to>
                                    </p:animClr>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gtEl>
                                        <p:attrNameLst>
                                          <p:attrName>ppt_c</p:attrName>
                                        </p:attrNameLst>
                                      </p:cBhvr>
                                      <p:to>
                                        <a:srgbClr val="3366FF"/>
                                      </p:to>
                                    </p:animClr>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0-#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2"/>
                                        </p:tgtEl>
                                        <p:attrNameLst>
                                          <p:attrName>ppt_c</p:attrName>
                                        </p:attrNameLst>
                                      </p:cBhvr>
                                      <p:to>
                                        <a:srgbClr val="3366FF"/>
                                      </p:to>
                                    </p:animClr>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2458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4294967295"/>
          </p:nvPr>
        </p:nvSpPr>
        <p:spPr>
          <a:xfrm>
            <a:off x="6324600" y="6324600"/>
            <a:ext cx="2133600" cy="228600"/>
          </a:xfrm>
          <a:prstGeom prst="rect">
            <a:avLst/>
          </a:prstGeom>
          <a:noFill/>
        </p:spPr>
        <p:txBody>
          <a:bodyPr/>
          <a:lstStyle/>
          <a:p>
            <a:fld id="{213A00E1-5F50-47FD-98F3-78EB0E89A31F}" type="slidenum">
              <a:rPr lang="en-US" smtClean="0"/>
              <a:pPr/>
              <a:t>37</a:t>
            </a:fld>
            <a:endParaRPr lang="en-US" dirty="0"/>
          </a:p>
        </p:txBody>
      </p:sp>
      <p:sp>
        <p:nvSpPr>
          <p:cNvPr id="2" name="Text Box 2"/>
          <p:cNvSpPr txBox="1">
            <a:spLocks noChangeArrowheads="1"/>
          </p:cNvSpPr>
          <p:nvPr/>
        </p:nvSpPr>
        <p:spPr bwMode="auto">
          <a:xfrm>
            <a:off x="304800" y="1676400"/>
            <a:ext cx="8534400" cy="4339650"/>
          </a:xfrm>
          <a:prstGeom prst="rect">
            <a:avLst/>
          </a:prstGeom>
          <a:noFill/>
          <a:ln w="9525">
            <a:noFill/>
            <a:miter lim="800000"/>
            <a:headEnd/>
            <a:tailEnd/>
          </a:ln>
        </p:spPr>
        <p:txBody>
          <a:bodyPr wrap="square">
            <a:spAutoFit/>
          </a:bodyPr>
          <a:lstStyle/>
          <a:p>
            <a:pPr>
              <a:spcBef>
                <a:spcPct val="50000"/>
              </a:spcBef>
              <a:buClr>
                <a:srgbClr val="FFFF00"/>
              </a:buClr>
              <a:buFont typeface="Wingdings" pitchFamily="2" charset="2"/>
              <a:buChar char="§"/>
            </a:pPr>
            <a:r>
              <a:rPr lang="en-US" sz="2400" b="1" dirty="0">
                <a:latin typeface="Arial" charset="0"/>
              </a:rPr>
              <a:t> Contains guidelines to be followed</a:t>
            </a:r>
          </a:p>
          <a:p>
            <a:pPr>
              <a:spcBef>
                <a:spcPct val="50000"/>
              </a:spcBef>
              <a:buClr>
                <a:srgbClr val="FFFF00"/>
              </a:buClr>
              <a:buFont typeface="Wingdings" pitchFamily="2" charset="2"/>
              <a:buChar char="§"/>
            </a:pPr>
            <a:r>
              <a:rPr lang="en-US" sz="2400" b="1" dirty="0">
                <a:latin typeface="Arial" charset="0"/>
              </a:rPr>
              <a:t> Forms basis of signatories law</a:t>
            </a:r>
          </a:p>
          <a:p>
            <a:pPr>
              <a:spcBef>
                <a:spcPct val="50000"/>
              </a:spcBef>
              <a:buClr>
                <a:srgbClr val="FFFF00"/>
              </a:buClr>
              <a:buFont typeface="Wingdings" pitchFamily="2" charset="2"/>
              <a:buChar char="§"/>
            </a:pPr>
            <a:r>
              <a:rPr lang="en-US" sz="2400" b="1" dirty="0">
                <a:latin typeface="Arial" charset="0"/>
              </a:rPr>
              <a:t> Enforcement: States sovereign right</a:t>
            </a:r>
          </a:p>
          <a:p>
            <a:pPr>
              <a:spcBef>
                <a:spcPct val="50000"/>
              </a:spcBef>
              <a:buClr>
                <a:srgbClr val="FFFF00"/>
              </a:buClr>
              <a:buFont typeface="Wingdings" pitchFamily="2" charset="2"/>
              <a:buChar char="§"/>
            </a:pPr>
            <a:r>
              <a:rPr lang="en-US" sz="2400" b="1" dirty="0">
                <a:latin typeface="Arial" charset="0"/>
              </a:rPr>
              <a:t> Has 18 Annexes</a:t>
            </a:r>
          </a:p>
          <a:p>
            <a:pPr>
              <a:spcBef>
                <a:spcPct val="50000"/>
              </a:spcBef>
              <a:buClr>
                <a:srgbClr val="FFFF00"/>
              </a:buClr>
              <a:buFont typeface="Wingdings" pitchFamily="2" charset="2"/>
              <a:buChar char="§"/>
            </a:pPr>
            <a:r>
              <a:rPr lang="en-US" sz="2400" b="1" dirty="0">
                <a:latin typeface="Arial" charset="0"/>
              </a:rPr>
              <a:t> Important Annexes:</a:t>
            </a:r>
          </a:p>
          <a:p>
            <a:pPr lvl="1">
              <a:spcBef>
                <a:spcPct val="50000"/>
              </a:spcBef>
              <a:buClr>
                <a:schemeClr val="tx1"/>
              </a:buClr>
              <a:buFontTx/>
              <a:buChar char="•"/>
            </a:pPr>
            <a:r>
              <a:rPr lang="en-US" sz="2400" b="1" dirty="0">
                <a:latin typeface="Arial" charset="0"/>
              </a:rPr>
              <a:t> Annex 1 – Personnel Licensing</a:t>
            </a:r>
          </a:p>
          <a:p>
            <a:pPr lvl="1">
              <a:spcBef>
                <a:spcPct val="50000"/>
              </a:spcBef>
              <a:buClr>
                <a:schemeClr val="tx1"/>
              </a:buClr>
              <a:buFontTx/>
              <a:buChar char="•"/>
            </a:pPr>
            <a:r>
              <a:rPr lang="en-US" sz="2400" b="1" dirty="0">
                <a:latin typeface="Arial" charset="0"/>
              </a:rPr>
              <a:t> Annex 6 – Operation of Aircraft</a:t>
            </a:r>
          </a:p>
          <a:p>
            <a:pPr lvl="1">
              <a:spcBef>
                <a:spcPct val="50000"/>
              </a:spcBef>
              <a:buClr>
                <a:schemeClr val="tx1"/>
              </a:buClr>
              <a:buFontTx/>
              <a:buChar char="•"/>
            </a:pPr>
            <a:r>
              <a:rPr lang="en-US" sz="2400" b="1" dirty="0">
                <a:latin typeface="Arial" charset="0"/>
              </a:rPr>
              <a:t> Annex 8 – Airworthiness of Aircraft</a:t>
            </a:r>
            <a:endParaRPr lang="en-US" sz="2400" b="1" dirty="0">
              <a:latin typeface="Arial" charset="0"/>
              <a:cs typeface="Arial" charset="0"/>
            </a:endParaRPr>
          </a:p>
        </p:txBody>
      </p:sp>
      <p:sp>
        <p:nvSpPr>
          <p:cNvPr id="22532" name="Rectangle 3"/>
          <p:cNvSpPr>
            <a:spLocks noChangeArrowheads="1"/>
          </p:cNvSpPr>
          <p:nvPr/>
        </p:nvSpPr>
        <p:spPr bwMode="auto">
          <a:xfrm>
            <a:off x="381000" y="990600"/>
            <a:ext cx="2774950" cy="457200"/>
          </a:xfrm>
          <a:prstGeom prst="rect">
            <a:avLst/>
          </a:prstGeom>
          <a:noFill/>
          <a:ln w="25400">
            <a:noFill/>
            <a:miter lim="800000"/>
            <a:headEnd/>
            <a:tailEnd/>
          </a:ln>
        </p:spPr>
        <p:txBody>
          <a:bodyPr>
            <a:spAutoFit/>
          </a:bodyPr>
          <a:lstStyle/>
          <a:p>
            <a:pPr algn="ctr">
              <a:spcBef>
                <a:spcPct val="50000"/>
              </a:spcBef>
              <a:buClr>
                <a:srgbClr val="FFFF00"/>
              </a:buClr>
              <a:buFont typeface="Wingdings" pitchFamily="2" charset="2"/>
              <a:buNone/>
              <a:defRPr/>
            </a:pPr>
            <a:r>
              <a:rPr lang="en-US" b="1" dirty="0">
                <a:solidFill>
                  <a:schemeClr val="accent1">
                    <a:lumMod val="50000"/>
                  </a:schemeClr>
                </a:solidFill>
                <a:latin typeface="+mn-lt"/>
              </a:rPr>
              <a:t>ICAO ANNEXES</a:t>
            </a:r>
          </a:p>
        </p:txBody>
      </p:sp>
      <p:sp>
        <p:nvSpPr>
          <p:cNvPr id="5"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107119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0" end="0"/>
                                            </p:txEl>
                                          </p:spTgt>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1" end="1"/>
                                            </p:txEl>
                                          </p:spTgt>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2" end="2"/>
                                            </p:txEl>
                                          </p:spTgt>
                                        </p:tgtEl>
                                        <p:attrNameLst>
                                          <p:attrName>ppt_c</p:attrName>
                                        </p:attrNameLst>
                                      </p:cBhvr>
                                      <p:to>
                                        <a:schemeClr val="accent2"/>
                                      </p:to>
                                    </p:animClr>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3" end="3"/>
                                            </p:txEl>
                                          </p:spTgt>
                                        </p:tgtEl>
                                        <p:attrNameLst>
                                          <p:attrName>ppt_c</p:attrName>
                                        </p:attrNameLst>
                                      </p:cBhvr>
                                      <p:to>
                                        <a:schemeClr val="accent2"/>
                                      </p:to>
                                    </p:animClr>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4" end="4"/>
                                            </p:txEl>
                                          </p:spTgt>
                                        </p:tgtEl>
                                        <p:attrNameLst>
                                          <p:attrName>ppt_c</p:attrName>
                                        </p:attrNameLst>
                                      </p:cBhvr>
                                      <p:to>
                                        <a:schemeClr val="accent2"/>
                                      </p:to>
                                    </p:animClr>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5" end="5"/>
                                            </p:txEl>
                                          </p:spTgt>
                                        </p:tgtEl>
                                        <p:attrNameLst>
                                          <p:attrName>ppt_c</p:attrName>
                                        </p:attrNameLst>
                                      </p:cBhvr>
                                      <p:to>
                                        <a:schemeClr val="accent2"/>
                                      </p:to>
                                    </p:animClr>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6" end="6"/>
                                            </p:txEl>
                                          </p:spTgt>
                                        </p:tgtEl>
                                        <p:attrNameLst>
                                          <p:attrName>ppt_c</p:attrName>
                                        </p:attrNameLst>
                                      </p:cBhvr>
                                      <p:to>
                                        <a:schemeClr val="accent2"/>
                                      </p:to>
                                    </p:animClr>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pRg st="7" end="7"/>
                                            </p:txEl>
                                          </p:spTgt>
                                        </p:tgtEl>
                                        <p:attrNameLst>
                                          <p:attrName>ppt_c</p:attrName>
                                        </p:attrNameLst>
                                      </p:cBhvr>
                                      <p:to>
                                        <a:schemeClr val="accent2"/>
                                      </p:to>
                                    </p:animClr>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600200"/>
            <a:ext cx="4038600" cy="4648200"/>
          </a:xfrm>
          <a:prstGeom prst="rect">
            <a:avLst/>
          </a:prstGeom>
        </p:spPr>
        <p:txBody>
          <a:bodyPr>
            <a:normAutofit fontScale="92500" lnSpcReduction="10000"/>
          </a:bodyPr>
          <a:lstStyle/>
          <a:p>
            <a:r>
              <a:rPr lang="en-US" sz="2000" dirty="0">
                <a:solidFill>
                  <a:srgbClr val="FF0000"/>
                </a:solidFill>
              </a:rPr>
              <a:t>Annex 1 – Personnel licensing</a:t>
            </a:r>
          </a:p>
          <a:p>
            <a:r>
              <a:rPr lang="en-US" sz="2000" dirty="0"/>
              <a:t>Annex 2 – Rules of the Air</a:t>
            </a:r>
          </a:p>
          <a:p>
            <a:r>
              <a:rPr lang="en-US" sz="2000" dirty="0"/>
              <a:t>Annex 3 -  Metrological service for International Air Navigation</a:t>
            </a:r>
          </a:p>
          <a:p>
            <a:r>
              <a:rPr lang="en-US" sz="2000" dirty="0"/>
              <a:t>Annex 4 - Aeronautical Charts</a:t>
            </a:r>
          </a:p>
          <a:p>
            <a:r>
              <a:rPr lang="en-US" sz="2000" dirty="0"/>
              <a:t>Annex 5 - Unit of measurement to be used in air and ground operation</a:t>
            </a:r>
          </a:p>
          <a:p>
            <a:r>
              <a:rPr lang="en-US" sz="2000" dirty="0">
                <a:solidFill>
                  <a:srgbClr val="FF0000"/>
                </a:solidFill>
              </a:rPr>
              <a:t>Annex 6 - operations of aircraft</a:t>
            </a:r>
          </a:p>
          <a:p>
            <a:r>
              <a:rPr lang="en-US" sz="2000" dirty="0"/>
              <a:t>Annex 7 - Aircraft nationality and registration mark</a:t>
            </a:r>
          </a:p>
          <a:p>
            <a:r>
              <a:rPr lang="en-US" sz="2000" dirty="0">
                <a:solidFill>
                  <a:srgbClr val="FF0000"/>
                </a:solidFill>
              </a:rPr>
              <a:t>Annex 8  - Airworthiness of aircraft</a:t>
            </a:r>
          </a:p>
        </p:txBody>
      </p:sp>
      <p:sp>
        <p:nvSpPr>
          <p:cNvPr id="4" name="Title 3"/>
          <p:cNvSpPr>
            <a:spLocks noGrp="1" noChangeArrowheads="1"/>
          </p:cNvSpPr>
          <p:nvPr>
            <p:ph type="title" idx="4294967295"/>
          </p:nvPr>
        </p:nvSpPr>
        <p:spPr bwMode="auto">
          <a:xfrm>
            <a:off x="304800" y="655638"/>
            <a:ext cx="4953000" cy="523220"/>
          </a:xfrm>
          <a:prstGeom prst="rect">
            <a:avLst/>
          </a:prstGeom>
          <a:noFill/>
          <a:ln w="25400">
            <a:noFill/>
            <a:miter lim="800000"/>
            <a:headEnd/>
            <a:tailEnd/>
          </a:ln>
        </p:spPr>
        <p:txBody>
          <a:bodyPr>
            <a:spAutoFit/>
          </a:bodyPr>
          <a:lstStyle/>
          <a:p>
            <a:pPr>
              <a:spcBef>
                <a:spcPct val="50000"/>
              </a:spcBef>
              <a:buClr>
                <a:srgbClr val="FFFF00"/>
              </a:buClr>
              <a:buFont typeface="Wingdings" pitchFamily="2" charset="2"/>
              <a:buNone/>
              <a:defRPr/>
            </a:pPr>
            <a:r>
              <a:rPr lang="en-US" b="1" dirty="0">
                <a:solidFill>
                  <a:schemeClr val="accent1">
                    <a:lumMod val="50000"/>
                  </a:schemeClr>
                </a:solidFill>
                <a:latin typeface="+mn-lt"/>
              </a:rPr>
              <a:t>ICAO ANNEXES</a:t>
            </a:r>
          </a:p>
        </p:txBody>
      </p:sp>
      <p:sp>
        <p:nvSpPr>
          <p:cNvPr id="5" name="Rectangle 4"/>
          <p:cNvSpPr/>
          <p:nvPr/>
        </p:nvSpPr>
        <p:spPr>
          <a:xfrm>
            <a:off x="4267200" y="1524000"/>
            <a:ext cx="4648200" cy="4708981"/>
          </a:xfrm>
          <a:prstGeom prst="rect">
            <a:avLst/>
          </a:prstGeom>
        </p:spPr>
        <p:txBody>
          <a:bodyPr wrap="square">
            <a:spAutoFit/>
          </a:bodyPr>
          <a:lstStyle/>
          <a:p>
            <a:pPr marL="342900" indent="-342900">
              <a:buFont typeface="Wingdings" pitchFamily="2" charset="2"/>
              <a:buChar char="§"/>
            </a:pPr>
            <a:r>
              <a:rPr lang="en-US" sz="2000" dirty="0"/>
              <a:t>Annex 9 - Facilitation</a:t>
            </a:r>
          </a:p>
          <a:p>
            <a:pPr marL="342900" indent="-342900">
              <a:buFont typeface="Wingdings" pitchFamily="2" charset="2"/>
              <a:buChar char="§"/>
            </a:pPr>
            <a:r>
              <a:rPr lang="en-US" sz="2000" dirty="0"/>
              <a:t>Annex 10 -  </a:t>
            </a:r>
            <a:r>
              <a:rPr lang="en-US" sz="2000" dirty="0" err="1"/>
              <a:t>Aeronoutical</a:t>
            </a:r>
            <a:r>
              <a:rPr lang="en-US" sz="2000" dirty="0"/>
              <a:t> telecommunications</a:t>
            </a:r>
          </a:p>
          <a:p>
            <a:pPr marL="342900" indent="-342900">
              <a:buFont typeface="Wingdings" pitchFamily="2" charset="2"/>
              <a:buChar char="§"/>
            </a:pPr>
            <a:r>
              <a:rPr lang="en-US" sz="2000" dirty="0"/>
              <a:t>Annex 11 - Air Traffic Services</a:t>
            </a:r>
          </a:p>
          <a:p>
            <a:pPr marL="342900" indent="-342900">
              <a:buFont typeface="Wingdings" pitchFamily="2" charset="2"/>
              <a:buChar char="§"/>
            </a:pPr>
            <a:r>
              <a:rPr lang="en-US" sz="2000" dirty="0"/>
              <a:t>Annex 12 - Search and rescue</a:t>
            </a:r>
          </a:p>
          <a:p>
            <a:pPr marL="342900" indent="-342900">
              <a:buFont typeface="Wingdings" pitchFamily="2" charset="2"/>
              <a:buChar char="§"/>
            </a:pPr>
            <a:r>
              <a:rPr lang="en-US" sz="2000" dirty="0"/>
              <a:t>Annex 13  - Aircraft accident investigation</a:t>
            </a:r>
          </a:p>
          <a:p>
            <a:pPr marL="342900" indent="-342900">
              <a:buFont typeface="Wingdings" pitchFamily="2" charset="2"/>
              <a:buChar char="§"/>
            </a:pPr>
            <a:r>
              <a:rPr lang="en-US" sz="2000" dirty="0"/>
              <a:t>Annex 14  - Aerodromes</a:t>
            </a:r>
          </a:p>
          <a:p>
            <a:pPr marL="342900" indent="-342900">
              <a:buFont typeface="Wingdings" pitchFamily="2" charset="2"/>
              <a:buChar char="§"/>
            </a:pPr>
            <a:r>
              <a:rPr lang="en-US" sz="2000" dirty="0"/>
              <a:t>Annex 15  - Aeronautical information services</a:t>
            </a:r>
          </a:p>
          <a:p>
            <a:pPr marL="342900" indent="-342900">
              <a:buFont typeface="Wingdings" pitchFamily="2" charset="2"/>
              <a:buChar char="§"/>
            </a:pPr>
            <a:r>
              <a:rPr lang="en-US" sz="2000" dirty="0"/>
              <a:t>Annex 16  - Environmental protection</a:t>
            </a:r>
          </a:p>
          <a:p>
            <a:pPr marL="342900" indent="-342900">
              <a:buFont typeface="Wingdings" pitchFamily="2" charset="2"/>
              <a:buChar char="§"/>
            </a:pPr>
            <a:r>
              <a:rPr lang="en-US" sz="2000" dirty="0"/>
              <a:t>Annex 17   - Security</a:t>
            </a:r>
          </a:p>
          <a:p>
            <a:pPr marL="342900" indent="-342900">
              <a:buFont typeface="Wingdings" pitchFamily="2" charset="2"/>
              <a:buChar char="§"/>
            </a:pPr>
            <a:r>
              <a:rPr lang="en-US" sz="2000" dirty="0"/>
              <a:t>Annex 18  - The safe transport and dangerous goods by air</a:t>
            </a:r>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7"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3925846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48" name="Object 1024"/>
          <p:cNvGraphicFramePr>
            <a:graphicFrameLocks noGrp="1" noChangeAspect="1"/>
          </p:cNvGraphicFramePr>
          <p:nvPr>
            <p:ph sz="half" idx="4294967295"/>
          </p:nvPr>
        </p:nvGraphicFramePr>
        <p:xfrm>
          <a:off x="7239000" y="2514600"/>
          <a:ext cx="1638300" cy="1238250"/>
        </p:xfrm>
        <a:graphic>
          <a:graphicData uri="http://schemas.openxmlformats.org/presentationml/2006/ole">
            <mc:AlternateContent xmlns:mc="http://schemas.openxmlformats.org/markup-compatibility/2006">
              <mc:Choice xmlns:v="urn:schemas-microsoft-com:vml" Requires="v">
                <p:oleObj spid="_x0000_s1029" name="Bitmap Image" r:id="rId5" imgW="1638529" imgH="1238423" progId="PBrush">
                  <p:embed/>
                </p:oleObj>
              </mc:Choice>
              <mc:Fallback>
                <p:oleObj name="Bitmap Image" r:id="rId5" imgW="1638529" imgH="1238423" progId="PBrush">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514600"/>
                        <a:ext cx="16383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Slide Number Placeholder 6"/>
          <p:cNvSpPr>
            <a:spLocks noGrp="1"/>
          </p:cNvSpPr>
          <p:nvPr>
            <p:ph type="sldNum" sz="quarter" idx="4294967295"/>
          </p:nvPr>
        </p:nvSpPr>
        <p:spPr>
          <a:xfrm rot="5400000">
            <a:off x="6990186" y="3737240"/>
            <a:ext cx="3200400" cy="365760"/>
          </a:xfrm>
          <a:noFill/>
        </p:spPr>
        <p:txBody>
          <a:bodyPr/>
          <a:lstStyle/>
          <a:p>
            <a:fld id="{12745607-A12B-4EA4-B52C-173457AE83C2}" type="slidenum">
              <a:rPr lang="en-US" smtClean="0"/>
              <a:pPr/>
              <a:t>39</a:t>
            </a:fld>
            <a:endParaRPr lang="en-US"/>
          </a:p>
        </p:txBody>
      </p:sp>
      <p:sp>
        <p:nvSpPr>
          <p:cNvPr id="3076" name="Text Box 2"/>
          <p:cNvSpPr txBox="1">
            <a:spLocks noChangeArrowheads="1"/>
          </p:cNvSpPr>
          <p:nvPr/>
        </p:nvSpPr>
        <p:spPr bwMode="auto">
          <a:xfrm>
            <a:off x="533400" y="1600200"/>
            <a:ext cx="8001000" cy="822325"/>
          </a:xfrm>
          <a:prstGeom prst="rect">
            <a:avLst/>
          </a:prstGeom>
          <a:solidFill>
            <a:schemeClr val="accent2"/>
          </a:solidFill>
          <a:ln w="12700">
            <a:noFill/>
            <a:miter lim="800000"/>
            <a:headEnd/>
            <a:tailEnd/>
          </a:ln>
        </p:spPr>
        <p:txBody>
          <a:bodyPr>
            <a:spAutoFit/>
          </a:bodyPr>
          <a:lstStyle/>
          <a:p>
            <a:pPr algn="ctr">
              <a:spcBef>
                <a:spcPct val="50000"/>
              </a:spcBef>
              <a:buClr>
                <a:srgbClr val="FFFF00"/>
              </a:buClr>
              <a:buFont typeface="Wingdings" pitchFamily="2" charset="2"/>
              <a:buNone/>
            </a:pPr>
            <a:r>
              <a:rPr lang="en-US">
                <a:solidFill>
                  <a:srgbClr val="FFFF00"/>
                </a:solidFill>
                <a:latin typeface="Arial Black" pitchFamily="34" charset="0"/>
              </a:rPr>
              <a:t>NATIONAL AVIATION AUTHORITIES</a:t>
            </a:r>
          </a:p>
          <a:p>
            <a:pPr algn="ctr">
              <a:lnSpc>
                <a:spcPct val="50000"/>
              </a:lnSpc>
              <a:spcBef>
                <a:spcPct val="50000"/>
              </a:spcBef>
              <a:buClr>
                <a:srgbClr val="FFFF00"/>
              </a:buClr>
              <a:buFont typeface="Wingdings" pitchFamily="2" charset="2"/>
              <a:buNone/>
            </a:pPr>
            <a:r>
              <a:rPr lang="en-US">
                <a:solidFill>
                  <a:srgbClr val="FFFF00"/>
                </a:solidFill>
                <a:latin typeface="Arial Black" pitchFamily="34" charset="0"/>
              </a:rPr>
              <a:t> (NAA)</a:t>
            </a:r>
          </a:p>
        </p:txBody>
      </p:sp>
      <p:sp>
        <p:nvSpPr>
          <p:cNvPr id="3077" name="Text Box 3"/>
          <p:cNvSpPr txBox="1">
            <a:spLocks noChangeArrowheads="1"/>
          </p:cNvSpPr>
          <p:nvPr/>
        </p:nvSpPr>
        <p:spPr bwMode="auto">
          <a:xfrm>
            <a:off x="0" y="836613"/>
            <a:ext cx="5029200" cy="334962"/>
          </a:xfrm>
          <a:prstGeom prst="rect">
            <a:avLst/>
          </a:prstGeom>
          <a:noFill/>
          <a:ln w="25400">
            <a:noFill/>
            <a:miter lim="800000"/>
            <a:headEnd/>
            <a:tailEnd/>
          </a:ln>
        </p:spPr>
        <p:txBody>
          <a:bodyPr>
            <a:spAutoFit/>
          </a:bodyPr>
          <a:lstStyle/>
          <a:p>
            <a:pPr algn="ctr">
              <a:lnSpc>
                <a:spcPct val="50000"/>
              </a:lnSpc>
              <a:spcBef>
                <a:spcPct val="50000"/>
              </a:spcBef>
              <a:buClr>
                <a:srgbClr val="FFFF00"/>
              </a:buClr>
              <a:buFont typeface="Wingdings" pitchFamily="2" charset="2"/>
              <a:buNone/>
              <a:defRPr/>
            </a:pPr>
            <a:r>
              <a:rPr lang="en-US" sz="2800" b="1" i="1" dirty="0">
                <a:solidFill>
                  <a:schemeClr val="tx2">
                    <a:lumMod val="50000"/>
                  </a:schemeClr>
                </a:solidFill>
                <a:latin typeface="Arial" charset="0"/>
              </a:rPr>
              <a:t>SOME IMPORTANT NAAs</a:t>
            </a:r>
          </a:p>
        </p:txBody>
      </p:sp>
      <p:sp>
        <p:nvSpPr>
          <p:cNvPr id="14341" name="Text Box 5"/>
          <p:cNvSpPr txBox="1">
            <a:spLocks noChangeArrowheads="1"/>
          </p:cNvSpPr>
          <p:nvPr/>
        </p:nvSpPr>
        <p:spPr bwMode="auto">
          <a:xfrm>
            <a:off x="1143000" y="2514600"/>
            <a:ext cx="5991225" cy="457200"/>
          </a:xfrm>
          <a:prstGeom prst="rect">
            <a:avLst/>
          </a:prstGeom>
          <a:noFill/>
          <a:ln w="9525">
            <a:noFill/>
            <a:miter lim="800000"/>
            <a:headEnd/>
            <a:tailEnd/>
          </a:ln>
        </p:spPr>
        <p:txBody>
          <a:bodyPr wrap="none">
            <a:spAutoFit/>
          </a:bodyPr>
          <a:lstStyle/>
          <a:p>
            <a:pPr algn="ctr"/>
            <a:r>
              <a:rPr lang="en-US" sz="2400" b="1" dirty="0">
                <a:solidFill>
                  <a:schemeClr val="tx2"/>
                </a:solidFill>
                <a:latin typeface="Arial" charset="0"/>
              </a:rPr>
              <a:t>Department of Civil Aviation of Malaysia</a:t>
            </a:r>
          </a:p>
        </p:txBody>
      </p:sp>
      <p:sp>
        <p:nvSpPr>
          <p:cNvPr id="3079" name="Text Box 6"/>
          <p:cNvSpPr txBox="1">
            <a:spLocks noChangeArrowheads="1"/>
          </p:cNvSpPr>
          <p:nvPr/>
        </p:nvSpPr>
        <p:spPr bwMode="auto">
          <a:xfrm>
            <a:off x="2819400" y="2971800"/>
            <a:ext cx="2405063" cy="457200"/>
          </a:xfrm>
          <a:prstGeom prst="rect">
            <a:avLst/>
          </a:prstGeom>
          <a:noFill/>
          <a:ln w="25400">
            <a:noFill/>
            <a:miter lim="800000"/>
            <a:headEnd/>
            <a:tailEnd/>
          </a:ln>
        </p:spPr>
        <p:txBody>
          <a:bodyPr wrap="none">
            <a:spAutoFit/>
          </a:bodyPr>
          <a:lstStyle/>
          <a:p>
            <a:pPr algn="ctr"/>
            <a:r>
              <a:rPr lang="en-US" sz="2400" b="1" dirty="0">
                <a:solidFill>
                  <a:schemeClr val="tx2"/>
                </a:solidFill>
                <a:latin typeface="Arial" charset="0"/>
              </a:rPr>
              <a:t>(DCA Malaysia)</a:t>
            </a:r>
          </a:p>
        </p:txBody>
      </p:sp>
      <p:sp>
        <p:nvSpPr>
          <p:cNvPr id="8" name="Rectangle 3"/>
          <p:cNvSpPr txBox="1">
            <a:spLocks noChangeArrowheads="1"/>
          </p:cNvSpPr>
          <p:nvPr/>
        </p:nvSpPr>
        <p:spPr bwMode="auto">
          <a:xfrm>
            <a:off x="304800" y="3810000"/>
            <a:ext cx="8229600"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Tx/>
              <a:buFont typeface="Wingdings" pitchFamily="2" charset="2"/>
              <a:buChar char="§"/>
              <a:tabLst/>
              <a:defRPr/>
            </a:pPr>
            <a:r>
              <a:rPr kumimoji="0" lang="en-GB" sz="2800" b="0" i="0" u="none" strike="noStrike" kern="0" cap="none" spc="0" normalizeH="0" baseline="0" noProof="0" dirty="0">
                <a:ln>
                  <a:noFill/>
                </a:ln>
                <a:solidFill>
                  <a:schemeClr val="tx1"/>
                </a:solidFill>
                <a:effectLst/>
                <a:uLnTx/>
                <a:uFillTx/>
                <a:latin typeface="+mn-lt"/>
                <a:ea typeface="+mn-ea"/>
                <a:cs typeface="+mn-cs"/>
              </a:rPr>
              <a:t>Government of Malaysia ratifies the Chicago Convention </a:t>
            </a:r>
          </a:p>
          <a:p>
            <a:pPr marL="742950" marR="0" lvl="1" indent="-285750" algn="l" defTabSz="914400" rtl="0" eaLnBrk="1" fontAlgn="base" latinLnBrk="0" hangingPunct="1">
              <a:lnSpc>
                <a:spcPct val="100000"/>
              </a:lnSpc>
              <a:spcBef>
                <a:spcPct val="20000"/>
              </a:spcBef>
              <a:spcAft>
                <a:spcPct val="0"/>
              </a:spcAft>
              <a:buClr>
                <a:schemeClr val="accent1"/>
              </a:buClr>
              <a:buSzTx/>
              <a:buFont typeface="Wingdings" pitchFamily="2" charset="2"/>
              <a:buChar char="§"/>
              <a:tabLst/>
              <a:defRPr/>
            </a:pPr>
            <a:r>
              <a:rPr kumimoji="0" lang="en-GB" sz="2400" b="0" i="0" u="none" strike="noStrike" kern="0" cap="none" spc="0" normalizeH="0" baseline="0" noProof="0" dirty="0">
                <a:ln>
                  <a:noFill/>
                </a:ln>
                <a:solidFill>
                  <a:schemeClr val="tx1"/>
                </a:solidFill>
                <a:effectLst/>
                <a:uLnTx/>
                <a:uFillTx/>
                <a:latin typeface="+mn-lt"/>
              </a:rPr>
              <a:t>Laws of Malaysia, Civil Aviation Act (Amendment) 2003</a:t>
            </a:r>
            <a:r>
              <a:rPr kumimoji="0" lang="en-US" sz="2400" b="0" i="0" u="none" strike="noStrike" kern="0" cap="none" spc="0" normalizeH="0" baseline="0" noProof="0" dirty="0">
                <a:ln>
                  <a:noFill/>
                </a:ln>
                <a:solidFill>
                  <a:schemeClr val="tx1"/>
                </a:solidFill>
                <a:effectLst/>
                <a:uLnTx/>
                <a:uFillTx/>
                <a:latin typeface="+mn-lt"/>
              </a:rPr>
              <a:t> </a:t>
            </a:r>
          </a:p>
          <a:p>
            <a:pPr marL="742950" marR="0" lvl="1" indent="-285750" algn="l" defTabSz="914400" rtl="0" eaLnBrk="1" fontAlgn="base" latinLnBrk="0" hangingPunct="1">
              <a:lnSpc>
                <a:spcPct val="100000"/>
              </a:lnSpc>
              <a:spcBef>
                <a:spcPct val="20000"/>
              </a:spcBef>
              <a:spcAft>
                <a:spcPct val="0"/>
              </a:spcAft>
              <a:buClr>
                <a:schemeClr val="accent1"/>
              </a:buClr>
              <a:buSzTx/>
              <a:buFont typeface="Wingdings" pitchFamily="2" charset="2"/>
              <a:buChar char="§"/>
              <a:tabLst/>
              <a:defRPr/>
            </a:pPr>
            <a:r>
              <a:rPr kumimoji="0" lang="en-US" sz="2400" b="0" i="0" u="none" strike="noStrike" kern="0" cap="none" spc="0" normalizeH="0" baseline="0" noProof="0" dirty="0">
                <a:ln>
                  <a:noFill/>
                </a:ln>
                <a:solidFill>
                  <a:schemeClr val="tx1"/>
                </a:solidFill>
                <a:effectLst/>
                <a:uLnTx/>
                <a:uFillTx/>
                <a:latin typeface="+mn-lt"/>
              </a:rPr>
              <a:t>Original is </a:t>
            </a:r>
            <a:r>
              <a:rPr kumimoji="0" lang="en-GB" sz="2400" b="0" i="0" u="none" strike="noStrike" kern="0" cap="none" spc="0" normalizeH="0" baseline="0" noProof="0" dirty="0">
                <a:ln>
                  <a:noFill/>
                </a:ln>
                <a:solidFill>
                  <a:schemeClr val="tx1"/>
                </a:solidFill>
                <a:effectLst/>
                <a:uLnTx/>
                <a:uFillTx/>
                <a:latin typeface="+mn-lt"/>
              </a:rPr>
              <a:t>Civil Aviation Act 1969</a:t>
            </a:r>
            <a:endParaRPr kumimoji="0" lang="en-US" sz="2400" b="0" i="0" u="none" strike="noStrike" kern="0" cap="none" spc="0" normalizeH="0" baseline="0" noProof="0" dirty="0">
              <a:ln>
                <a:noFill/>
              </a:ln>
              <a:solidFill>
                <a:schemeClr val="tx1"/>
              </a:solidFill>
              <a:effectLst/>
              <a:uLnTx/>
              <a:uFillTx/>
              <a:latin typeface="+mn-lt"/>
            </a:endParaRPr>
          </a:p>
        </p:txBody>
      </p:sp>
      <p:sp>
        <p:nvSpPr>
          <p:cNvPr id="9" name="Date Placeholder 3"/>
          <p:cNvSpPr txBox="1">
            <a:spLocks/>
          </p:cNvSpPr>
          <p:nvPr/>
        </p:nvSpPr>
        <p:spPr>
          <a:xfrm>
            <a:off x="228600" y="228600"/>
            <a:ext cx="3707904" cy="365125"/>
          </a:xfrm>
          <a:prstGeom prst="rect">
            <a:avLst/>
          </a:prstGeom>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Cambria"/>
                <a:ea typeface="Times New Roman"/>
                <a:cs typeface="Times New Roman"/>
              </a:rPr>
              <a:t>DIPLOMA ENGINEERING IN AIRCRAFT MAINTENANCE WM 110: AVIATION LEGISLATION </a:t>
            </a:r>
            <a:endParaRPr kumimoji="0" lang="en-GB" sz="105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 JPP/WM110/TP01/REV00</a:t>
            </a:r>
          </a:p>
        </p:txBody>
      </p:sp>
    </p:spTree>
    <p:extLst>
      <p:ext uri="{BB962C8B-B14F-4D97-AF65-F5344CB8AC3E}">
        <p14:creationId xmlns:p14="http://schemas.microsoft.com/office/powerpoint/2010/main" val="1478121000"/>
      </p:ext>
    </p:extLst>
  </p:cSld>
  <p:clrMapOvr>
    <a:masterClrMapping/>
  </p:clrMapOvr>
  <p:transition>
    <p:zoom/>
    <p:sndAc>
      <p:stSnd>
        <p:snd r:embed="rId4" name="typ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500" fill="hold"/>
                                        <p:tgtEl>
                                          <p:spTgt spid="14341"/>
                                        </p:tgtEl>
                                        <p:attrNameLst>
                                          <p:attrName>ppt_x</p:attrName>
                                        </p:attrNameLst>
                                      </p:cBhvr>
                                      <p:tavLst>
                                        <p:tav tm="0">
                                          <p:val>
                                            <p:strVal val="0-#ppt_w/2"/>
                                          </p:val>
                                        </p:tav>
                                        <p:tav tm="100000">
                                          <p:val>
                                            <p:strVal val="#ppt_x"/>
                                          </p:val>
                                        </p:tav>
                                      </p:tavLst>
                                    </p:anim>
                                    <p:anim calcmode="lin" valueType="num">
                                      <p:cBhvr additive="base">
                                        <p:cTn id="8"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648"/>
                                        </p:tgtEl>
                                        <p:attrNameLst>
                                          <p:attrName>style.visibility</p:attrName>
                                        </p:attrNameLst>
                                      </p:cBhvr>
                                      <p:to>
                                        <p:strVal val="visible"/>
                                      </p:to>
                                    </p:set>
                                    <p:anim calcmode="lin" valueType="num">
                                      <p:cBhvr additive="base">
                                        <p:cTn id="13" dur="500" fill="hold"/>
                                        <p:tgtEl>
                                          <p:spTgt spid="27648"/>
                                        </p:tgtEl>
                                        <p:attrNameLst>
                                          <p:attrName>ppt_x</p:attrName>
                                        </p:attrNameLst>
                                      </p:cBhvr>
                                      <p:tavLst>
                                        <p:tav tm="0">
                                          <p:val>
                                            <p:strVal val="0-#ppt_w/2"/>
                                          </p:val>
                                        </p:tav>
                                        <p:tav tm="100000">
                                          <p:val>
                                            <p:strVal val="#ppt_x"/>
                                          </p:val>
                                        </p:tav>
                                      </p:tavLst>
                                    </p:anim>
                                    <p:anim calcmode="lin" valueType="num">
                                      <p:cBhvr additive="base">
                                        <p:cTn id="14" dur="500" fill="hold"/>
                                        <p:tgtEl>
                                          <p:spTgt spid="276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srcRect/>
          <a:stretch>
            <a:fillRect/>
          </a:stretch>
        </p:blipFill>
        <p:spPr bwMode="auto">
          <a:xfrm>
            <a:off x="6858000" y="4800600"/>
            <a:ext cx="1862172" cy="2057400"/>
          </a:xfrm>
          <a:prstGeom prst="rect">
            <a:avLst/>
          </a:prstGeom>
          <a:noFill/>
          <a:ln w="9525">
            <a:noFill/>
            <a:miter lim="800000"/>
            <a:headEnd/>
            <a:tailEnd/>
          </a:ln>
        </p:spPr>
      </p:pic>
      <p:sp>
        <p:nvSpPr>
          <p:cNvPr id="12291" name="Title 1"/>
          <p:cNvSpPr>
            <a:spLocks noGrp="1"/>
          </p:cNvSpPr>
          <p:nvPr>
            <p:ph type="title"/>
          </p:nvPr>
        </p:nvSpPr>
        <p:spPr>
          <a:xfrm>
            <a:off x="457200" y="704850"/>
            <a:ext cx="8229600" cy="666750"/>
          </a:xfrm>
        </p:spPr>
        <p:txBody>
          <a:bodyPr/>
          <a:lstStyle/>
          <a:p>
            <a:pPr eaLnBrk="1" hangingPunct="1"/>
            <a:r>
              <a:rPr lang="en-US" b="1"/>
              <a:t>Course Outcomes</a:t>
            </a:r>
            <a:endParaRPr lang="en-US"/>
          </a:p>
        </p:txBody>
      </p:sp>
      <p:sp>
        <p:nvSpPr>
          <p:cNvPr id="9219" name="Content Placeholder 2"/>
          <p:cNvSpPr>
            <a:spLocks noGrp="1"/>
          </p:cNvSpPr>
          <p:nvPr>
            <p:ph sz="quarter" idx="1"/>
          </p:nvPr>
        </p:nvSpPr>
        <p:spPr>
          <a:xfrm>
            <a:off x="304800" y="1143000"/>
            <a:ext cx="8229600" cy="4770438"/>
          </a:xfrm>
        </p:spPr>
        <p:txBody>
          <a:bodyPr>
            <a:normAutofit/>
          </a:bodyPr>
          <a:lstStyle/>
          <a:p>
            <a:pPr marL="274320" indent="-274320" eaLnBrk="1" fontAlgn="auto" hangingPunct="1">
              <a:spcAft>
                <a:spcPts val="0"/>
              </a:spcAft>
              <a:buClr>
                <a:schemeClr val="accent3"/>
              </a:buClr>
              <a:buFontTx/>
              <a:buNone/>
              <a:defRPr/>
            </a:pPr>
            <a:endParaRPr lang="en-US" sz="2400" dirty="0"/>
          </a:p>
          <a:p>
            <a:pPr marL="274320" indent="-274320" eaLnBrk="1" fontAlgn="auto" hangingPunct="1">
              <a:spcAft>
                <a:spcPts val="0"/>
              </a:spcAft>
              <a:buClr>
                <a:schemeClr val="accent3"/>
              </a:buClr>
              <a:buFontTx/>
              <a:buNone/>
              <a:defRPr/>
            </a:pPr>
            <a:r>
              <a:rPr lang="en-US" sz="2400" dirty="0"/>
              <a:t>By the end of this subject, student should be able to:</a:t>
            </a:r>
          </a:p>
          <a:p>
            <a:pPr>
              <a:buNone/>
              <a:defRPr/>
            </a:pPr>
            <a:endParaRPr lang="en-US" sz="2000" dirty="0"/>
          </a:p>
          <a:p>
            <a:pPr fontAlgn="base"/>
            <a:r>
              <a:rPr lang="en-US" dirty="0"/>
              <a:t>1)Students should be able to understand some of the major law and regulations related to aviation industry.</a:t>
            </a:r>
          </a:p>
          <a:p>
            <a:pPr fontAlgn="base">
              <a:buNone/>
            </a:pPr>
            <a:endParaRPr lang="en-US" sz="3200" dirty="0"/>
          </a:p>
          <a:p>
            <a:r>
              <a:rPr lang="en-US" dirty="0"/>
              <a:t>2) Students will have optimum understanding about the function and purposes of all the fundamental included in the International Air Law</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3"/>
          <p:cNvSpPr>
            <a:spLocks noGrp="1"/>
          </p:cNvSpPr>
          <p:nvPr>
            <p:ph type="sldNum" sz="quarter" idx="11"/>
          </p:nvPr>
        </p:nvSpPr>
        <p:spPr>
          <a:noFill/>
        </p:spPr>
        <p:txBody>
          <a:bodyPr/>
          <a:lstStyle/>
          <a:p>
            <a:fld id="{B32E8FAB-F777-4BA6-8433-DA3E93E4B11E}" type="slidenum">
              <a:rPr lang="en-US" smtClean="0"/>
              <a:pPr/>
              <a:t>40</a:t>
            </a:fld>
            <a:endParaRPr lang="en-US"/>
          </a:p>
        </p:txBody>
      </p:sp>
      <p:sp>
        <p:nvSpPr>
          <p:cNvPr id="4100" name="Rectangle 2"/>
          <p:cNvSpPr>
            <a:spLocks noChangeArrowheads="1"/>
          </p:cNvSpPr>
          <p:nvPr/>
        </p:nvSpPr>
        <p:spPr bwMode="auto">
          <a:xfrm>
            <a:off x="1524000" y="2819400"/>
            <a:ext cx="3581400" cy="1828800"/>
          </a:xfrm>
          <a:prstGeom prst="rect">
            <a:avLst/>
          </a:prstGeom>
          <a:solidFill>
            <a:srgbClr val="FFFFFF"/>
          </a:solidFill>
          <a:ln w="12700" cap="sq">
            <a:noFill/>
            <a:miter lim="800000"/>
            <a:headEnd type="none" w="sm" len="sm"/>
            <a:tailEnd type="none" w="sm" len="sm"/>
          </a:ln>
        </p:spPr>
        <p:txBody>
          <a:bodyPr/>
          <a:lstStyle/>
          <a:p>
            <a:pPr marL="342900" indent="-342900">
              <a:spcBef>
                <a:spcPct val="20000"/>
              </a:spcBef>
            </a:pPr>
            <a:r>
              <a:rPr lang="en-US" b="1">
                <a:solidFill>
                  <a:schemeClr val="bg2"/>
                </a:solidFill>
                <a:latin typeface="Arial" charset="0"/>
              </a:rPr>
              <a:t>	</a:t>
            </a:r>
            <a:r>
              <a:rPr lang="en-US" sz="2000" b="1">
                <a:latin typeface="Arial" charset="0"/>
              </a:rPr>
              <a:t>CIVIL AVIATION AUTHORITY OF UNITED KINGDOM </a:t>
            </a:r>
          </a:p>
          <a:p>
            <a:pPr marL="342900" indent="-342900">
              <a:spcBef>
                <a:spcPct val="20000"/>
              </a:spcBef>
            </a:pPr>
            <a:r>
              <a:rPr lang="en-US" sz="2000" b="1">
                <a:latin typeface="Arial" charset="0"/>
              </a:rPr>
              <a:t>	( </a:t>
            </a:r>
            <a:r>
              <a:rPr lang="en-US" sz="2000" b="1">
                <a:solidFill>
                  <a:srgbClr val="CC0000"/>
                </a:solidFill>
                <a:latin typeface="Arial" charset="0"/>
              </a:rPr>
              <a:t>CAA  UK</a:t>
            </a:r>
            <a:r>
              <a:rPr lang="en-US" sz="2000" b="1">
                <a:latin typeface="Arial" charset="0"/>
              </a:rPr>
              <a:t> )</a:t>
            </a:r>
            <a:endParaRPr lang="en-US" sz="2000"/>
          </a:p>
        </p:txBody>
      </p:sp>
      <p:graphicFrame>
        <p:nvGraphicFramePr>
          <p:cNvPr id="4098" name="Object 1024"/>
          <p:cNvGraphicFramePr>
            <a:graphicFrameLocks noChangeAspect="1"/>
          </p:cNvGraphicFramePr>
          <p:nvPr/>
        </p:nvGraphicFramePr>
        <p:xfrm>
          <a:off x="5181600" y="2590800"/>
          <a:ext cx="2362200" cy="2187575"/>
        </p:xfrm>
        <a:graphic>
          <a:graphicData uri="http://schemas.openxmlformats.org/presentationml/2006/ole">
            <mc:AlternateContent xmlns:mc="http://schemas.openxmlformats.org/markup-compatibility/2006">
              <mc:Choice xmlns:v="urn:schemas-microsoft-com:vml" Requires="v">
                <p:oleObj spid="_x0000_s2053" name="Clip" r:id="rId5" imgW="1161597" imgH="1075906" progId="">
                  <p:embed/>
                </p:oleObj>
              </mc:Choice>
              <mc:Fallback>
                <p:oleObj name="Clip" r:id="rId5" imgW="1161597" imgH="1075906" progId="">
                  <p:embed/>
                  <p:pic>
                    <p:nvPicPr>
                      <p:cNvPr id="0" name=""/>
                      <p:cNvPicPr>
                        <a:picLocks noChangeAspect="1" noChangeArrowheads="1"/>
                      </p:cNvPicPr>
                      <p:nvPr/>
                    </p:nvPicPr>
                    <p:blipFill>
                      <a:blip r:embed="rId6">
                        <a:lum contrast="82000"/>
                        <a:extLst>
                          <a:ext uri="{28A0092B-C50C-407E-A947-70E740481C1C}">
                            <a14:useLocalDpi xmlns:a14="http://schemas.microsoft.com/office/drawing/2010/main" val="0"/>
                          </a:ext>
                        </a:extLst>
                      </a:blip>
                      <a:srcRect/>
                      <a:stretch>
                        <a:fillRect/>
                      </a:stretch>
                    </p:blipFill>
                    <p:spPr bwMode="auto">
                      <a:xfrm>
                        <a:off x="5181600" y="2590800"/>
                        <a:ext cx="236220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AutoShape 4"/>
          <p:cNvSpPr>
            <a:spLocks noChangeArrowheads="1"/>
          </p:cNvSpPr>
          <p:nvPr/>
        </p:nvSpPr>
        <p:spPr bwMode="auto">
          <a:xfrm>
            <a:off x="1143000" y="5029200"/>
            <a:ext cx="838200" cy="457200"/>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p>
            <a:endParaRPr lang="en-US"/>
          </a:p>
        </p:txBody>
      </p:sp>
      <p:sp>
        <p:nvSpPr>
          <p:cNvPr id="4102" name="Text Box 5"/>
          <p:cNvSpPr txBox="1">
            <a:spLocks noChangeArrowheads="1"/>
          </p:cNvSpPr>
          <p:nvPr/>
        </p:nvSpPr>
        <p:spPr bwMode="auto">
          <a:xfrm>
            <a:off x="2209800" y="5105400"/>
            <a:ext cx="4873625" cy="396875"/>
          </a:xfrm>
          <a:prstGeom prst="rect">
            <a:avLst/>
          </a:prstGeom>
          <a:noFill/>
          <a:ln w="9525">
            <a:noFill/>
            <a:miter lim="800000"/>
            <a:headEnd/>
            <a:tailEnd/>
          </a:ln>
        </p:spPr>
        <p:txBody>
          <a:bodyPr>
            <a:spAutoFit/>
          </a:bodyPr>
          <a:lstStyle/>
          <a:p>
            <a:r>
              <a:rPr lang="en-US" sz="2000" b="1">
                <a:latin typeface="Arial" charset="0"/>
              </a:rPr>
              <a:t>AUTHORITY BODY FOR THE UK</a:t>
            </a:r>
          </a:p>
        </p:txBody>
      </p:sp>
      <p:sp>
        <p:nvSpPr>
          <p:cNvPr id="4103" name="Text Box 6"/>
          <p:cNvSpPr txBox="1">
            <a:spLocks noChangeArrowheads="1"/>
          </p:cNvSpPr>
          <p:nvPr/>
        </p:nvSpPr>
        <p:spPr bwMode="auto">
          <a:xfrm>
            <a:off x="1371600" y="1752600"/>
            <a:ext cx="6172200" cy="830263"/>
          </a:xfrm>
          <a:prstGeom prst="rect">
            <a:avLst/>
          </a:prstGeom>
          <a:solidFill>
            <a:schemeClr val="accent2"/>
          </a:solidFill>
          <a:ln w="12700">
            <a:noFill/>
            <a:miter lim="800000"/>
            <a:headEnd/>
            <a:tailEnd/>
          </a:ln>
        </p:spPr>
        <p:txBody>
          <a:bodyPr>
            <a:spAutoFit/>
          </a:bodyPr>
          <a:lstStyle/>
          <a:p>
            <a:pPr algn="ctr">
              <a:spcBef>
                <a:spcPct val="50000"/>
              </a:spcBef>
              <a:buClr>
                <a:srgbClr val="FFFF00"/>
              </a:buClr>
              <a:buFont typeface="Wingdings" pitchFamily="2" charset="2"/>
              <a:buNone/>
            </a:pPr>
            <a:r>
              <a:rPr lang="en-US">
                <a:solidFill>
                  <a:srgbClr val="FFFF00"/>
                </a:solidFill>
                <a:latin typeface="Arial Black" pitchFamily="34" charset="0"/>
              </a:rPr>
              <a:t>NATIONAL AVIATION AUTHORITIES</a:t>
            </a:r>
          </a:p>
          <a:p>
            <a:pPr algn="ctr">
              <a:lnSpc>
                <a:spcPct val="50000"/>
              </a:lnSpc>
              <a:spcBef>
                <a:spcPct val="50000"/>
              </a:spcBef>
              <a:buClr>
                <a:srgbClr val="FFFF00"/>
              </a:buClr>
              <a:buFont typeface="Wingdings" pitchFamily="2" charset="2"/>
              <a:buNone/>
            </a:pPr>
            <a:r>
              <a:rPr lang="en-US">
                <a:solidFill>
                  <a:srgbClr val="FFFF00"/>
                </a:solidFill>
                <a:latin typeface="Arial Black" pitchFamily="34" charset="0"/>
              </a:rPr>
              <a:t> (NAA)</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1273569002"/>
      </p:ext>
    </p:extLst>
  </p:cSld>
  <p:clrMapOvr>
    <a:masterClrMapping/>
  </p:clrMapOvr>
  <p:transition>
    <p:zoom/>
    <p:sndAc>
      <p:stSnd>
        <p:snd r:embed="rId4" name="typ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3"/>
          <p:cNvSpPr>
            <a:spLocks noGrp="1"/>
          </p:cNvSpPr>
          <p:nvPr>
            <p:ph type="sldNum" sz="quarter" idx="11"/>
          </p:nvPr>
        </p:nvSpPr>
        <p:spPr>
          <a:noFill/>
        </p:spPr>
        <p:txBody>
          <a:bodyPr/>
          <a:lstStyle/>
          <a:p>
            <a:fld id="{F102FED4-D2A2-4A1D-817A-6056D3C9E239}" type="slidenum">
              <a:rPr lang="en-US" smtClean="0"/>
              <a:pPr/>
              <a:t>41</a:t>
            </a:fld>
            <a:endParaRPr lang="en-US"/>
          </a:p>
        </p:txBody>
      </p:sp>
      <p:graphicFrame>
        <p:nvGraphicFramePr>
          <p:cNvPr id="5122" name="Object 1024"/>
          <p:cNvGraphicFramePr>
            <a:graphicFrameLocks noChangeAspect="1"/>
          </p:cNvGraphicFramePr>
          <p:nvPr/>
        </p:nvGraphicFramePr>
        <p:xfrm>
          <a:off x="6400800" y="1828800"/>
          <a:ext cx="2085975" cy="2190750"/>
        </p:xfrm>
        <a:graphic>
          <a:graphicData uri="http://schemas.openxmlformats.org/presentationml/2006/ole">
            <mc:AlternateContent xmlns:mc="http://schemas.openxmlformats.org/markup-compatibility/2006">
              <mc:Choice xmlns:v="urn:schemas-microsoft-com:vml" Requires="v">
                <p:oleObj spid="_x0000_s3077" name="Clip" r:id="rId5" imgW="952129" imgH="1000000" progId="">
                  <p:embed/>
                </p:oleObj>
              </mc:Choice>
              <mc:Fallback>
                <p:oleObj name="Clip" r:id="rId5" imgW="952129" imgH="1000000" progId="">
                  <p:embed/>
                  <p:pic>
                    <p:nvPicPr>
                      <p:cNvPr id="0" name=""/>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a:off x="6400800" y="1828800"/>
                        <a:ext cx="208597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Rectangle 3"/>
          <p:cNvSpPr>
            <a:spLocks noChangeArrowheads="1"/>
          </p:cNvSpPr>
          <p:nvPr/>
        </p:nvSpPr>
        <p:spPr bwMode="auto">
          <a:xfrm>
            <a:off x="1295400" y="1828800"/>
            <a:ext cx="4038600" cy="1828800"/>
          </a:xfrm>
          <a:prstGeom prst="rect">
            <a:avLst/>
          </a:prstGeom>
          <a:solidFill>
            <a:srgbClr val="FFFFFF"/>
          </a:solidFill>
          <a:ln w="12700" cap="sq">
            <a:noFill/>
            <a:miter lim="800000"/>
            <a:headEnd type="none" w="sm" len="sm"/>
            <a:tailEnd type="none" w="sm" len="sm"/>
          </a:ln>
        </p:spPr>
        <p:txBody>
          <a:bodyPr/>
          <a:lstStyle/>
          <a:p>
            <a:pPr marL="342900" indent="-342900">
              <a:spcBef>
                <a:spcPct val="20000"/>
              </a:spcBef>
            </a:pPr>
            <a:r>
              <a:rPr lang="en-US" b="1">
                <a:solidFill>
                  <a:schemeClr val="bg2"/>
                </a:solidFill>
                <a:latin typeface="Arial" charset="0"/>
              </a:rPr>
              <a:t>	</a:t>
            </a:r>
            <a:r>
              <a:rPr lang="en-US" sz="1800" b="1">
                <a:latin typeface="Arial" charset="0"/>
              </a:rPr>
              <a:t>FEDERAL AVIATION ADMINISTRATION FOR THE UNITED STATES OF AMERICA </a:t>
            </a:r>
          </a:p>
          <a:p>
            <a:pPr marL="342900" indent="-342900">
              <a:spcBef>
                <a:spcPct val="20000"/>
              </a:spcBef>
            </a:pPr>
            <a:r>
              <a:rPr lang="en-US" sz="1800" b="1">
                <a:latin typeface="Arial" charset="0"/>
              </a:rPr>
              <a:t>	( </a:t>
            </a:r>
            <a:r>
              <a:rPr lang="en-US" sz="1800" b="1">
                <a:solidFill>
                  <a:srgbClr val="CC0000"/>
                </a:solidFill>
                <a:latin typeface="Arial" charset="0"/>
              </a:rPr>
              <a:t>FAA USA</a:t>
            </a:r>
            <a:r>
              <a:rPr lang="en-US" sz="1800" b="1">
                <a:latin typeface="Arial" charset="0"/>
              </a:rPr>
              <a:t> )</a:t>
            </a:r>
          </a:p>
        </p:txBody>
      </p:sp>
      <p:sp>
        <p:nvSpPr>
          <p:cNvPr id="5125" name="AutoShape 4"/>
          <p:cNvSpPr>
            <a:spLocks noChangeArrowheads="1"/>
          </p:cNvSpPr>
          <p:nvPr/>
        </p:nvSpPr>
        <p:spPr bwMode="auto">
          <a:xfrm>
            <a:off x="1219200" y="4876800"/>
            <a:ext cx="838200" cy="457200"/>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p>
            <a:endParaRPr lang="en-US"/>
          </a:p>
        </p:txBody>
      </p:sp>
      <p:sp>
        <p:nvSpPr>
          <p:cNvPr id="5126" name="Text Box 5"/>
          <p:cNvSpPr txBox="1">
            <a:spLocks noChangeArrowheads="1"/>
          </p:cNvSpPr>
          <p:nvPr/>
        </p:nvSpPr>
        <p:spPr bwMode="auto">
          <a:xfrm>
            <a:off x="2057400" y="4953000"/>
            <a:ext cx="4027488" cy="366713"/>
          </a:xfrm>
          <a:prstGeom prst="rect">
            <a:avLst/>
          </a:prstGeom>
          <a:noFill/>
          <a:ln w="9525">
            <a:noFill/>
            <a:miter lim="800000"/>
            <a:headEnd/>
            <a:tailEnd/>
          </a:ln>
        </p:spPr>
        <p:txBody>
          <a:bodyPr>
            <a:spAutoFit/>
          </a:bodyPr>
          <a:lstStyle/>
          <a:p>
            <a:r>
              <a:rPr lang="en-US" sz="1800" b="1">
                <a:latin typeface="Arial" charset="0"/>
              </a:rPr>
              <a:t>HAS GLOBAL INFLUENCE</a:t>
            </a:r>
          </a:p>
        </p:txBody>
      </p:sp>
      <p:sp>
        <p:nvSpPr>
          <p:cNvPr id="5127" name="AutoShape 6"/>
          <p:cNvSpPr>
            <a:spLocks noChangeArrowheads="1"/>
          </p:cNvSpPr>
          <p:nvPr/>
        </p:nvSpPr>
        <p:spPr bwMode="auto">
          <a:xfrm>
            <a:off x="1219200" y="4267200"/>
            <a:ext cx="838200" cy="457200"/>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p>
            <a:endParaRPr lang="en-US"/>
          </a:p>
        </p:txBody>
      </p:sp>
      <p:sp>
        <p:nvSpPr>
          <p:cNvPr id="5128" name="Text Box 7"/>
          <p:cNvSpPr txBox="1">
            <a:spLocks noChangeArrowheads="1"/>
          </p:cNvSpPr>
          <p:nvPr/>
        </p:nvSpPr>
        <p:spPr bwMode="auto">
          <a:xfrm>
            <a:off x="2057400" y="4343400"/>
            <a:ext cx="5329238" cy="366713"/>
          </a:xfrm>
          <a:prstGeom prst="rect">
            <a:avLst/>
          </a:prstGeom>
          <a:noFill/>
          <a:ln w="9525">
            <a:noFill/>
            <a:miter lim="800000"/>
            <a:headEnd/>
            <a:tailEnd/>
          </a:ln>
        </p:spPr>
        <p:txBody>
          <a:bodyPr>
            <a:spAutoFit/>
          </a:bodyPr>
          <a:lstStyle/>
          <a:p>
            <a:r>
              <a:rPr lang="en-US" sz="1800" b="1">
                <a:latin typeface="Arial" charset="0"/>
              </a:rPr>
              <a:t>AUTHORITY BODY FOR THE U.S.A.</a:t>
            </a:r>
          </a:p>
        </p:txBody>
      </p:sp>
      <p:sp>
        <p:nvSpPr>
          <p:cNvPr id="5129" name="Text Box 8"/>
          <p:cNvSpPr txBox="1">
            <a:spLocks noChangeArrowheads="1"/>
          </p:cNvSpPr>
          <p:nvPr/>
        </p:nvSpPr>
        <p:spPr bwMode="auto">
          <a:xfrm>
            <a:off x="609600" y="914400"/>
            <a:ext cx="4800600" cy="830263"/>
          </a:xfrm>
          <a:prstGeom prst="rect">
            <a:avLst/>
          </a:prstGeom>
          <a:noFill/>
          <a:ln w="12700">
            <a:noFill/>
            <a:miter lim="800000"/>
            <a:headEnd/>
            <a:tailEnd/>
          </a:ln>
        </p:spPr>
        <p:txBody>
          <a:bodyPr>
            <a:spAutoFit/>
          </a:bodyPr>
          <a:lstStyle/>
          <a:p>
            <a:pPr>
              <a:spcBef>
                <a:spcPct val="50000"/>
              </a:spcBef>
              <a:buClr>
                <a:srgbClr val="FFFF00"/>
              </a:buClr>
              <a:buFont typeface="Wingdings" pitchFamily="2" charset="2"/>
              <a:buNone/>
              <a:defRPr/>
            </a:pPr>
            <a:r>
              <a:rPr lang="en-US" b="1" dirty="0">
                <a:solidFill>
                  <a:schemeClr val="accent1">
                    <a:lumMod val="50000"/>
                  </a:schemeClr>
                </a:solidFill>
                <a:latin typeface="+mj-lt"/>
              </a:rPr>
              <a:t>NATIONAL AVIATION AUTHORITIES(NAA)</a:t>
            </a:r>
          </a:p>
        </p:txBody>
      </p:sp>
      <p:sp>
        <p:nvSpPr>
          <p:cNvPr id="10"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11"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1882093737"/>
      </p:ext>
    </p:extLst>
  </p:cSld>
  <p:clrMapOvr>
    <a:masterClrMapping/>
  </p:clrMapOvr>
  <p:transition>
    <p:zoom/>
    <p:sndAc>
      <p:stSnd>
        <p:snd r:embed="rId4" name="type.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1024"/>
          <p:cNvGraphicFramePr>
            <a:graphicFrameLocks noChangeAspect="1"/>
          </p:cNvGraphicFramePr>
          <p:nvPr/>
        </p:nvGraphicFramePr>
        <p:xfrm>
          <a:off x="5638800" y="990600"/>
          <a:ext cx="2971800" cy="2743200"/>
        </p:xfrm>
        <a:graphic>
          <a:graphicData uri="http://schemas.openxmlformats.org/presentationml/2006/ole">
            <mc:AlternateContent xmlns:mc="http://schemas.openxmlformats.org/markup-compatibility/2006">
              <mc:Choice xmlns:v="urn:schemas-microsoft-com:vml" Requires="v">
                <p:oleObj spid="_x0000_s4101" name="Clip" r:id="rId5" imgW="4533333" imgH="4533333" progId="">
                  <p:embed/>
                </p:oleObj>
              </mc:Choice>
              <mc:Fallback>
                <p:oleObj name="Clip" r:id="rId5" imgW="4533333" imgH="453333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990600"/>
                        <a:ext cx="2971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Slide Number Placeholder 3"/>
          <p:cNvSpPr>
            <a:spLocks noGrp="1"/>
          </p:cNvSpPr>
          <p:nvPr>
            <p:ph type="sldNum" sz="quarter" idx="11"/>
          </p:nvPr>
        </p:nvSpPr>
        <p:spPr>
          <a:noFill/>
        </p:spPr>
        <p:txBody>
          <a:bodyPr/>
          <a:lstStyle/>
          <a:p>
            <a:fld id="{BB2503AD-E47B-4371-9E2B-4C184378F47F}" type="slidenum">
              <a:rPr lang="en-US" smtClean="0"/>
              <a:pPr/>
              <a:t>42</a:t>
            </a:fld>
            <a:endParaRPr lang="en-US"/>
          </a:p>
        </p:txBody>
      </p:sp>
      <p:sp>
        <p:nvSpPr>
          <p:cNvPr id="6148" name="Rectangle 2"/>
          <p:cNvSpPr>
            <a:spLocks noChangeArrowheads="1"/>
          </p:cNvSpPr>
          <p:nvPr/>
        </p:nvSpPr>
        <p:spPr bwMode="auto">
          <a:xfrm>
            <a:off x="152400" y="1447800"/>
            <a:ext cx="7162800" cy="4419600"/>
          </a:xfrm>
          <a:prstGeom prst="rect">
            <a:avLst/>
          </a:prstGeom>
          <a:noFill/>
          <a:ln w="12700" cap="sq">
            <a:noFill/>
            <a:miter lim="800000"/>
            <a:headEnd type="none" w="sm" len="sm"/>
            <a:tailEnd type="none" w="sm" len="sm"/>
          </a:ln>
        </p:spPr>
        <p:txBody>
          <a:bodyPr/>
          <a:lstStyle/>
          <a:p>
            <a:pPr marL="342900" indent="-342900">
              <a:spcBef>
                <a:spcPct val="20000"/>
              </a:spcBef>
            </a:pPr>
            <a:r>
              <a:rPr lang="en-US" sz="1800" b="1">
                <a:latin typeface="Arial" charset="0"/>
              </a:rPr>
              <a:t>JOINT AVIATION AUTHORITIES ( </a:t>
            </a:r>
            <a:r>
              <a:rPr lang="en-US" sz="1800" b="1">
                <a:solidFill>
                  <a:srgbClr val="CC0000"/>
                </a:solidFill>
                <a:latin typeface="Arial" charset="0"/>
              </a:rPr>
              <a:t>JAA</a:t>
            </a:r>
            <a:r>
              <a:rPr lang="en-US" sz="1800" b="1">
                <a:latin typeface="Arial" charset="0"/>
              </a:rPr>
              <a:t> ) </a:t>
            </a:r>
          </a:p>
          <a:p>
            <a:pPr marL="342900" indent="-342900">
              <a:spcBef>
                <a:spcPct val="20000"/>
              </a:spcBef>
            </a:pPr>
            <a:r>
              <a:rPr lang="en-US" sz="1800" b="1">
                <a:latin typeface="Arial" charset="0"/>
              </a:rPr>
              <a:t>of the European countries Started in 1970</a:t>
            </a:r>
          </a:p>
          <a:p>
            <a:pPr marL="342900" indent="-342900">
              <a:spcBef>
                <a:spcPct val="20000"/>
              </a:spcBef>
            </a:pPr>
            <a:r>
              <a:rPr lang="en-US" sz="1800" b="1">
                <a:latin typeface="Arial" charset="0"/>
              </a:rPr>
              <a:t>objective to produce common certification </a:t>
            </a:r>
          </a:p>
          <a:p>
            <a:pPr marL="342900" indent="-342900">
              <a:spcBef>
                <a:spcPct val="20000"/>
              </a:spcBef>
            </a:pPr>
            <a:r>
              <a:rPr lang="en-US" sz="1800" b="1">
                <a:latin typeface="Arial" charset="0"/>
              </a:rPr>
              <a:t>requirement for large aeroplanes and for </a:t>
            </a:r>
          </a:p>
          <a:p>
            <a:pPr marL="342900" indent="-342900">
              <a:spcBef>
                <a:spcPct val="20000"/>
              </a:spcBef>
            </a:pPr>
            <a:r>
              <a:rPr lang="en-US" sz="1800" b="1">
                <a:latin typeface="Arial" charset="0"/>
              </a:rPr>
              <a:t>engine to meet the needs of European industry </a:t>
            </a:r>
          </a:p>
          <a:p>
            <a:pPr marL="342900" indent="-342900">
              <a:spcBef>
                <a:spcPct val="20000"/>
              </a:spcBef>
            </a:pPr>
            <a:r>
              <a:rPr lang="en-US" sz="1800" b="1">
                <a:latin typeface="Arial" charset="0"/>
              </a:rPr>
              <a:t>and international consortia. </a:t>
            </a:r>
          </a:p>
          <a:p>
            <a:pPr marL="342900" indent="-342900">
              <a:spcBef>
                <a:spcPct val="20000"/>
              </a:spcBef>
            </a:pPr>
            <a:r>
              <a:rPr lang="en-US" sz="1800" b="1">
                <a:latin typeface="Arial" charset="0"/>
              </a:rPr>
              <a:t>	</a:t>
            </a:r>
          </a:p>
          <a:p>
            <a:pPr marL="342900" indent="-342900">
              <a:spcBef>
                <a:spcPct val="20000"/>
              </a:spcBef>
            </a:pPr>
            <a:r>
              <a:rPr lang="en-US" sz="1800" b="1">
                <a:latin typeface="Arial" charset="0"/>
              </a:rPr>
              <a:t>1987 - work was extended to operation , maintenance, licensing and certification/ design standard for all classes of a/c</a:t>
            </a:r>
          </a:p>
          <a:p>
            <a:pPr marL="342900" indent="-342900">
              <a:spcBef>
                <a:spcPct val="20000"/>
              </a:spcBef>
            </a:pPr>
            <a:endParaRPr lang="en-US" sz="1800" b="1">
              <a:latin typeface="Arial" charset="0"/>
            </a:endParaRPr>
          </a:p>
          <a:p>
            <a:pPr marL="342900" indent="-342900">
              <a:spcBef>
                <a:spcPct val="20000"/>
              </a:spcBef>
            </a:pPr>
            <a:r>
              <a:rPr lang="en-US" sz="1800" b="1">
                <a:latin typeface="Arial" charset="0"/>
              </a:rPr>
              <a:t>Consists of 37 members. Some of them are :</a:t>
            </a:r>
          </a:p>
          <a:p>
            <a:pPr marL="342900" indent="-342900">
              <a:spcBef>
                <a:spcPct val="20000"/>
              </a:spcBef>
            </a:pPr>
            <a:r>
              <a:rPr lang="en-US" sz="1800" b="1">
                <a:latin typeface="Arial" charset="0"/>
              </a:rPr>
              <a:t>      Austria, Belgium, Denmark, Finland, France, Germany,    </a:t>
            </a:r>
          </a:p>
          <a:p>
            <a:pPr marL="342900" indent="-342900">
              <a:spcBef>
                <a:spcPct val="20000"/>
              </a:spcBef>
            </a:pPr>
            <a:r>
              <a:rPr lang="en-US" sz="1800" b="1">
                <a:latin typeface="Arial" charset="0"/>
              </a:rPr>
              <a:t>     Greece, Iceland, Ireland, Italy, Luxembourg, Netherland, Norway, Portugal, Spain, Sweden, Switzerland, Turkey, UK,</a:t>
            </a:r>
          </a:p>
          <a:p>
            <a:pPr marL="342900" indent="-342900">
              <a:spcBef>
                <a:spcPct val="20000"/>
              </a:spcBef>
            </a:pPr>
            <a:r>
              <a:rPr lang="en-US" sz="1800" b="1">
                <a:latin typeface="Arial" charset="0"/>
              </a:rPr>
              <a:t>      Yugoslavia</a:t>
            </a:r>
          </a:p>
        </p:txBody>
      </p:sp>
      <p:sp>
        <p:nvSpPr>
          <p:cNvPr id="6149" name="Text Box 4"/>
          <p:cNvSpPr txBox="1">
            <a:spLocks noChangeArrowheads="1"/>
          </p:cNvSpPr>
          <p:nvPr/>
        </p:nvSpPr>
        <p:spPr bwMode="auto">
          <a:xfrm>
            <a:off x="0" y="742950"/>
            <a:ext cx="5562600" cy="400050"/>
          </a:xfrm>
          <a:prstGeom prst="rect">
            <a:avLst/>
          </a:prstGeom>
          <a:noFill/>
          <a:ln w="12700">
            <a:noFill/>
            <a:miter lim="800000"/>
            <a:headEnd/>
            <a:tailEnd/>
          </a:ln>
        </p:spPr>
        <p:txBody>
          <a:bodyPr>
            <a:spAutoFit/>
          </a:bodyPr>
          <a:lstStyle/>
          <a:p>
            <a:pPr algn="ctr">
              <a:spcBef>
                <a:spcPct val="50000"/>
              </a:spcBef>
              <a:buClr>
                <a:srgbClr val="FFFF00"/>
              </a:buClr>
              <a:buFont typeface="Wingdings" pitchFamily="2" charset="2"/>
              <a:buNone/>
              <a:defRPr/>
            </a:pPr>
            <a:r>
              <a:rPr lang="en-US" sz="2000" b="1" dirty="0">
                <a:solidFill>
                  <a:schemeClr val="accent1">
                    <a:lumMod val="50000"/>
                  </a:schemeClr>
                </a:solidFill>
                <a:latin typeface="+mj-lt"/>
              </a:rPr>
              <a:t>NATIONAL AVIATION AUTHORITIES (NAA)</a:t>
            </a:r>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080363814"/>
      </p:ext>
    </p:extLst>
  </p:cSld>
  <p:clrMapOvr>
    <a:masterClrMapping/>
  </p:clrMapOvr>
  <p:transition>
    <p:zoom/>
    <p:sndAc>
      <p:stSnd>
        <p:snd r:embed="rId4" name="type.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idx="4294967295"/>
          </p:nvPr>
        </p:nvSpPr>
        <p:spPr>
          <a:xfrm>
            <a:off x="762000" y="2209800"/>
            <a:ext cx="7772400" cy="3138488"/>
          </a:xfrm>
          <a:prstGeom prst="rect">
            <a:avLst/>
          </a:prstGeom>
        </p:spPr>
        <p:txBody>
          <a:bodyPr>
            <a:normAutofit fontScale="92500" lnSpcReduction="20000"/>
          </a:bodyPr>
          <a:lstStyle/>
          <a:p>
            <a:pPr eaLnBrk="1" hangingPunct="1">
              <a:buFont typeface="Wingdings" pitchFamily="2" charset="2"/>
              <a:buChar char="q"/>
            </a:pPr>
            <a:r>
              <a:rPr lang="en-US" sz="2200" b="1" dirty="0"/>
              <a:t>EASA is the National Aviation Authority of European Union.</a:t>
            </a:r>
          </a:p>
          <a:p>
            <a:pPr eaLnBrk="1" hangingPunct="1">
              <a:buFont typeface="Wingdings" pitchFamily="2" charset="2"/>
              <a:buNone/>
            </a:pPr>
            <a:endParaRPr lang="en-US" sz="2200" b="1" dirty="0"/>
          </a:p>
          <a:p>
            <a:pPr eaLnBrk="1" hangingPunct="1">
              <a:buFont typeface="Wingdings" pitchFamily="2" charset="2"/>
              <a:buChar char="q"/>
            </a:pPr>
            <a:r>
              <a:rPr lang="en-US" sz="2200" b="1" dirty="0"/>
              <a:t>At present, there are JAA and EASA. Sooner or later, JAA will be replaced by EASA.</a:t>
            </a:r>
          </a:p>
          <a:p>
            <a:pPr eaLnBrk="1" hangingPunct="1">
              <a:buFont typeface="Wingdings" pitchFamily="2" charset="2"/>
              <a:buNone/>
            </a:pPr>
            <a:endParaRPr lang="en-US" sz="2200" b="1" dirty="0"/>
          </a:p>
          <a:p>
            <a:pPr eaLnBrk="1" hangingPunct="1">
              <a:buFont typeface="Wingdings" pitchFamily="2" charset="2"/>
              <a:buChar char="q"/>
            </a:pPr>
            <a:r>
              <a:rPr lang="en-US" sz="2200" b="1" dirty="0"/>
              <a:t>In future, EASA will represent all 41 European countries ( EU members &amp; Non-EU members ).</a:t>
            </a:r>
          </a:p>
          <a:p>
            <a:pPr eaLnBrk="1" hangingPunct="1">
              <a:buFont typeface="Wingdings" pitchFamily="2" charset="2"/>
              <a:buNone/>
            </a:pPr>
            <a:endParaRPr lang="en-US" sz="2200" b="1" dirty="0"/>
          </a:p>
          <a:p>
            <a:pPr eaLnBrk="1" hangingPunct="1">
              <a:buFont typeface="Wingdings" pitchFamily="2" charset="2"/>
              <a:buChar char="q"/>
            </a:pPr>
            <a:r>
              <a:rPr lang="en-US" sz="2200" b="1" dirty="0"/>
              <a:t>EASA is equivalent to FAA.</a:t>
            </a:r>
          </a:p>
        </p:txBody>
      </p:sp>
      <p:sp>
        <p:nvSpPr>
          <p:cNvPr id="7172" name="Slide Number Placeholder 5"/>
          <p:cNvSpPr>
            <a:spLocks noGrp="1"/>
          </p:cNvSpPr>
          <p:nvPr>
            <p:ph type="sldNum" sz="quarter" idx="4294967295"/>
          </p:nvPr>
        </p:nvSpPr>
        <p:spPr>
          <a:xfrm>
            <a:off x="6324600" y="6248400"/>
            <a:ext cx="2133600" cy="228600"/>
          </a:xfrm>
          <a:prstGeom prst="rect">
            <a:avLst/>
          </a:prstGeom>
          <a:noFill/>
        </p:spPr>
        <p:txBody>
          <a:bodyPr/>
          <a:lstStyle/>
          <a:p>
            <a:fld id="{B57DC442-D4E7-465C-83D0-731BC5B98E29}" type="slidenum">
              <a:rPr lang="en-US" smtClean="0"/>
              <a:pPr/>
              <a:t>43</a:t>
            </a:fld>
            <a:endParaRPr lang="en-US" dirty="0"/>
          </a:p>
        </p:txBody>
      </p:sp>
      <p:graphicFrame>
        <p:nvGraphicFramePr>
          <p:cNvPr id="7170" name="Object 1024"/>
          <p:cNvGraphicFramePr>
            <a:graphicFrameLocks noChangeAspect="1"/>
          </p:cNvGraphicFramePr>
          <p:nvPr/>
        </p:nvGraphicFramePr>
        <p:xfrm>
          <a:off x="838200" y="1524000"/>
          <a:ext cx="7086600" cy="584200"/>
        </p:xfrm>
        <a:graphic>
          <a:graphicData uri="http://schemas.openxmlformats.org/presentationml/2006/ole">
            <mc:AlternateContent xmlns:mc="http://schemas.openxmlformats.org/markup-compatibility/2006">
              <mc:Choice xmlns:v="urn:schemas-microsoft-com:vml" Requires="v">
                <p:oleObj spid="_x0000_s5125" name="Bitmap Image" r:id="rId5" imgW="9038095" imgH="857143" progId="PBrush">
                  <p:embed/>
                </p:oleObj>
              </mc:Choice>
              <mc:Fallback>
                <p:oleObj name="Bitmap Image" r:id="rId5" imgW="9038095" imgH="85714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5240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Text Box 4"/>
          <p:cNvSpPr txBox="1">
            <a:spLocks noChangeArrowheads="1"/>
          </p:cNvSpPr>
          <p:nvPr/>
        </p:nvSpPr>
        <p:spPr bwMode="auto">
          <a:xfrm>
            <a:off x="0" y="685800"/>
            <a:ext cx="4267200" cy="830262"/>
          </a:xfrm>
          <a:prstGeom prst="rect">
            <a:avLst/>
          </a:prstGeom>
          <a:noFill/>
          <a:ln w="12700">
            <a:noFill/>
            <a:miter lim="800000"/>
            <a:headEnd/>
            <a:tailEnd/>
          </a:ln>
        </p:spPr>
        <p:txBody>
          <a:bodyPr>
            <a:spAutoFit/>
          </a:bodyPr>
          <a:lstStyle/>
          <a:p>
            <a:pPr>
              <a:spcBef>
                <a:spcPct val="50000"/>
              </a:spcBef>
              <a:buClr>
                <a:srgbClr val="FFFF00"/>
              </a:buClr>
              <a:buFont typeface="Wingdings" pitchFamily="2" charset="2"/>
              <a:buNone/>
              <a:defRPr/>
            </a:pPr>
            <a:r>
              <a:rPr lang="en-US" b="1" dirty="0">
                <a:solidFill>
                  <a:schemeClr val="accent1">
                    <a:lumMod val="50000"/>
                  </a:schemeClr>
                </a:solidFill>
                <a:latin typeface="+mj-lt"/>
              </a:rPr>
              <a:t>NATIONAL AVIATION AUTHORITIES(NAA)</a:t>
            </a:r>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119611467"/>
      </p:ext>
    </p:extLst>
  </p:cSld>
  <p:clrMapOvr>
    <a:masterClrMapping/>
  </p:clrMapOvr>
  <p:transition>
    <p:zoom/>
    <p:sndAc>
      <p:stSnd>
        <p:snd r:embed="rId4" name="type.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533400" y="1066800"/>
            <a:ext cx="7467600" cy="1143000"/>
          </a:xfrm>
          <a:prstGeom prst="rect">
            <a:avLst/>
          </a:prstGeom>
        </p:spPr>
        <p:txBody>
          <a:bodyPr/>
          <a:lstStyle/>
          <a:p>
            <a:pPr eaLnBrk="1" hangingPunct="1"/>
            <a:r>
              <a:rPr lang="en-US" sz="2400" dirty="0"/>
              <a:t>CHAPTER  2 - AIRWORTHINESS CODES</a:t>
            </a:r>
          </a:p>
        </p:txBody>
      </p:sp>
      <p:sp>
        <p:nvSpPr>
          <p:cNvPr id="6147" name="Rectangle 3"/>
          <p:cNvSpPr>
            <a:spLocks noGrp="1" noChangeArrowheads="1"/>
          </p:cNvSpPr>
          <p:nvPr>
            <p:ph idx="4294967295"/>
          </p:nvPr>
        </p:nvSpPr>
        <p:spPr>
          <a:xfrm>
            <a:off x="457200" y="1981200"/>
            <a:ext cx="8686800" cy="4648200"/>
          </a:xfrm>
          <a:prstGeom prst="rect">
            <a:avLst/>
          </a:prstGeom>
        </p:spPr>
        <p:txBody>
          <a:bodyPr/>
          <a:lstStyle/>
          <a:p>
            <a:pPr eaLnBrk="1" hangingPunct="1">
              <a:lnSpc>
                <a:spcPct val="90000"/>
              </a:lnSpc>
            </a:pPr>
            <a:r>
              <a:rPr lang="en-US" sz="2400"/>
              <a:t>AIRWORTHINESS CODES</a:t>
            </a:r>
          </a:p>
          <a:p>
            <a:pPr eaLnBrk="1" hangingPunct="1">
              <a:lnSpc>
                <a:spcPct val="90000"/>
              </a:lnSpc>
            </a:pPr>
            <a:r>
              <a:rPr lang="en-US" sz="2400"/>
              <a:t>BRITISH CIVIL AIRWORTHINESS REQUIREMENTS (BCAR)</a:t>
            </a:r>
          </a:p>
          <a:p>
            <a:pPr eaLnBrk="1" hangingPunct="1">
              <a:lnSpc>
                <a:spcPct val="90000"/>
              </a:lnSpc>
            </a:pPr>
            <a:r>
              <a:rPr lang="en-US" sz="2400"/>
              <a:t>JOINT AIRWORTHINESS REQUIREMENTS (JAR)</a:t>
            </a:r>
          </a:p>
          <a:p>
            <a:pPr eaLnBrk="1" hangingPunct="1">
              <a:lnSpc>
                <a:spcPct val="90000"/>
              </a:lnSpc>
            </a:pPr>
            <a:r>
              <a:rPr lang="en-US" sz="2400"/>
              <a:t>FEDERAL AVIATION REGULATIONS (FAR)</a:t>
            </a:r>
          </a:p>
          <a:p>
            <a:pPr eaLnBrk="1" hangingPunct="1">
              <a:lnSpc>
                <a:spcPct val="90000"/>
              </a:lnSpc>
            </a:pPr>
            <a:r>
              <a:rPr lang="en-US" sz="2400"/>
              <a:t>EASA RULES</a:t>
            </a:r>
          </a:p>
          <a:p>
            <a:pPr eaLnBrk="1" hangingPunct="1">
              <a:lnSpc>
                <a:spcPct val="90000"/>
              </a:lnSpc>
            </a:pPr>
            <a:r>
              <a:rPr lang="en-US" sz="2400"/>
              <a:t>DCA MCAR</a:t>
            </a:r>
          </a:p>
        </p:txBody>
      </p:sp>
      <p:sp>
        <p:nvSpPr>
          <p:cNvPr id="6148" name="Slide Number Placeholder 5"/>
          <p:cNvSpPr>
            <a:spLocks noGrp="1"/>
          </p:cNvSpPr>
          <p:nvPr>
            <p:ph type="sldNum" sz="quarter" idx="4294967295"/>
          </p:nvPr>
        </p:nvSpPr>
        <p:spPr>
          <a:xfrm>
            <a:off x="6248400" y="6248400"/>
            <a:ext cx="2133600" cy="228600"/>
          </a:xfrm>
          <a:prstGeom prst="rect">
            <a:avLst/>
          </a:prstGeom>
          <a:noFill/>
        </p:spPr>
        <p:txBody>
          <a:bodyPr/>
          <a:lstStyle/>
          <a:p>
            <a:fld id="{F9FDDA6A-F5B0-4C76-93AA-77E725A20EED}" type="slidenum">
              <a:rPr lang="en-US" smtClean="0"/>
              <a:pPr/>
              <a:t>44</a:t>
            </a:fld>
            <a:endParaRPr lang="en-US"/>
          </a:p>
        </p:txBody>
      </p:sp>
      <p:sp>
        <p:nvSpPr>
          <p:cNvPr id="5"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149097867"/>
      </p:ext>
    </p:extLst>
  </p:cSld>
  <p:clrMapOvr>
    <a:masterClrMapping/>
  </p:clrMapOvr>
  <p:transition>
    <p:zoom/>
    <p:sndAc>
      <p:stSnd>
        <p:snd r:embed="rId3" name="type.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idx="4294967295"/>
          </p:nvPr>
        </p:nvSpPr>
        <p:spPr>
          <a:xfrm>
            <a:off x="76200" y="609600"/>
            <a:ext cx="6324600" cy="609600"/>
          </a:xfrm>
          <a:prstGeom prst="rect">
            <a:avLst/>
          </a:prstGeom>
        </p:spPr>
        <p:txBody>
          <a:bodyPr/>
          <a:lstStyle/>
          <a:p>
            <a:pPr eaLnBrk="1" hangingPunct="1"/>
            <a:r>
              <a:rPr lang="en-US" sz="2400" dirty="0"/>
              <a:t>AIRWORTHINESS CODES</a:t>
            </a:r>
          </a:p>
        </p:txBody>
      </p:sp>
      <p:sp>
        <p:nvSpPr>
          <p:cNvPr id="7171" name="Slide Number Placeholder 4"/>
          <p:cNvSpPr>
            <a:spLocks noGrp="1"/>
          </p:cNvSpPr>
          <p:nvPr>
            <p:ph type="sldNum" sz="quarter" idx="11"/>
          </p:nvPr>
        </p:nvSpPr>
        <p:spPr>
          <a:noFill/>
        </p:spPr>
        <p:txBody>
          <a:bodyPr/>
          <a:lstStyle/>
          <a:p>
            <a:fld id="{EC2441E8-4DD6-4A5D-A96C-E919B5FA4D3A}" type="slidenum">
              <a:rPr lang="en-US" smtClean="0"/>
              <a:pPr/>
              <a:t>45</a:t>
            </a:fld>
            <a:endParaRPr lang="en-US"/>
          </a:p>
        </p:txBody>
      </p:sp>
      <p:sp>
        <p:nvSpPr>
          <p:cNvPr id="7172" name="AutoShape 2"/>
          <p:cNvSpPr>
            <a:spLocks noChangeArrowheads="1"/>
          </p:cNvSpPr>
          <p:nvPr/>
        </p:nvSpPr>
        <p:spPr bwMode="auto">
          <a:xfrm rot="10800000">
            <a:off x="2286000" y="2844800"/>
            <a:ext cx="6172200" cy="660400"/>
          </a:xfrm>
          <a:prstGeom prst="homePlate">
            <a:avLst>
              <a:gd name="adj" fmla="val 117857"/>
            </a:avLst>
          </a:prstGeom>
          <a:solidFill>
            <a:srgbClr val="CCFFFF"/>
          </a:solidFill>
          <a:ln w="9525">
            <a:solidFill>
              <a:schemeClr val="tx1"/>
            </a:solidFill>
            <a:miter lim="800000"/>
            <a:headEnd/>
            <a:tailEnd/>
          </a:ln>
        </p:spPr>
        <p:txBody>
          <a:bodyPr rot="10800000" anchor="ctr"/>
          <a:lstStyle/>
          <a:p>
            <a:pPr algn="ctr"/>
            <a:endParaRPr lang="en-US" b="1">
              <a:latin typeface="Arial" charset="0"/>
            </a:endParaRPr>
          </a:p>
        </p:txBody>
      </p:sp>
      <p:sp>
        <p:nvSpPr>
          <p:cNvPr id="7173" name="Text Box 4"/>
          <p:cNvSpPr txBox="1">
            <a:spLocks noChangeArrowheads="1"/>
          </p:cNvSpPr>
          <p:nvPr/>
        </p:nvSpPr>
        <p:spPr bwMode="auto">
          <a:xfrm>
            <a:off x="457200" y="1976735"/>
            <a:ext cx="8458200" cy="461665"/>
          </a:xfrm>
          <a:prstGeom prst="rect">
            <a:avLst/>
          </a:prstGeom>
          <a:noFill/>
          <a:ln w="9525">
            <a:noFill/>
            <a:miter lim="800000"/>
            <a:headEnd/>
            <a:tailEnd/>
          </a:ln>
        </p:spPr>
        <p:txBody>
          <a:bodyPr wrap="square">
            <a:spAutoFit/>
          </a:bodyPr>
          <a:lstStyle/>
          <a:p>
            <a:r>
              <a:rPr lang="en-US" sz="2400" b="1" dirty="0">
                <a:latin typeface="Arial" charset="0"/>
              </a:rPr>
              <a:t>   ICAO Annexes- provide standard and recommendation </a:t>
            </a:r>
          </a:p>
        </p:txBody>
      </p:sp>
      <p:sp>
        <p:nvSpPr>
          <p:cNvPr id="7174" name="Line 5"/>
          <p:cNvSpPr>
            <a:spLocks noChangeShapeType="1"/>
          </p:cNvSpPr>
          <p:nvPr/>
        </p:nvSpPr>
        <p:spPr bwMode="auto">
          <a:xfrm>
            <a:off x="1600200" y="2895600"/>
            <a:ext cx="0" cy="838200"/>
          </a:xfrm>
          <a:prstGeom prst="line">
            <a:avLst/>
          </a:prstGeom>
          <a:noFill/>
          <a:ln w="19050">
            <a:solidFill>
              <a:schemeClr val="tx1"/>
            </a:solidFill>
            <a:round/>
            <a:headEnd/>
            <a:tailEnd type="triangle" w="med" len="med"/>
          </a:ln>
        </p:spPr>
        <p:txBody>
          <a:bodyPr wrap="none" anchor="ctr"/>
          <a:lstStyle/>
          <a:p>
            <a:endParaRPr lang="en-US"/>
          </a:p>
        </p:txBody>
      </p:sp>
      <p:sp>
        <p:nvSpPr>
          <p:cNvPr id="7175" name="Text Box 6"/>
          <p:cNvSpPr txBox="1">
            <a:spLocks noChangeArrowheads="1"/>
          </p:cNvSpPr>
          <p:nvPr/>
        </p:nvSpPr>
        <p:spPr bwMode="auto">
          <a:xfrm>
            <a:off x="3184525" y="2655888"/>
            <a:ext cx="184150" cy="457200"/>
          </a:xfrm>
          <a:prstGeom prst="rect">
            <a:avLst/>
          </a:prstGeom>
          <a:noFill/>
          <a:ln w="9525">
            <a:noFill/>
            <a:miter lim="800000"/>
            <a:headEnd/>
            <a:tailEnd/>
          </a:ln>
        </p:spPr>
        <p:txBody>
          <a:bodyPr wrap="none">
            <a:spAutoFit/>
          </a:bodyPr>
          <a:lstStyle/>
          <a:p>
            <a:pPr algn="ctr"/>
            <a:endParaRPr lang="en-US" b="1">
              <a:latin typeface="Arial" charset="0"/>
            </a:endParaRPr>
          </a:p>
        </p:txBody>
      </p:sp>
      <p:sp>
        <p:nvSpPr>
          <p:cNvPr id="7176" name="Text Box 7"/>
          <p:cNvSpPr txBox="1">
            <a:spLocks noChangeArrowheads="1"/>
          </p:cNvSpPr>
          <p:nvPr/>
        </p:nvSpPr>
        <p:spPr bwMode="auto">
          <a:xfrm>
            <a:off x="2667000" y="2844800"/>
            <a:ext cx="5791200" cy="646331"/>
          </a:xfrm>
          <a:prstGeom prst="rect">
            <a:avLst/>
          </a:prstGeom>
          <a:noFill/>
          <a:ln w="9525">
            <a:noFill/>
            <a:miter lim="800000"/>
            <a:headEnd/>
            <a:tailEnd/>
          </a:ln>
        </p:spPr>
        <p:txBody>
          <a:bodyPr wrap="square">
            <a:spAutoFit/>
          </a:bodyPr>
          <a:lstStyle/>
          <a:p>
            <a:pPr algn="ctr"/>
            <a:r>
              <a:rPr lang="en-US" b="1" i="1" dirty="0">
                <a:latin typeface="Arial" charset="0"/>
              </a:rPr>
              <a:t>Interpreted into requirement by National Av. Authorities (contracting state)</a:t>
            </a:r>
          </a:p>
        </p:txBody>
      </p:sp>
      <p:sp>
        <p:nvSpPr>
          <p:cNvPr id="7177" name="Text Box 8"/>
          <p:cNvSpPr txBox="1">
            <a:spLocks noChangeArrowheads="1"/>
          </p:cNvSpPr>
          <p:nvPr/>
        </p:nvSpPr>
        <p:spPr bwMode="auto">
          <a:xfrm>
            <a:off x="441325" y="3733800"/>
            <a:ext cx="2301875" cy="457200"/>
          </a:xfrm>
          <a:prstGeom prst="rect">
            <a:avLst/>
          </a:prstGeom>
          <a:noFill/>
          <a:ln w="9525">
            <a:noFill/>
            <a:miter lim="800000"/>
            <a:headEnd/>
            <a:tailEnd/>
          </a:ln>
        </p:spPr>
        <p:txBody>
          <a:bodyPr wrap="none">
            <a:spAutoFit/>
          </a:bodyPr>
          <a:lstStyle/>
          <a:p>
            <a:r>
              <a:rPr lang="en-US" sz="2400" b="1" dirty="0">
                <a:latin typeface="Arial" charset="0"/>
              </a:rPr>
              <a:t> Requirements</a:t>
            </a:r>
          </a:p>
        </p:txBody>
      </p:sp>
      <p:sp>
        <p:nvSpPr>
          <p:cNvPr id="7178" name="Text Box 9"/>
          <p:cNvSpPr txBox="1">
            <a:spLocks noChangeArrowheads="1"/>
          </p:cNvSpPr>
          <p:nvPr/>
        </p:nvSpPr>
        <p:spPr bwMode="auto">
          <a:xfrm>
            <a:off x="304800" y="5410200"/>
            <a:ext cx="3943350" cy="4572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b="1" dirty="0">
                <a:latin typeface="Arial" charset="0"/>
              </a:rPr>
              <a:t>AIRWORTHINESS CODES</a:t>
            </a:r>
          </a:p>
        </p:txBody>
      </p:sp>
      <p:sp>
        <p:nvSpPr>
          <p:cNvPr id="7179" name="Line 10"/>
          <p:cNvSpPr>
            <a:spLocks noChangeShapeType="1"/>
          </p:cNvSpPr>
          <p:nvPr/>
        </p:nvSpPr>
        <p:spPr bwMode="auto">
          <a:xfrm>
            <a:off x="1600200" y="4267200"/>
            <a:ext cx="0" cy="990600"/>
          </a:xfrm>
          <a:prstGeom prst="line">
            <a:avLst/>
          </a:prstGeom>
          <a:noFill/>
          <a:ln w="19050">
            <a:solidFill>
              <a:schemeClr val="tx1"/>
            </a:solidFill>
            <a:round/>
            <a:headEnd/>
            <a:tailEnd type="triangle" w="med" len="med"/>
          </a:ln>
        </p:spPr>
        <p:txBody>
          <a:bodyPr wrap="none" anchor="ctr"/>
          <a:lstStyle/>
          <a:p>
            <a:endParaRPr lang="en-US"/>
          </a:p>
        </p:txBody>
      </p:sp>
      <p:sp>
        <p:nvSpPr>
          <p:cNvPr id="7180" name="AutoShape 11"/>
          <p:cNvSpPr>
            <a:spLocks noChangeArrowheads="1"/>
          </p:cNvSpPr>
          <p:nvPr/>
        </p:nvSpPr>
        <p:spPr bwMode="auto">
          <a:xfrm rot="10800000">
            <a:off x="2286000" y="4597400"/>
            <a:ext cx="2438400" cy="457200"/>
          </a:xfrm>
          <a:prstGeom prst="homePlate">
            <a:avLst>
              <a:gd name="adj" fmla="val 133333"/>
            </a:avLst>
          </a:prstGeom>
          <a:solidFill>
            <a:srgbClr val="CCFFFF"/>
          </a:solidFill>
          <a:ln w="9525">
            <a:solidFill>
              <a:schemeClr val="tx1"/>
            </a:solidFill>
            <a:miter lim="800000"/>
            <a:headEnd/>
            <a:tailEnd/>
          </a:ln>
        </p:spPr>
        <p:txBody>
          <a:bodyPr wrap="none" anchor="ctr"/>
          <a:lstStyle/>
          <a:p>
            <a:endParaRPr lang="en-US"/>
          </a:p>
        </p:txBody>
      </p:sp>
      <p:sp>
        <p:nvSpPr>
          <p:cNvPr id="7181" name="Text Box 12"/>
          <p:cNvSpPr txBox="1">
            <a:spLocks noChangeArrowheads="1"/>
          </p:cNvSpPr>
          <p:nvPr/>
        </p:nvSpPr>
        <p:spPr bwMode="auto">
          <a:xfrm>
            <a:off x="2667000" y="4597400"/>
            <a:ext cx="2062163" cy="457200"/>
          </a:xfrm>
          <a:prstGeom prst="rect">
            <a:avLst/>
          </a:prstGeom>
          <a:noFill/>
          <a:ln w="9525">
            <a:noFill/>
            <a:miter lim="800000"/>
            <a:headEnd/>
            <a:tailEnd/>
          </a:ln>
        </p:spPr>
        <p:txBody>
          <a:bodyPr wrap="none">
            <a:spAutoFit/>
          </a:bodyPr>
          <a:lstStyle/>
          <a:p>
            <a:pPr algn="ctr"/>
            <a:r>
              <a:rPr lang="en-US" b="1" i="1">
                <a:latin typeface="Arial" charset="0"/>
              </a:rPr>
              <a:t>Published as</a:t>
            </a:r>
          </a:p>
        </p:txBody>
      </p:sp>
      <p:sp>
        <p:nvSpPr>
          <p:cNvPr id="14"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4065291675"/>
      </p:ext>
    </p:extLst>
  </p:cSld>
  <p:clrMapOvr>
    <a:masterClrMapping/>
  </p:clrMapOvr>
  <p:transition>
    <p:zoom/>
    <p:sndAc>
      <p:stSnd>
        <p:snd r:embed="rId3" name="type.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04800" y="1752600"/>
            <a:ext cx="6477000" cy="457200"/>
          </a:xfrm>
          <a:prstGeom prst="rect">
            <a:avLst/>
          </a:prstGeom>
        </p:spPr>
        <p:txBody>
          <a:bodyPr/>
          <a:lstStyle/>
          <a:p>
            <a:pPr eaLnBrk="1" hangingPunct="1"/>
            <a:r>
              <a:rPr lang="en-US" sz="2400" dirty="0"/>
              <a:t>Airworthiness Codes</a:t>
            </a:r>
          </a:p>
        </p:txBody>
      </p:sp>
      <p:sp>
        <p:nvSpPr>
          <p:cNvPr id="8195" name="Rectangle 3"/>
          <p:cNvSpPr>
            <a:spLocks noGrp="1" noChangeArrowheads="1"/>
          </p:cNvSpPr>
          <p:nvPr>
            <p:ph idx="4294967295"/>
          </p:nvPr>
        </p:nvSpPr>
        <p:spPr>
          <a:xfrm>
            <a:off x="533400" y="2286000"/>
            <a:ext cx="7772400" cy="2438400"/>
          </a:xfrm>
          <a:prstGeom prst="rect">
            <a:avLst/>
          </a:prstGeom>
        </p:spPr>
        <p:txBody>
          <a:bodyPr>
            <a:normAutofit fontScale="92500"/>
          </a:bodyPr>
          <a:lstStyle/>
          <a:p>
            <a:pPr marL="609600" indent="-609600" eaLnBrk="1" hangingPunct="1">
              <a:lnSpc>
                <a:spcPct val="80000"/>
              </a:lnSpc>
            </a:pPr>
            <a:r>
              <a:rPr lang="en-US" sz="2400" b="1" dirty="0">
                <a:solidFill>
                  <a:srgbClr val="CC3300"/>
                </a:solidFill>
              </a:rPr>
              <a:t>British Civil Airworthiness Requirements (BCAR)</a:t>
            </a:r>
          </a:p>
          <a:p>
            <a:pPr marL="609600" indent="-609600" eaLnBrk="1" hangingPunct="1">
              <a:lnSpc>
                <a:spcPct val="80000"/>
              </a:lnSpc>
              <a:buFont typeface="Wingdings" pitchFamily="2" charset="2"/>
              <a:buNone/>
            </a:pPr>
            <a:endParaRPr lang="en-US" sz="2400" b="1" dirty="0">
              <a:solidFill>
                <a:srgbClr val="CC3300"/>
              </a:solidFill>
            </a:endParaRPr>
          </a:p>
          <a:p>
            <a:pPr marL="609600" indent="-609600" eaLnBrk="1" hangingPunct="1">
              <a:lnSpc>
                <a:spcPct val="80000"/>
              </a:lnSpc>
              <a:buFontTx/>
              <a:buNone/>
            </a:pPr>
            <a:r>
              <a:rPr lang="en-US" sz="2400" b="1" dirty="0"/>
              <a:t>        Published by CAA, UK and comprise the minimum requirements for the airworthiness of Civil Aircraft and constitute the basis for the issue of approvals and certificates required by the  UK.</a:t>
            </a:r>
          </a:p>
          <a:p>
            <a:pPr marL="609600" indent="-609600" eaLnBrk="1" hangingPunct="1">
              <a:lnSpc>
                <a:spcPct val="80000"/>
              </a:lnSpc>
              <a:buFontTx/>
              <a:buNone/>
            </a:pPr>
            <a:endParaRPr lang="en-US" sz="2400" b="1" dirty="0"/>
          </a:p>
        </p:txBody>
      </p:sp>
      <p:sp>
        <p:nvSpPr>
          <p:cNvPr id="8196" name="Slide Number Placeholder 5"/>
          <p:cNvSpPr>
            <a:spLocks noGrp="1"/>
          </p:cNvSpPr>
          <p:nvPr>
            <p:ph type="sldNum" sz="quarter" idx="4294967295"/>
          </p:nvPr>
        </p:nvSpPr>
        <p:spPr>
          <a:xfrm>
            <a:off x="6400800" y="6248400"/>
            <a:ext cx="2133600" cy="228600"/>
          </a:xfrm>
          <a:prstGeom prst="rect">
            <a:avLst/>
          </a:prstGeom>
          <a:noFill/>
        </p:spPr>
        <p:txBody>
          <a:bodyPr/>
          <a:lstStyle/>
          <a:p>
            <a:fld id="{87E7A040-DF94-44C9-AEB0-3BF1D12011C9}" type="slidenum">
              <a:rPr lang="en-US" smtClean="0"/>
              <a:pPr/>
              <a:t>46</a:t>
            </a:fld>
            <a:endParaRPr lang="en-US"/>
          </a:p>
        </p:txBody>
      </p:sp>
      <p:sp>
        <p:nvSpPr>
          <p:cNvPr id="5" name="Rectangle 3"/>
          <p:cNvSpPr txBox="1">
            <a:spLocks noChangeArrowheads="1"/>
          </p:cNvSpPr>
          <p:nvPr/>
        </p:nvSpPr>
        <p:spPr bwMode="gray">
          <a:xfrm>
            <a:off x="0" y="914400"/>
            <a:ext cx="6324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j-ea"/>
                <a:cs typeface="+mj-cs"/>
              </a:rPr>
              <a:t>AIRWORTHINESS CODES</a:t>
            </a:r>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652341895"/>
      </p:ext>
    </p:extLst>
  </p:cSld>
  <p:clrMapOvr>
    <a:masterClrMapping/>
  </p:clrMapOvr>
  <p:transition>
    <p:zoom/>
    <p:sndAc>
      <p:stSnd>
        <p:snd r:embed="rId3" name="type.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1"/>
          </p:nvPr>
        </p:nvSpPr>
        <p:spPr>
          <a:noFill/>
        </p:spPr>
        <p:txBody>
          <a:bodyPr/>
          <a:lstStyle/>
          <a:p>
            <a:fld id="{9E3699BD-5790-4450-BDDA-C461FE2472DA}" type="slidenum">
              <a:rPr lang="en-US" smtClean="0"/>
              <a:pPr/>
              <a:t>47</a:t>
            </a:fld>
            <a:endParaRPr lang="en-US"/>
          </a:p>
        </p:txBody>
      </p:sp>
      <p:sp>
        <p:nvSpPr>
          <p:cNvPr id="9219" name="Rectangle 2"/>
          <p:cNvSpPr>
            <a:spLocks noChangeArrowheads="1"/>
          </p:cNvSpPr>
          <p:nvPr/>
        </p:nvSpPr>
        <p:spPr bwMode="auto">
          <a:xfrm>
            <a:off x="990600" y="2624138"/>
            <a:ext cx="7620000" cy="2123658"/>
          </a:xfrm>
          <a:prstGeom prst="rect">
            <a:avLst/>
          </a:prstGeom>
          <a:noFill/>
          <a:ln w="12700" cap="sq">
            <a:noFill/>
            <a:miter lim="800000"/>
            <a:headEnd type="none" w="sm" len="sm"/>
            <a:tailEnd type="none" w="sm" len="sm"/>
          </a:ln>
        </p:spPr>
        <p:txBody>
          <a:bodyPr>
            <a:spAutoFit/>
          </a:bodyPr>
          <a:lstStyle/>
          <a:p>
            <a:pPr>
              <a:spcBef>
                <a:spcPct val="50000"/>
              </a:spcBef>
              <a:buFontTx/>
              <a:buBlip>
                <a:blip r:embed="rId3"/>
              </a:buBlip>
            </a:pPr>
            <a:r>
              <a:rPr lang="en-US" b="1" dirty="0">
                <a:solidFill>
                  <a:srgbClr val="FF0000"/>
                </a:solidFill>
                <a:latin typeface="Arial" charset="0"/>
              </a:rPr>
              <a:t>  </a:t>
            </a:r>
            <a:r>
              <a:rPr lang="en-US" sz="2400" b="1" dirty="0">
                <a:solidFill>
                  <a:srgbClr val="CC3300"/>
                </a:solidFill>
                <a:latin typeface="Arial" charset="0"/>
              </a:rPr>
              <a:t>Joint Airworthiness Requirements (JAR)</a:t>
            </a:r>
          </a:p>
          <a:p>
            <a:pPr>
              <a:spcBef>
                <a:spcPct val="50000"/>
              </a:spcBef>
            </a:pPr>
            <a:r>
              <a:rPr lang="en-US" sz="2400" b="1" dirty="0">
                <a:latin typeface="Arial" charset="0"/>
              </a:rPr>
              <a:t>Published by JAA, Europe and comprise the requirements which are common to all member countries for obtaining type certificates of Civil Aircraft. </a:t>
            </a:r>
          </a:p>
        </p:txBody>
      </p:sp>
      <p:sp>
        <p:nvSpPr>
          <p:cNvPr id="9220" name="Rectangle 3"/>
          <p:cNvSpPr>
            <a:spLocks noChangeArrowheads="1"/>
          </p:cNvSpPr>
          <p:nvPr/>
        </p:nvSpPr>
        <p:spPr bwMode="auto">
          <a:xfrm>
            <a:off x="1066800" y="1828800"/>
            <a:ext cx="6477000" cy="457200"/>
          </a:xfrm>
          <a:prstGeom prst="rect">
            <a:avLst/>
          </a:prstGeom>
          <a:solidFill>
            <a:schemeClr val="bg1"/>
          </a:solidFill>
          <a:ln w="9525">
            <a:noFill/>
            <a:miter lim="800000"/>
            <a:headEnd/>
            <a:tailEnd/>
          </a:ln>
        </p:spPr>
        <p:txBody>
          <a:bodyPr anchor="ctr"/>
          <a:lstStyle/>
          <a:p>
            <a:pPr algn="ctr"/>
            <a:r>
              <a:rPr lang="en-US" sz="2800" b="1">
                <a:solidFill>
                  <a:schemeClr val="tx2"/>
                </a:solidFill>
                <a:latin typeface="Arial" charset="0"/>
              </a:rPr>
              <a:t>Airworthiness Codes</a:t>
            </a:r>
          </a:p>
        </p:txBody>
      </p:sp>
      <p:sp>
        <p:nvSpPr>
          <p:cNvPr id="5" name="Rectangle 3"/>
          <p:cNvSpPr txBox="1">
            <a:spLocks noChangeArrowheads="1"/>
          </p:cNvSpPr>
          <p:nvPr/>
        </p:nvSpPr>
        <p:spPr>
          <a:xfrm>
            <a:off x="457200" y="1143000"/>
            <a:ext cx="6324600" cy="609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j-ea"/>
                <a:cs typeface="+mj-cs"/>
              </a:rPr>
              <a:t>AIRWORTHINESS CODES</a:t>
            </a:r>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1043065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subTitle" idx="4294967295"/>
          </p:nvPr>
        </p:nvSpPr>
        <p:spPr>
          <a:xfrm>
            <a:off x="838200" y="2209800"/>
            <a:ext cx="7772400" cy="1752600"/>
          </a:xfrm>
          <a:prstGeom prst="rect">
            <a:avLst/>
          </a:prstGeom>
        </p:spPr>
        <p:txBody>
          <a:bodyPr>
            <a:normAutofit fontScale="77500" lnSpcReduction="20000"/>
          </a:bodyPr>
          <a:lstStyle/>
          <a:p>
            <a:pPr algn="l" eaLnBrk="1" hangingPunct="1"/>
            <a:r>
              <a:rPr lang="en-US" sz="2400" b="1" dirty="0">
                <a:solidFill>
                  <a:srgbClr val="CC3300"/>
                </a:solidFill>
              </a:rPr>
              <a:t> Federal Aviation Regulations ( FAR )</a:t>
            </a:r>
          </a:p>
          <a:p>
            <a:pPr eaLnBrk="1" hangingPunct="1"/>
            <a:endParaRPr lang="en-US" sz="2400" b="1" dirty="0">
              <a:solidFill>
                <a:srgbClr val="CC3300"/>
              </a:solidFill>
            </a:endParaRPr>
          </a:p>
          <a:p>
            <a:pPr algn="l" eaLnBrk="1" hangingPunct="1">
              <a:buFontTx/>
              <a:buNone/>
            </a:pPr>
            <a:r>
              <a:rPr lang="en-US" sz="2400" b="1" dirty="0"/>
              <a:t>    These are airworthiness codes of the United States of America issued by FAA. FAR governs the conduct of  maintenance and flight operation and technical rules of the civil aviation activities of the US and its territories.</a:t>
            </a:r>
          </a:p>
        </p:txBody>
      </p:sp>
      <p:sp>
        <p:nvSpPr>
          <p:cNvPr id="10243" name="Slide Number Placeholder 5"/>
          <p:cNvSpPr>
            <a:spLocks noGrp="1"/>
          </p:cNvSpPr>
          <p:nvPr>
            <p:ph type="sldNum" sz="quarter" idx="11"/>
          </p:nvPr>
        </p:nvSpPr>
        <p:spPr>
          <a:xfrm rot="5400000">
            <a:off x="7077269" y="4181669"/>
            <a:ext cx="3657600" cy="384048"/>
          </a:xfrm>
          <a:noFill/>
        </p:spPr>
        <p:txBody>
          <a:bodyPr/>
          <a:lstStyle/>
          <a:p>
            <a:fld id="{F109825F-4B4A-49D9-8B00-0CC7AD7BB2F8}" type="slidenum">
              <a:rPr lang="en-US" smtClean="0"/>
              <a:pPr/>
              <a:t>48</a:t>
            </a:fld>
            <a:endParaRPr lang="en-US"/>
          </a:p>
        </p:txBody>
      </p:sp>
      <p:sp>
        <p:nvSpPr>
          <p:cNvPr id="5" name="Rectangle 3"/>
          <p:cNvSpPr txBox="1">
            <a:spLocks noChangeArrowheads="1"/>
          </p:cNvSpPr>
          <p:nvPr/>
        </p:nvSpPr>
        <p:spPr bwMode="gray">
          <a:xfrm>
            <a:off x="0" y="609600"/>
            <a:ext cx="6324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j-ea"/>
                <a:cs typeface="+mj-cs"/>
              </a:rPr>
              <a:t>AIRWORTHINESS CODES</a:t>
            </a:r>
          </a:p>
        </p:txBody>
      </p:sp>
      <p:pic>
        <p:nvPicPr>
          <p:cNvPr id="6" name="Picture 5" descr="logo pbs"/>
          <p:cNvPicPr/>
          <p:nvPr/>
        </p:nvPicPr>
        <p:blipFill>
          <a:blip r:embed="rId4" cstate="print"/>
          <a:srcRect/>
          <a:stretch>
            <a:fillRect/>
          </a:stretch>
        </p:blipFill>
        <p:spPr bwMode="auto">
          <a:xfrm>
            <a:off x="7020272" y="0"/>
            <a:ext cx="1895128" cy="1196752"/>
          </a:xfrm>
          <a:prstGeom prst="rect">
            <a:avLst/>
          </a:prstGeom>
          <a:noFill/>
          <a:ln w="9525">
            <a:noFill/>
            <a:miter lim="800000"/>
            <a:headEnd/>
            <a:tailEnd/>
          </a:ln>
        </p:spPr>
      </p:pic>
    </p:spTree>
    <p:extLst>
      <p:ext uri="{BB962C8B-B14F-4D97-AF65-F5344CB8AC3E}">
        <p14:creationId xmlns:p14="http://schemas.microsoft.com/office/powerpoint/2010/main" val="2289748172"/>
      </p:ext>
    </p:extLst>
  </p:cSld>
  <p:clrMapOvr>
    <a:masterClrMapping/>
  </p:clrMapOvr>
  <p:transition>
    <p:zoom/>
    <p:sndAc>
      <p:stSnd>
        <p:snd r:embed="rId3" name="type.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1"/>
          </p:nvPr>
        </p:nvSpPr>
        <p:spPr>
          <a:noFill/>
        </p:spPr>
        <p:txBody>
          <a:bodyPr/>
          <a:lstStyle/>
          <a:p>
            <a:fld id="{AECB949D-06CF-4C75-BF78-B9B57677A997}" type="slidenum">
              <a:rPr lang="en-US" smtClean="0"/>
              <a:pPr/>
              <a:t>49</a:t>
            </a:fld>
            <a:endParaRPr lang="en-US"/>
          </a:p>
        </p:txBody>
      </p:sp>
      <p:sp>
        <p:nvSpPr>
          <p:cNvPr id="11267" name="Rectangle 2"/>
          <p:cNvSpPr>
            <a:spLocks noChangeArrowheads="1"/>
          </p:cNvSpPr>
          <p:nvPr/>
        </p:nvSpPr>
        <p:spPr bwMode="auto">
          <a:xfrm>
            <a:off x="914400" y="1676400"/>
            <a:ext cx="7086600" cy="4807470"/>
          </a:xfrm>
          <a:prstGeom prst="rect">
            <a:avLst/>
          </a:prstGeom>
          <a:noFill/>
          <a:ln w="12700" cap="sq">
            <a:noFill/>
            <a:miter lim="800000"/>
            <a:headEnd type="none" w="sm" len="sm"/>
            <a:tailEnd type="none" w="sm" len="sm"/>
          </a:ln>
        </p:spPr>
        <p:txBody>
          <a:bodyPr>
            <a:spAutoFit/>
          </a:bodyPr>
          <a:lstStyle/>
          <a:p>
            <a:pPr>
              <a:lnSpc>
                <a:spcPct val="90000"/>
              </a:lnSpc>
              <a:spcBef>
                <a:spcPct val="50000"/>
              </a:spcBef>
              <a:buFontTx/>
              <a:buBlip>
                <a:blip r:embed="rId3"/>
              </a:buBlip>
            </a:pPr>
            <a:r>
              <a:rPr lang="en-US" sz="2000" b="1" dirty="0">
                <a:latin typeface="Arial" charset="0"/>
              </a:rPr>
              <a:t> </a:t>
            </a:r>
            <a:r>
              <a:rPr lang="en-US" sz="2400" b="1" dirty="0">
                <a:latin typeface="Arial" charset="0"/>
              </a:rPr>
              <a:t>Title 14 : Aeronautics and Space</a:t>
            </a:r>
          </a:p>
          <a:p>
            <a:pPr>
              <a:lnSpc>
                <a:spcPct val="90000"/>
              </a:lnSpc>
              <a:spcBef>
                <a:spcPct val="50000"/>
              </a:spcBef>
            </a:pPr>
            <a:r>
              <a:rPr lang="en-US" sz="2400" b="1" dirty="0">
                <a:latin typeface="Arial" charset="0"/>
              </a:rPr>
              <a:t>     Chapter I : Federal Aviation Administration,</a:t>
            </a:r>
          </a:p>
          <a:p>
            <a:pPr>
              <a:lnSpc>
                <a:spcPct val="90000"/>
              </a:lnSpc>
              <a:spcBef>
                <a:spcPct val="50000"/>
              </a:spcBef>
            </a:pPr>
            <a:r>
              <a:rPr lang="en-US" sz="2400" b="1" dirty="0">
                <a:latin typeface="Arial" charset="0"/>
              </a:rPr>
              <a:t>                         Department of </a:t>
            </a:r>
          </a:p>
          <a:p>
            <a:pPr>
              <a:lnSpc>
                <a:spcPct val="90000"/>
              </a:lnSpc>
              <a:spcBef>
                <a:spcPct val="50000"/>
              </a:spcBef>
            </a:pPr>
            <a:endParaRPr lang="en-US" sz="2400" b="1" dirty="0">
              <a:latin typeface="Arial" charset="0"/>
            </a:endParaRPr>
          </a:p>
          <a:p>
            <a:pPr>
              <a:lnSpc>
                <a:spcPct val="90000"/>
              </a:lnSpc>
              <a:spcBef>
                <a:spcPct val="50000"/>
              </a:spcBef>
            </a:pPr>
            <a:r>
              <a:rPr lang="en-US" sz="2400" b="1" dirty="0" err="1">
                <a:latin typeface="Arial" charset="0"/>
              </a:rPr>
              <a:t>TransportationSubchapters</a:t>
            </a:r>
            <a:r>
              <a:rPr lang="en-US" sz="2400" b="1" dirty="0">
                <a:latin typeface="Arial" charset="0"/>
              </a:rPr>
              <a:t> : A, B, C, D, E, F, G, H, I, J, K, L, M, N </a:t>
            </a:r>
          </a:p>
          <a:p>
            <a:pPr>
              <a:lnSpc>
                <a:spcPct val="90000"/>
              </a:lnSpc>
              <a:spcBef>
                <a:spcPct val="50000"/>
              </a:spcBef>
            </a:pPr>
            <a:endParaRPr lang="en-US" sz="2400" b="1" dirty="0">
              <a:latin typeface="Arial" charset="0"/>
            </a:endParaRPr>
          </a:p>
          <a:p>
            <a:pPr>
              <a:lnSpc>
                <a:spcPct val="90000"/>
              </a:lnSpc>
              <a:spcBef>
                <a:spcPct val="50000"/>
              </a:spcBef>
            </a:pPr>
            <a:r>
              <a:rPr lang="en-US" sz="2400" b="1" dirty="0">
                <a:latin typeface="Arial" charset="0"/>
              </a:rPr>
              <a:t>     Parts ( Examples :  FAR43, FAR65, FAR145 ) </a:t>
            </a:r>
          </a:p>
          <a:p>
            <a:pPr>
              <a:lnSpc>
                <a:spcPct val="90000"/>
              </a:lnSpc>
              <a:spcBef>
                <a:spcPct val="50000"/>
              </a:spcBef>
            </a:pPr>
            <a:r>
              <a:rPr lang="en-US" sz="2400" b="1" dirty="0">
                <a:latin typeface="Arial" charset="0"/>
              </a:rPr>
              <a:t>     Sub-parts</a:t>
            </a:r>
          </a:p>
          <a:p>
            <a:pPr>
              <a:lnSpc>
                <a:spcPct val="90000"/>
              </a:lnSpc>
              <a:spcBef>
                <a:spcPct val="50000"/>
              </a:spcBef>
              <a:buFontTx/>
              <a:buBlip>
                <a:blip r:embed="rId3"/>
              </a:buBlip>
            </a:pPr>
            <a:endParaRPr lang="en-US" sz="2000" b="1" dirty="0">
              <a:latin typeface="Arial" charset="0"/>
            </a:endParaRPr>
          </a:p>
        </p:txBody>
      </p:sp>
      <p:sp>
        <p:nvSpPr>
          <p:cNvPr id="5" name="Rectangle 3"/>
          <p:cNvSpPr txBox="1">
            <a:spLocks noChangeArrowheads="1"/>
          </p:cNvSpPr>
          <p:nvPr/>
        </p:nvSpPr>
        <p:spPr>
          <a:xfrm>
            <a:off x="76200" y="609600"/>
            <a:ext cx="6324600" cy="609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chemeClr val="tx1"/>
                </a:solidFill>
                <a:effectLst/>
                <a:uLnTx/>
                <a:uFillTx/>
                <a:latin typeface="+mj-lt"/>
                <a:ea typeface="+mj-ea"/>
                <a:cs typeface="+mj-cs"/>
              </a:rPr>
              <a:t>AIRWORTHINESS CODES</a:t>
            </a:r>
            <a:endParaRPr kumimoji="0" lang="en-US" sz="2400" b="1" i="0" u="none" strike="noStrike" kern="0" cap="none" spc="0" normalizeH="0" baseline="0" noProof="0" dirty="0">
              <a:ln>
                <a:noFill/>
              </a:ln>
              <a:solidFill>
                <a:schemeClr val="tx1"/>
              </a:solidFill>
              <a:effectLst/>
              <a:uLnTx/>
              <a:uFillTx/>
              <a:latin typeface="+mj-lt"/>
              <a:ea typeface="+mj-ea"/>
              <a:cs typeface="+mj-cs"/>
            </a:endParaRPr>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7"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46524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5867400" y="2514600"/>
            <a:ext cx="2514600" cy="2617788"/>
          </a:xfrm>
          <a:prstGeom prst="rect">
            <a:avLst/>
          </a:prstGeom>
          <a:noFill/>
          <a:ln w="9525">
            <a:noFill/>
            <a:miter lim="800000"/>
            <a:headEnd/>
            <a:tailEnd/>
          </a:ln>
        </p:spPr>
      </p:pic>
      <p:pic>
        <p:nvPicPr>
          <p:cNvPr id="13315" name="Picture 1"/>
          <p:cNvPicPr>
            <a:picLocks noChangeAspect="1" noChangeArrowheads="1"/>
          </p:cNvPicPr>
          <p:nvPr/>
        </p:nvPicPr>
        <p:blipFill>
          <a:blip r:embed="rId3"/>
          <a:srcRect/>
          <a:stretch>
            <a:fillRect/>
          </a:stretch>
        </p:blipFill>
        <p:spPr bwMode="auto">
          <a:xfrm>
            <a:off x="6477000" y="304800"/>
            <a:ext cx="1866900" cy="1638300"/>
          </a:xfrm>
          <a:prstGeom prst="rect">
            <a:avLst/>
          </a:prstGeom>
          <a:noFill/>
          <a:ln w="9525">
            <a:noFill/>
            <a:miter lim="800000"/>
            <a:headEnd/>
            <a:tailEnd/>
          </a:ln>
        </p:spPr>
      </p:pic>
      <p:sp>
        <p:nvSpPr>
          <p:cNvPr id="13316" name="Title 1"/>
          <p:cNvSpPr>
            <a:spLocks noGrp="1"/>
          </p:cNvSpPr>
          <p:nvPr>
            <p:ph type="title"/>
          </p:nvPr>
        </p:nvSpPr>
        <p:spPr/>
        <p:txBody>
          <a:bodyPr/>
          <a:lstStyle/>
          <a:p>
            <a:pPr eaLnBrk="1" hangingPunct="1"/>
            <a:r>
              <a:rPr lang="en-US" dirty="0"/>
              <a:t>Reminder!</a:t>
            </a:r>
          </a:p>
        </p:txBody>
      </p:sp>
      <p:sp>
        <p:nvSpPr>
          <p:cNvPr id="3" name="Content Placeholder 2"/>
          <p:cNvSpPr>
            <a:spLocks noGrp="1"/>
          </p:cNvSpPr>
          <p:nvPr>
            <p:ph sz="quarter" idx="1"/>
          </p:nvPr>
        </p:nvSpPr>
        <p:spPr>
          <a:xfrm>
            <a:off x="457200" y="1295400"/>
            <a:ext cx="7467600" cy="5178552"/>
          </a:xfrm>
        </p:spPr>
        <p:txBody>
          <a:bodyPr>
            <a:normAutofit fontScale="40000" lnSpcReduction="20000"/>
          </a:bodyPr>
          <a:lstStyle/>
          <a:p>
            <a:pPr marL="274320" indent="-274320" eaLnBrk="1" fontAlgn="auto" hangingPunct="1">
              <a:spcAft>
                <a:spcPts val="0"/>
              </a:spcAft>
              <a:buClr>
                <a:schemeClr val="accent3"/>
              </a:buClr>
              <a:buFontTx/>
              <a:buNone/>
              <a:defRPr/>
            </a:pPr>
            <a:r>
              <a:rPr lang="en-US" sz="5100" dirty="0">
                <a:solidFill>
                  <a:schemeClr val="tx2"/>
                </a:solidFill>
              </a:rPr>
              <a:t>In my class</a:t>
            </a:r>
            <a:r>
              <a:rPr lang="en-US" sz="3600" dirty="0">
                <a:solidFill>
                  <a:schemeClr val="tx2"/>
                </a:solidFill>
              </a:rPr>
              <a:t>:</a:t>
            </a:r>
          </a:p>
          <a:p>
            <a:pPr marL="274320" indent="-274320" eaLnBrk="1" fontAlgn="auto" hangingPunct="1">
              <a:spcAft>
                <a:spcPts val="0"/>
              </a:spcAft>
              <a:buClr>
                <a:schemeClr val="accent3"/>
              </a:buClr>
              <a:buFontTx/>
              <a:buNone/>
              <a:defRPr/>
            </a:pPr>
            <a:endParaRPr lang="en-US" dirty="0">
              <a:solidFill>
                <a:schemeClr val="tx2"/>
              </a:solidFill>
            </a:endParaRPr>
          </a:p>
          <a:p>
            <a:pPr marL="274320" indent="-274320" eaLnBrk="1" fontAlgn="auto" hangingPunct="1">
              <a:spcAft>
                <a:spcPts val="0"/>
              </a:spcAft>
              <a:buClr>
                <a:schemeClr val="accent3"/>
              </a:buClr>
              <a:buFontTx/>
              <a:buNone/>
              <a:defRPr/>
            </a:pPr>
            <a:r>
              <a:rPr lang="en-US" sz="3800" dirty="0">
                <a:solidFill>
                  <a:schemeClr val="tx2"/>
                </a:solidFill>
              </a:rPr>
              <a:t>Please be punctual and not late than 15 minutes.</a:t>
            </a:r>
          </a:p>
          <a:p>
            <a:pPr marL="274320" indent="-274320" eaLnBrk="1" fontAlgn="auto" hangingPunct="1">
              <a:spcAft>
                <a:spcPts val="0"/>
              </a:spcAft>
              <a:buClr>
                <a:schemeClr val="accent3"/>
              </a:buClr>
              <a:buFontTx/>
              <a:buNone/>
              <a:defRPr/>
            </a:pPr>
            <a:r>
              <a:rPr lang="en-US" sz="3800" dirty="0">
                <a:solidFill>
                  <a:schemeClr val="tx2"/>
                </a:solidFill>
              </a:rPr>
              <a:t>Please wearing proper attire for the class session.</a:t>
            </a:r>
          </a:p>
          <a:p>
            <a:pPr marL="274320" indent="-274320" eaLnBrk="1" fontAlgn="auto" hangingPunct="1">
              <a:spcAft>
                <a:spcPts val="0"/>
              </a:spcAft>
              <a:buClr>
                <a:schemeClr val="accent3"/>
              </a:buClr>
              <a:buFontTx/>
              <a:buNone/>
              <a:defRPr/>
            </a:pPr>
            <a:r>
              <a:rPr lang="en-US" sz="3800" dirty="0">
                <a:solidFill>
                  <a:schemeClr val="tx2"/>
                </a:solidFill>
              </a:rPr>
              <a:t>Please pay attention during the class.</a:t>
            </a:r>
          </a:p>
          <a:p>
            <a:pPr marL="274320" indent="-274320" eaLnBrk="1" fontAlgn="auto" hangingPunct="1">
              <a:spcAft>
                <a:spcPts val="0"/>
              </a:spcAft>
              <a:buClr>
                <a:schemeClr val="accent3"/>
              </a:buClr>
              <a:buFontTx/>
              <a:buNone/>
              <a:defRPr/>
            </a:pPr>
            <a:r>
              <a:rPr lang="en-US" sz="3800" dirty="0">
                <a:solidFill>
                  <a:schemeClr val="tx2"/>
                </a:solidFill>
              </a:rPr>
              <a:t>You may eat sweetie, candy, chocolate but not heavy food.</a:t>
            </a:r>
          </a:p>
          <a:p>
            <a:pPr marL="274320" indent="-274320" eaLnBrk="1" fontAlgn="auto" hangingPunct="1">
              <a:spcAft>
                <a:spcPts val="0"/>
              </a:spcAft>
              <a:buClr>
                <a:schemeClr val="accent3"/>
              </a:buClr>
              <a:buFontTx/>
              <a:buNone/>
              <a:defRPr/>
            </a:pPr>
            <a:endParaRPr lang="en-US" dirty="0">
              <a:solidFill>
                <a:schemeClr val="tx2"/>
              </a:solidFill>
            </a:endParaRPr>
          </a:p>
          <a:p>
            <a:pPr marL="274320" indent="-274320" eaLnBrk="1" fontAlgn="auto" hangingPunct="1">
              <a:spcAft>
                <a:spcPts val="0"/>
              </a:spcAft>
              <a:buClr>
                <a:schemeClr val="accent3"/>
              </a:buClr>
              <a:buFontTx/>
              <a:buNone/>
              <a:defRPr/>
            </a:pPr>
            <a:r>
              <a:rPr lang="en-US" sz="5100" dirty="0">
                <a:solidFill>
                  <a:schemeClr val="tx2"/>
                </a:solidFill>
              </a:rPr>
              <a:t>Set  a goal in your life:</a:t>
            </a:r>
          </a:p>
          <a:p>
            <a:pPr marL="274320" indent="-274320" eaLnBrk="1" fontAlgn="auto" hangingPunct="1">
              <a:spcAft>
                <a:spcPts val="0"/>
              </a:spcAft>
              <a:buClr>
                <a:schemeClr val="accent3"/>
              </a:buClr>
              <a:buFontTx/>
              <a:buNone/>
              <a:defRPr/>
            </a:pPr>
            <a:endParaRPr lang="en-US" dirty="0">
              <a:solidFill>
                <a:schemeClr val="tx2"/>
              </a:solidFill>
            </a:endParaRPr>
          </a:p>
          <a:p>
            <a:pPr marL="274320" indent="-274320" eaLnBrk="1" fontAlgn="auto" hangingPunct="1">
              <a:spcAft>
                <a:spcPts val="0"/>
              </a:spcAft>
              <a:buClr>
                <a:schemeClr val="accent3"/>
              </a:buClr>
              <a:buFont typeface="Wingdings 2"/>
              <a:buChar char=""/>
              <a:defRPr/>
            </a:pPr>
            <a:r>
              <a:rPr lang="en-US" sz="3800" dirty="0">
                <a:solidFill>
                  <a:schemeClr val="tx2"/>
                </a:solidFill>
              </a:rPr>
              <a:t>Know your goal and plan properly. </a:t>
            </a:r>
          </a:p>
          <a:p>
            <a:pPr marL="274320" indent="-274320" eaLnBrk="1" fontAlgn="auto" hangingPunct="1">
              <a:spcAft>
                <a:spcPts val="0"/>
              </a:spcAft>
              <a:buClr>
                <a:schemeClr val="accent3"/>
              </a:buClr>
              <a:buFont typeface="Wingdings 2"/>
              <a:buChar char=""/>
              <a:defRPr/>
            </a:pPr>
            <a:r>
              <a:rPr lang="en-US" sz="3800" dirty="0">
                <a:solidFill>
                  <a:schemeClr val="tx2"/>
                </a:solidFill>
              </a:rPr>
              <a:t>Do revision/study before and after class time.</a:t>
            </a:r>
          </a:p>
          <a:p>
            <a:pPr marL="274320" indent="-274320" eaLnBrk="1" fontAlgn="auto" hangingPunct="1">
              <a:spcAft>
                <a:spcPts val="0"/>
              </a:spcAft>
              <a:buClr>
                <a:schemeClr val="accent3"/>
              </a:buClr>
              <a:buFont typeface="Wingdings 2"/>
              <a:buChar char=""/>
              <a:defRPr/>
            </a:pPr>
            <a:r>
              <a:rPr lang="en-US" sz="3800" dirty="0">
                <a:solidFill>
                  <a:schemeClr val="tx2"/>
                </a:solidFill>
              </a:rPr>
              <a:t>Eager to do research.</a:t>
            </a:r>
          </a:p>
          <a:p>
            <a:pPr marL="274320" indent="-274320" eaLnBrk="1" fontAlgn="auto" hangingPunct="1">
              <a:spcAft>
                <a:spcPts val="0"/>
              </a:spcAft>
              <a:buClr>
                <a:schemeClr val="accent3"/>
              </a:buClr>
              <a:buFont typeface="Wingdings 2"/>
              <a:buChar char=""/>
              <a:defRPr/>
            </a:pPr>
            <a:r>
              <a:rPr lang="en-US" sz="3800" dirty="0">
                <a:solidFill>
                  <a:schemeClr val="tx2"/>
                </a:solidFill>
              </a:rPr>
              <a:t>Put interest in the subject.</a:t>
            </a:r>
          </a:p>
          <a:p>
            <a:pPr marL="274320" indent="-274320" eaLnBrk="1" fontAlgn="auto" hangingPunct="1">
              <a:spcAft>
                <a:spcPts val="0"/>
              </a:spcAft>
              <a:buClr>
                <a:schemeClr val="accent3"/>
              </a:buClr>
              <a:buFont typeface="Wingdings 2"/>
              <a:buChar char=""/>
              <a:defRPr/>
            </a:pPr>
            <a:r>
              <a:rPr lang="en-US" sz="3800" dirty="0">
                <a:solidFill>
                  <a:schemeClr val="tx2"/>
                </a:solidFill>
              </a:rPr>
              <a:t>Discipline (e.g. always be punctual!!).</a:t>
            </a:r>
          </a:p>
          <a:p>
            <a:pPr marL="274320" indent="-274320" eaLnBrk="1" fontAlgn="auto" hangingPunct="1">
              <a:spcAft>
                <a:spcPts val="0"/>
              </a:spcAft>
              <a:buClr>
                <a:schemeClr val="accent3"/>
              </a:buClr>
              <a:buFont typeface="Wingdings 2"/>
              <a:buChar char=""/>
              <a:defRPr/>
            </a:pPr>
            <a:r>
              <a:rPr lang="en-US" sz="3800" dirty="0">
                <a:solidFill>
                  <a:schemeClr val="tx2"/>
                </a:solidFill>
              </a:rPr>
              <a:t>Always put academic as your priority.</a:t>
            </a:r>
          </a:p>
          <a:p>
            <a:pPr marL="274320" indent="-274320" eaLnBrk="1" fontAlgn="auto" hangingPunct="1">
              <a:spcAft>
                <a:spcPts val="0"/>
              </a:spcAft>
              <a:buClr>
                <a:schemeClr val="accent3"/>
              </a:buClr>
              <a:buFont typeface="Wingdings 2"/>
              <a:buChar char=""/>
              <a:defRPr/>
            </a:pPr>
            <a:r>
              <a:rPr lang="en-US" sz="3800" dirty="0">
                <a:solidFill>
                  <a:schemeClr val="tx2"/>
                </a:solidFill>
              </a:rPr>
              <a:t>Keeping good mental and physical health.</a:t>
            </a:r>
          </a:p>
          <a:p>
            <a:pPr marL="274320" indent="-274320" eaLnBrk="1" fontAlgn="auto" hangingPunct="1">
              <a:spcAft>
                <a:spcPts val="0"/>
              </a:spcAft>
              <a:buClr>
                <a:schemeClr val="accent3"/>
              </a:buClr>
              <a:buFont typeface="Wingdings 2"/>
              <a:buChar char=""/>
              <a:defRPr/>
            </a:pPr>
            <a:r>
              <a:rPr lang="en-US" sz="3800" dirty="0">
                <a:solidFill>
                  <a:schemeClr val="tx2"/>
                </a:solidFill>
              </a:rPr>
              <a:t>Spend some time for meditation (pray).</a:t>
            </a:r>
          </a:p>
          <a:p>
            <a:pPr marL="274320" indent="-274320" eaLnBrk="1" fontAlgn="auto" hangingPunct="1">
              <a:spcAft>
                <a:spcPts val="0"/>
              </a:spcAft>
              <a:buClr>
                <a:schemeClr val="accent3"/>
              </a:buClr>
              <a:buFont typeface="Wingdings 2"/>
              <a:buChar char=""/>
              <a:defRPr/>
            </a:pPr>
            <a:r>
              <a:rPr lang="en-US" sz="3800" dirty="0">
                <a:solidFill>
                  <a:schemeClr val="tx2"/>
                </a:solidFill>
              </a:rPr>
              <a:t>Train to have strong imagination.</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1"/>
          </p:nvPr>
        </p:nvSpPr>
        <p:spPr>
          <a:noFill/>
        </p:spPr>
        <p:txBody>
          <a:bodyPr/>
          <a:lstStyle/>
          <a:p>
            <a:fld id="{E9E548A1-54E0-485B-B08D-CA2A94054369}" type="slidenum">
              <a:rPr lang="en-US" smtClean="0"/>
              <a:pPr/>
              <a:t>50</a:t>
            </a:fld>
            <a:endParaRPr lang="en-US"/>
          </a:p>
        </p:txBody>
      </p:sp>
      <p:sp>
        <p:nvSpPr>
          <p:cNvPr id="12292" name="Text Box 3"/>
          <p:cNvSpPr txBox="1">
            <a:spLocks noChangeArrowheads="1"/>
          </p:cNvSpPr>
          <p:nvPr/>
        </p:nvSpPr>
        <p:spPr bwMode="auto">
          <a:xfrm>
            <a:off x="381000" y="2362200"/>
            <a:ext cx="8382000" cy="3416300"/>
          </a:xfrm>
          <a:prstGeom prst="rect">
            <a:avLst/>
          </a:prstGeom>
          <a:noFill/>
          <a:ln w="25400">
            <a:noFill/>
            <a:miter lim="800000"/>
            <a:headEnd/>
            <a:tailEnd/>
          </a:ln>
        </p:spPr>
        <p:txBody>
          <a:bodyPr>
            <a:spAutoFit/>
          </a:bodyPr>
          <a:lstStyle/>
          <a:p>
            <a:pPr>
              <a:spcBef>
                <a:spcPct val="50000"/>
              </a:spcBef>
            </a:pPr>
            <a:r>
              <a:rPr lang="en-US" sz="2400" b="1" dirty="0">
                <a:latin typeface="Arial" charset="0"/>
              </a:rPr>
              <a:t>Published by European Aviation Safety Agency and comprise the requirements which are common to all member of European Union countries in the area of </a:t>
            </a:r>
            <a:r>
              <a:rPr lang="en-US" sz="2400" b="1" dirty="0">
                <a:solidFill>
                  <a:srgbClr val="CC0000"/>
                </a:solidFill>
                <a:latin typeface="Arial" charset="0"/>
                <a:cs typeface="Arial" charset="0"/>
              </a:rPr>
              <a:t>Civil Aviation Safety</a:t>
            </a:r>
            <a:r>
              <a:rPr lang="en-US" sz="2400" b="1" dirty="0">
                <a:latin typeface="Arial" charset="0"/>
                <a:cs typeface="Arial" charset="0"/>
              </a:rPr>
              <a:t> and </a:t>
            </a:r>
            <a:r>
              <a:rPr lang="en-US" sz="2400" b="1" dirty="0">
                <a:solidFill>
                  <a:srgbClr val="CC0000"/>
                </a:solidFill>
                <a:latin typeface="Arial" charset="0"/>
                <a:cs typeface="Arial" charset="0"/>
              </a:rPr>
              <a:t>environmental sustainability.</a:t>
            </a:r>
          </a:p>
          <a:p>
            <a:pPr>
              <a:spcBef>
                <a:spcPct val="50000"/>
              </a:spcBef>
            </a:pPr>
            <a:endParaRPr lang="en-US" sz="2400" b="1" dirty="0">
              <a:solidFill>
                <a:schemeClr val="tx2"/>
              </a:solidFill>
              <a:latin typeface="Arial" charset="0"/>
            </a:endParaRPr>
          </a:p>
          <a:p>
            <a:pPr>
              <a:spcBef>
                <a:spcPct val="50000"/>
              </a:spcBef>
            </a:pPr>
            <a:r>
              <a:rPr lang="en-US" sz="2400" b="1" dirty="0">
                <a:solidFill>
                  <a:schemeClr val="tx2"/>
                </a:solidFill>
                <a:latin typeface="Arial" charset="0"/>
              </a:rPr>
              <a:t>Consists of Implementing Rules (Parts) and Certification Specifications </a:t>
            </a:r>
            <a:r>
              <a:rPr lang="en-US" sz="2400" b="1" dirty="0">
                <a:latin typeface="Arial" charset="0"/>
              </a:rPr>
              <a:t>for obtaining type certificates and continuing airworthiness of the Civil Aircraft. </a:t>
            </a:r>
          </a:p>
        </p:txBody>
      </p:sp>
      <p:sp>
        <p:nvSpPr>
          <p:cNvPr id="12293" name="Text Box 4"/>
          <p:cNvSpPr txBox="1">
            <a:spLocks noChangeArrowheads="1"/>
          </p:cNvSpPr>
          <p:nvPr/>
        </p:nvSpPr>
        <p:spPr bwMode="auto">
          <a:xfrm>
            <a:off x="3030538" y="1639888"/>
            <a:ext cx="2030412" cy="457200"/>
          </a:xfrm>
          <a:prstGeom prst="rect">
            <a:avLst/>
          </a:prstGeom>
          <a:noFill/>
          <a:ln w="25400">
            <a:noFill/>
            <a:miter lim="800000"/>
            <a:headEnd/>
            <a:tailEnd/>
          </a:ln>
        </p:spPr>
        <p:txBody>
          <a:bodyPr wrap="none">
            <a:spAutoFit/>
          </a:bodyPr>
          <a:lstStyle/>
          <a:p>
            <a:pPr algn="ctr"/>
            <a:r>
              <a:rPr lang="en-US" sz="2400" b="1" dirty="0">
                <a:solidFill>
                  <a:srgbClr val="CC0000"/>
                </a:solidFill>
                <a:latin typeface="Arial" charset="0"/>
              </a:rPr>
              <a:t>EASA Rules </a:t>
            </a:r>
          </a:p>
        </p:txBody>
      </p:sp>
      <p:sp>
        <p:nvSpPr>
          <p:cNvPr id="6" name="Rectangle 3"/>
          <p:cNvSpPr txBox="1">
            <a:spLocks noChangeArrowheads="1"/>
          </p:cNvSpPr>
          <p:nvPr/>
        </p:nvSpPr>
        <p:spPr>
          <a:xfrm>
            <a:off x="76200" y="609600"/>
            <a:ext cx="6324600" cy="609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chemeClr val="tx1"/>
                </a:solidFill>
                <a:effectLst/>
                <a:uLnTx/>
                <a:uFillTx/>
                <a:latin typeface="+mj-lt"/>
                <a:ea typeface="+mj-ea"/>
                <a:cs typeface="+mj-cs"/>
              </a:rPr>
              <a:t>AIRWORTHINESS CODES</a:t>
            </a:r>
            <a:endParaRPr kumimoji="0" lang="en-US" sz="2400" b="1" i="0" u="none" strike="noStrike" kern="0" cap="none" spc="0" normalizeH="0" baseline="0" noProof="0" dirty="0">
              <a:ln>
                <a:noFill/>
              </a:ln>
              <a:solidFill>
                <a:schemeClr val="tx1"/>
              </a:solidFill>
              <a:effectLst/>
              <a:uLnTx/>
              <a:uFillTx/>
              <a:latin typeface="+mj-lt"/>
              <a:ea typeface="+mj-ea"/>
              <a:cs typeface="+mj-cs"/>
            </a:endParaRPr>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492050805"/>
      </p:ext>
    </p:extLst>
  </p:cSld>
  <p:clrMapOvr>
    <a:masterClrMapping/>
  </p:clrMapOvr>
  <p:transition spd="med">
    <p:zoom/>
    <p:sndAc>
      <p:stSnd>
        <p:snd r:embed="rId3" name="cashreg.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gray">
          <a:xfrm>
            <a:off x="76200" y="609600"/>
            <a:ext cx="6324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j-ea"/>
                <a:cs typeface="+mj-cs"/>
              </a:rPr>
              <a:t>AIRWORTHINESS CODES</a:t>
            </a:r>
          </a:p>
        </p:txBody>
      </p:sp>
      <p:sp>
        <p:nvSpPr>
          <p:cNvPr id="3" name="Rectangle 9"/>
          <p:cNvSpPr>
            <a:spLocks noChangeArrowheads="1"/>
          </p:cNvSpPr>
          <p:nvPr/>
        </p:nvSpPr>
        <p:spPr bwMode="auto">
          <a:xfrm>
            <a:off x="304800" y="1524000"/>
            <a:ext cx="7772400" cy="946150"/>
          </a:xfrm>
          <a:prstGeom prst="rect">
            <a:avLst/>
          </a:prstGeom>
          <a:noFill/>
          <a:ln w="9525">
            <a:noFill/>
            <a:miter lim="800000"/>
            <a:headEnd/>
            <a:tailEnd/>
          </a:ln>
        </p:spPr>
        <p:txBody>
          <a:bodyPr wrap="square" anchor="ctr">
            <a:spAutoFit/>
          </a:bodyPr>
          <a:lstStyle/>
          <a:p>
            <a:pPr algn="just"/>
            <a:r>
              <a:rPr lang="en-GB" sz="2800" dirty="0">
                <a:latin typeface="Tahoma" pitchFamily="34" charset="0"/>
              </a:rPr>
              <a:t>the DCA’s interpretation of certain airworthiness matters. </a:t>
            </a:r>
          </a:p>
        </p:txBody>
      </p:sp>
      <p:sp>
        <p:nvSpPr>
          <p:cNvPr id="7" name="Rectangle 2"/>
          <p:cNvSpPr txBox="1">
            <a:spLocks noChangeArrowheads="1"/>
          </p:cNvSpPr>
          <p:nvPr/>
        </p:nvSpPr>
        <p:spPr>
          <a:xfrm>
            <a:off x="609600" y="2590800"/>
            <a:ext cx="7772400" cy="83820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CC3300"/>
                </a:solidFill>
                <a:effectLst/>
                <a:uLnTx/>
                <a:uFillTx/>
                <a:latin typeface="+mj-lt"/>
                <a:ea typeface="+mj-ea"/>
                <a:cs typeface="+mj-cs"/>
              </a:rPr>
              <a:t>MALAYSIAN CIVIL AVIATION REGULATION</a:t>
            </a:r>
            <a:br>
              <a:rPr kumimoji="0" lang="en-US" sz="2400" b="1" i="0" u="none" strike="noStrike" kern="0" cap="none" spc="0" normalizeH="0" baseline="0" noProof="0" dirty="0">
                <a:ln>
                  <a:noFill/>
                </a:ln>
                <a:solidFill>
                  <a:srgbClr val="CC3300"/>
                </a:solidFill>
                <a:effectLst/>
                <a:uLnTx/>
                <a:uFillTx/>
                <a:latin typeface="+mj-lt"/>
                <a:ea typeface="+mj-ea"/>
                <a:cs typeface="+mj-cs"/>
              </a:rPr>
            </a:br>
            <a:r>
              <a:rPr kumimoji="0" lang="en-US" sz="2400" b="1" i="0" u="none" strike="noStrike" kern="0" cap="none" spc="0" normalizeH="0" baseline="0" noProof="0" dirty="0">
                <a:ln>
                  <a:noFill/>
                </a:ln>
                <a:solidFill>
                  <a:srgbClr val="CC3300"/>
                </a:solidFill>
                <a:effectLst/>
                <a:uLnTx/>
                <a:uFillTx/>
                <a:latin typeface="+mj-lt"/>
                <a:ea typeface="+mj-ea"/>
                <a:cs typeface="+mj-cs"/>
              </a:rPr>
              <a:t>(MCAR)</a:t>
            </a:r>
          </a:p>
        </p:txBody>
      </p:sp>
      <p:sp>
        <p:nvSpPr>
          <p:cNvPr id="8" name="Rectangle 3"/>
          <p:cNvSpPr txBox="1">
            <a:spLocks noChangeArrowheads="1"/>
          </p:cNvSpPr>
          <p:nvPr/>
        </p:nvSpPr>
        <p:spPr>
          <a:xfrm>
            <a:off x="609600" y="3810000"/>
            <a:ext cx="7772400" cy="19812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
                <a:schemeClr val="tx2"/>
              </a:buClr>
              <a:buSzTx/>
              <a:buFont typeface="Wingdings" pitchFamily="2" charset="2"/>
              <a:buChar char="§"/>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MCAR make provisions for the adoption of internationally </a:t>
            </a:r>
            <a:r>
              <a:rPr kumimoji="0" lang="en-US" sz="2400" b="1" i="0" u="none" strike="noStrike" kern="0" cap="none" spc="0" normalizeH="0" baseline="0" noProof="0" dirty="0" err="1">
                <a:ln>
                  <a:noFill/>
                </a:ln>
                <a:solidFill>
                  <a:schemeClr val="tx1"/>
                </a:solidFill>
                <a:effectLst/>
                <a:uLnTx/>
                <a:uFillTx/>
                <a:latin typeface="+mn-lt"/>
                <a:ea typeface="+mn-ea"/>
                <a:cs typeface="+mn-cs"/>
              </a:rPr>
              <a:t>recognised</a:t>
            </a:r>
            <a:r>
              <a:rPr kumimoji="0" lang="en-US" sz="2400" b="1" i="0" u="none" strike="noStrike" kern="0" cap="none" spc="0" normalizeH="0" baseline="0" noProof="0" dirty="0">
                <a:ln>
                  <a:noFill/>
                </a:ln>
                <a:solidFill>
                  <a:schemeClr val="tx1"/>
                </a:solidFill>
                <a:effectLst/>
                <a:uLnTx/>
                <a:uFillTx/>
                <a:latin typeface="+mn-lt"/>
                <a:ea typeface="+mn-ea"/>
                <a:cs typeface="+mn-cs"/>
              </a:rPr>
              <a:t> airworthiness codes for airworthiness certification and procedural requirements.</a:t>
            </a:r>
          </a:p>
          <a:p>
            <a:pPr marL="342900" marR="0" lvl="0" indent="-342900" algn="l" defTabSz="914400" rtl="0" eaLnBrk="1" fontAlgn="base" latinLnBrk="0" hangingPunct="1">
              <a:lnSpc>
                <a:spcPct val="100000"/>
              </a:lnSpc>
              <a:spcBef>
                <a:spcPct val="20000"/>
              </a:spcBef>
              <a:spcAft>
                <a:spcPct val="0"/>
              </a:spcAft>
              <a:buClr>
                <a:schemeClr val="tx2"/>
              </a:buClr>
              <a:buSzTx/>
              <a:buFontTx/>
              <a:buNone/>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4043653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5"/>
          <p:cNvSpPr>
            <a:spLocks noGrp="1"/>
          </p:cNvSpPr>
          <p:nvPr>
            <p:ph type="sldNum" sz="quarter" idx="4294967295"/>
          </p:nvPr>
        </p:nvSpPr>
        <p:spPr>
          <a:xfrm>
            <a:off x="6477000" y="6248400"/>
            <a:ext cx="2133600" cy="228600"/>
          </a:xfrm>
          <a:prstGeom prst="rect">
            <a:avLst/>
          </a:prstGeom>
          <a:noFill/>
        </p:spPr>
        <p:txBody>
          <a:bodyPr/>
          <a:lstStyle/>
          <a:p>
            <a:fld id="{2B8479AE-C541-4769-9B42-F436C3DD2458}" type="slidenum">
              <a:rPr lang="en-US" smtClean="0"/>
              <a:pPr/>
              <a:t>52</a:t>
            </a:fld>
            <a:endParaRPr lang="en-US" dirty="0"/>
          </a:p>
        </p:txBody>
      </p:sp>
      <p:sp>
        <p:nvSpPr>
          <p:cNvPr id="6" name="Action Button: Home 5">
            <a:hlinkClick r:id="rId4" action="ppaction://hlinksldjump" highlightClick="1"/>
          </p:cNvPr>
          <p:cNvSpPr/>
          <p:nvPr/>
        </p:nvSpPr>
        <p:spPr bwMode="auto">
          <a:xfrm>
            <a:off x="8001000" y="5715000"/>
            <a:ext cx="381000" cy="304800"/>
          </a:xfrm>
          <a:prstGeom prst="actionButtonHome">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Rectangle 3"/>
          <p:cNvSpPr txBox="1">
            <a:spLocks noChangeArrowheads="1"/>
          </p:cNvSpPr>
          <p:nvPr/>
        </p:nvSpPr>
        <p:spPr bwMode="gray">
          <a:xfrm>
            <a:off x="76200" y="609600"/>
            <a:ext cx="6324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mj-lt"/>
                <a:ea typeface="+mj-ea"/>
                <a:cs typeface="+mj-cs"/>
              </a:rPr>
              <a:t>AIRWORTHINESS CODES</a:t>
            </a:r>
          </a:p>
        </p:txBody>
      </p:sp>
      <p:sp>
        <p:nvSpPr>
          <p:cNvPr id="8" name="Rectangle 7"/>
          <p:cNvSpPr>
            <a:spLocks noChangeArrowheads="1"/>
          </p:cNvSpPr>
          <p:nvPr/>
        </p:nvSpPr>
        <p:spPr bwMode="auto">
          <a:xfrm>
            <a:off x="1981200" y="1828800"/>
            <a:ext cx="4786313" cy="579438"/>
          </a:xfrm>
          <a:prstGeom prst="rect">
            <a:avLst/>
          </a:prstGeom>
          <a:noFill/>
          <a:ln w="9525">
            <a:noFill/>
            <a:miter lim="800000"/>
            <a:headEnd/>
            <a:tailEnd/>
          </a:ln>
        </p:spPr>
        <p:txBody>
          <a:bodyPr wrap="none" anchor="ctr">
            <a:spAutoFit/>
          </a:bodyPr>
          <a:lstStyle/>
          <a:p>
            <a:r>
              <a:rPr lang="en-GB" sz="3200" b="1" dirty="0">
                <a:latin typeface="Tahoma" pitchFamily="34" charset="0"/>
              </a:rPr>
              <a:t>Airworthiness Notices</a:t>
            </a:r>
            <a:r>
              <a:rPr lang="en-US" sz="3200" dirty="0">
                <a:latin typeface="Tahoma" pitchFamily="34" charset="0"/>
              </a:rPr>
              <a:t> </a:t>
            </a:r>
          </a:p>
        </p:txBody>
      </p:sp>
      <p:sp>
        <p:nvSpPr>
          <p:cNvPr id="9" name="Text Box 5"/>
          <p:cNvSpPr txBox="1">
            <a:spLocks noChangeArrowheads="1"/>
          </p:cNvSpPr>
          <p:nvPr/>
        </p:nvSpPr>
        <p:spPr bwMode="auto">
          <a:xfrm>
            <a:off x="457200" y="2667000"/>
            <a:ext cx="6713538" cy="457200"/>
          </a:xfrm>
          <a:prstGeom prst="rect">
            <a:avLst/>
          </a:prstGeom>
          <a:noFill/>
          <a:ln w="9525">
            <a:noFill/>
            <a:miter lim="800000"/>
            <a:headEnd/>
            <a:tailEnd/>
          </a:ln>
        </p:spPr>
        <p:txBody>
          <a:bodyPr wrap="none">
            <a:spAutoFit/>
          </a:bodyPr>
          <a:lstStyle/>
          <a:p>
            <a:r>
              <a:rPr lang="en-GB" dirty="0">
                <a:latin typeface="Tahoma" pitchFamily="34" charset="0"/>
                <a:cs typeface="Times New Roman" pitchFamily="18" charset="0"/>
              </a:rPr>
              <a:t> </a:t>
            </a:r>
            <a:r>
              <a:rPr lang="en-GB" sz="2400" dirty="0">
                <a:latin typeface="Tahoma" pitchFamily="34" charset="0"/>
                <a:cs typeface="Times New Roman" pitchFamily="18" charset="0"/>
              </a:rPr>
              <a:t>2 most important Airworthiness Notices for LAE </a:t>
            </a:r>
            <a:endParaRPr lang="en-US" sz="2400" dirty="0">
              <a:latin typeface="Tahoma" pitchFamily="34" charset="0"/>
              <a:cs typeface="Times New Roman" pitchFamily="18" charset="0"/>
            </a:endParaRPr>
          </a:p>
        </p:txBody>
      </p:sp>
      <p:sp>
        <p:nvSpPr>
          <p:cNvPr id="10" name="Rectangle 6"/>
          <p:cNvSpPr>
            <a:spLocks noChangeArrowheads="1"/>
          </p:cNvSpPr>
          <p:nvPr/>
        </p:nvSpPr>
        <p:spPr bwMode="auto">
          <a:xfrm>
            <a:off x="533400" y="3548062"/>
            <a:ext cx="8001000" cy="2166938"/>
          </a:xfrm>
          <a:prstGeom prst="rect">
            <a:avLst/>
          </a:prstGeom>
          <a:noFill/>
          <a:ln w="9525">
            <a:noFill/>
            <a:miter lim="800000"/>
            <a:headEnd/>
            <a:tailEnd/>
          </a:ln>
        </p:spPr>
        <p:txBody>
          <a:bodyPr wrap="square">
            <a:spAutoFit/>
          </a:bodyPr>
          <a:lstStyle/>
          <a:p>
            <a:r>
              <a:rPr lang="en-GB" b="1" dirty="0">
                <a:latin typeface="Arial Unicode MS" pitchFamily="34" charset="-128"/>
                <a:ea typeface="Arial Unicode MS" pitchFamily="34" charset="-128"/>
                <a:cs typeface="Arial Unicode MS" pitchFamily="34" charset="-128"/>
              </a:rPr>
              <a:t>NOTICE NO. 3,</a:t>
            </a:r>
            <a:endParaRPr lang="en-US" b="1" dirty="0">
              <a:latin typeface="Arial Unicode MS" pitchFamily="34" charset="-128"/>
              <a:ea typeface="Arial Unicode MS" pitchFamily="34" charset="-128"/>
              <a:cs typeface="Arial Unicode MS" pitchFamily="34" charset="-128"/>
            </a:endParaRPr>
          </a:p>
          <a:p>
            <a:pPr eaLnBrk="0" hangingPunct="0"/>
            <a:r>
              <a:rPr lang="en-GB" b="1" dirty="0">
                <a:latin typeface="Arial Unicode MS" pitchFamily="34" charset="-128"/>
                <a:ea typeface="Arial Unicode MS" pitchFamily="34" charset="-128"/>
                <a:cs typeface="Arial Unicode MS" pitchFamily="34" charset="-128"/>
              </a:rPr>
              <a:t>CERTIFICATION RESPONSIBILITIES FOR LAE WITH TR &amp; MEMBERS OF APP ORG </a:t>
            </a:r>
            <a:endParaRPr lang="en-US" b="1" dirty="0">
              <a:latin typeface="Arial Unicode MS" pitchFamily="34" charset="-128"/>
              <a:ea typeface="Arial Unicode MS" pitchFamily="34" charset="-128"/>
              <a:cs typeface="Arial Unicode MS" pitchFamily="34" charset="-128"/>
            </a:endParaRPr>
          </a:p>
          <a:p>
            <a:pPr eaLnBrk="0" hangingPunct="0"/>
            <a:r>
              <a:rPr lang="en-GB" b="1" dirty="0">
                <a:latin typeface="Arial Unicode MS" pitchFamily="34" charset="-128"/>
                <a:ea typeface="Arial Unicode MS" pitchFamily="34" charset="-128"/>
                <a:cs typeface="Arial Unicode MS" pitchFamily="34" charset="-128"/>
              </a:rPr>
              <a:t> </a:t>
            </a:r>
            <a:endParaRPr lang="en-US" b="1" dirty="0">
              <a:latin typeface="Arial Unicode MS" pitchFamily="34" charset="-128"/>
              <a:ea typeface="Arial Unicode MS" pitchFamily="34" charset="-128"/>
              <a:cs typeface="Arial Unicode MS" pitchFamily="34" charset="-128"/>
            </a:endParaRPr>
          </a:p>
          <a:p>
            <a:pPr eaLnBrk="0" hangingPunct="0"/>
            <a:r>
              <a:rPr lang="en-GB" b="1" dirty="0">
                <a:latin typeface="Arial Unicode MS" pitchFamily="34" charset="-128"/>
                <a:ea typeface="Arial Unicode MS" pitchFamily="34" charset="-128"/>
                <a:cs typeface="Arial Unicode MS" pitchFamily="34" charset="-128"/>
              </a:rPr>
              <a:t>NOTICE NO. 10</a:t>
            </a:r>
            <a:endParaRPr lang="en-US" b="1" dirty="0">
              <a:latin typeface="Arial Unicode MS" pitchFamily="34" charset="-128"/>
              <a:ea typeface="Arial Unicode MS" pitchFamily="34" charset="-128"/>
              <a:cs typeface="Arial Unicode MS" pitchFamily="34" charset="-128"/>
            </a:endParaRPr>
          </a:p>
          <a:p>
            <a:pPr eaLnBrk="0" hangingPunct="0"/>
            <a:r>
              <a:rPr lang="en-GB" b="1" dirty="0">
                <a:latin typeface="Arial Unicode MS" pitchFamily="34" charset="-128"/>
                <a:ea typeface="Arial Unicode MS" pitchFamily="34" charset="-128"/>
                <a:cs typeface="Arial Unicode MS" pitchFamily="34" charset="-128"/>
              </a:rPr>
              <a:t>AMEL TYPE RATINGS</a:t>
            </a:r>
            <a:endParaRPr lang="en-US" b="1" dirty="0">
              <a:latin typeface="Arial Unicode MS" pitchFamily="34" charset="-128"/>
              <a:ea typeface="Arial Unicode MS" pitchFamily="34" charset="-128"/>
              <a:cs typeface="Arial Unicode MS" pitchFamily="34" charset="-128"/>
            </a:endParaRPr>
          </a:p>
          <a:p>
            <a:pPr eaLnBrk="0" hangingPunct="0"/>
            <a:endParaRPr lang="en-US" sz="2800" b="1" dirty="0">
              <a:latin typeface="Arial" pitchFamily="34" charset="0"/>
            </a:endParaRPr>
          </a:p>
        </p:txBody>
      </p:sp>
      <p:sp>
        <p:nvSpPr>
          <p:cNvPr id="11"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12"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775305406"/>
      </p:ext>
    </p:extLst>
  </p:cSld>
  <p:clrMapOvr>
    <a:masterClrMapping/>
  </p:clrMapOvr>
  <p:transition advClick="0">
    <p:zoom/>
    <p:sndAc>
      <p:stSnd>
        <p:snd r:embed="rId3" name="type.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819400"/>
            <a:ext cx="6477000" cy="1219200"/>
          </a:xfrm>
        </p:spPr>
        <p:txBody>
          <a:bodyPr/>
          <a:lstStyle/>
          <a:p>
            <a:pPr algn="ctr">
              <a:buNone/>
            </a:pPr>
            <a:r>
              <a:rPr lang="en-US" dirty="0"/>
              <a:t>1.2   ROLE OF EASA</a:t>
            </a:r>
          </a:p>
        </p:txBody>
      </p:sp>
      <p:graphicFrame>
        <p:nvGraphicFramePr>
          <p:cNvPr id="33794" name="Object 3"/>
          <p:cNvGraphicFramePr>
            <a:graphicFrameLocks noChangeAspect="1"/>
          </p:cNvGraphicFramePr>
          <p:nvPr/>
        </p:nvGraphicFramePr>
        <p:xfrm>
          <a:off x="152400" y="4648200"/>
          <a:ext cx="7086600" cy="584200"/>
        </p:xfrm>
        <a:graphic>
          <a:graphicData uri="http://schemas.openxmlformats.org/presentationml/2006/ole">
            <mc:AlternateContent xmlns:mc="http://schemas.openxmlformats.org/markup-compatibility/2006">
              <mc:Choice xmlns:v="urn:schemas-microsoft-com:vml" Requires="v">
                <p:oleObj spid="_x0000_s6149" r:id="rId4" imgW="9038095" imgH="857143" progId="PBrush">
                  <p:embed/>
                </p:oleObj>
              </mc:Choice>
              <mc:Fallback>
                <p:oleObj r:id="rId4" imgW="9038095" imgH="8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482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4"/>
          <p:cNvSpPr txBox="1">
            <a:spLocks noChangeArrowheads="1"/>
          </p:cNvSpPr>
          <p:nvPr/>
        </p:nvSpPr>
        <p:spPr bwMode="auto">
          <a:xfrm>
            <a:off x="-152400" y="1905000"/>
            <a:ext cx="7109127" cy="1077218"/>
          </a:xfrm>
          <a:prstGeom prst="rect">
            <a:avLst/>
          </a:prstGeom>
          <a:noFill/>
          <a:ln w="9525">
            <a:noFill/>
            <a:miter lim="800000"/>
            <a:headEnd/>
            <a:tailEnd/>
          </a:ln>
        </p:spPr>
        <p:txBody>
          <a:bodyPr wrap="none">
            <a:spAutoFit/>
          </a:bodyPr>
          <a:lstStyle/>
          <a:p>
            <a:pPr algn="ctr"/>
            <a:r>
              <a:rPr lang="en-US" sz="3200" dirty="0">
                <a:latin typeface="Arial" charset="0"/>
              </a:rPr>
              <a:t>EASA REGULATORY FRAMEWORK</a:t>
            </a:r>
          </a:p>
          <a:p>
            <a:pPr algn="ctr"/>
            <a:r>
              <a:rPr lang="en-US" sz="3200" dirty="0">
                <a:latin typeface="Arial" charset="0"/>
              </a:rPr>
              <a:t>&amp;</a:t>
            </a:r>
          </a:p>
        </p:txBody>
      </p:sp>
      <p:sp>
        <p:nvSpPr>
          <p:cNvPr id="5"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pic>
        <p:nvPicPr>
          <p:cNvPr id="6" name="Picture 5" descr="logo pbs"/>
          <p:cNvPicPr/>
          <p:nvPr/>
        </p:nvPicPr>
        <p:blipFill>
          <a:blip r:embed="rId6" cstate="print"/>
          <a:srcRect/>
          <a:stretch>
            <a:fillRect/>
          </a:stretch>
        </p:blipFill>
        <p:spPr bwMode="auto">
          <a:xfrm>
            <a:off x="6629400" y="0"/>
            <a:ext cx="1895128" cy="1196752"/>
          </a:xfrm>
          <a:prstGeom prst="rect">
            <a:avLst/>
          </a:prstGeom>
          <a:noFill/>
          <a:ln w="9525">
            <a:noFill/>
            <a:miter lim="800000"/>
            <a:headEnd/>
            <a:tailEnd/>
          </a:ln>
        </p:spPr>
      </p:pic>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140281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1"/>
          </p:nvPr>
        </p:nvSpPr>
        <p:spPr>
          <a:noFill/>
        </p:spPr>
        <p:txBody>
          <a:bodyPr/>
          <a:lstStyle/>
          <a:p>
            <a:fld id="{0582DB05-2B4F-4012-A37B-307007DF5A16}" type="slidenum">
              <a:rPr lang="en-US" smtClean="0"/>
              <a:pPr/>
              <a:t>54</a:t>
            </a:fld>
            <a:endParaRPr lang="en-US"/>
          </a:p>
        </p:txBody>
      </p:sp>
      <p:sp>
        <p:nvSpPr>
          <p:cNvPr id="15363" name="Text Box 2"/>
          <p:cNvSpPr txBox="1">
            <a:spLocks noChangeArrowheads="1"/>
          </p:cNvSpPr>
          <p:nvPr/>
        </p:nvSpPr>
        <p:spPr bwMode="auto">
          <a:xfrm>
            <a:off x="381000" y="1066800"/>
            <a:ext cx="5943600" cy="461665"/>
          </a:xfrm>
          <a:prstGeom prst="rect">
            <a:avLst/>
          </a:prstGeom>
          <a:noFill/>
          <a:ln w="9525">
            <a:noFill/>
            <a:miter lim="800000"/>
            <a:headEnd/>
            <a:tailEnd/>
          </a:ln>
        </p:spPr>
        <p:txBody>
          <a:bodyPr>
            <a:spAutoFit/>
          </a:bodyPr>
          <a:lstStyle/>
          <a:p>
            <a:r>
              <a:rPr lang="en-US" sz="2400" b="1" dirty="0">
                <a:latin typeface="Arial" charset="0"/>
              </a:rPr>
              <a:t>EASA REGULATORY FRAMEWORK</a:t>
            </a:r>
          </a:p>
        </p:txBody>
      </p:sp>
      <p:sp>
        <p:nvSpPr>
          <p:cNvPr id="15364" name="Text Box 3"/>
          <p:cNvSpPr txBox="1">
            <a:spLocks noChangeArrowheads="1"/>
          </p:cNvSpPr>
          <p:nvPr/>
        </p:nvSpPr>
        <p:spPr bwMode="auto">
          <a:xfrm>
            <a:off x="2346325" y="2632075"/>
            <a:ext cx="184150" cy="457200"/>
          </a:xfrm>
          <a:prstGeom prst="rect">
            <a:avLst/>
          </a:prstGeom>
          <a:noFill/>
          <a:ln w="9525">
            <a:noFill/>
            <a:miter lim="800000"/>
            <a:headEnd/>
            <a:tailEnd/>
          </a:ln>
        </p:spPr>
        <p:txBody>
          <a:bodyPr wrap="none">
            <a:spAutoFit/>
          </a:bodyPr>
          <a:lstStyle/>
          <a:p>
            <a:endParaRPr lang="en-US"/>
          </a:p>
        </p:txBody>
      </p:sp>
      <p:sp>
        <p:nvSpPr>
          <p:cNvPr id="15365" name="Text Box 4"/>
          <p:cNvSpPr txBox="1">
            <a:spLocks noChangeArrowheads="1"/>
          </p:cNvSpPr>
          <p:nvPr/>
        </p:nvSpPr>
        <p:spPr bwMode="auto">
          <a:xfrm>
            <a:off x="1508125" y="2057400"/>
            <a:ext cx="6180138" cy="3444875"/>
          </a:xfrm>
          <a:prstGeom prst="rect">
            <a:avLst/>
          </a:prstGeom>
          <a:noFill/>
          <a:ln w="9525">
            <a:noFill/>
            <a:miter lim="800000"/>
            <a:headEnd/>
            <a:tailEnd/>
          </a:ln>
        </p:spPr>
        <p:txBody>
          <a:bodyPr wrap="none">
            <a:spAutoFit/>
          </a:bodyPr>
          <a:lstStyle/>
          <a:p>
            <a:pPr eaLnBrk="0" hangingPunct="0">
              <a:spcBef>
                <a:spcPct val="50000"/>
              </a:spcBef>
              <a:buFont typeface="Wingdings" pitchFamily="2" charset="2"/>
              <a:buChar char="§"/>
            </a:pPr>
            <a:r>
              <a:rPr lang="en-US" sz="2000" b="1" dirty="0">
                <a:latin typeface="Arial" charset="0"/>
              </a:rPr>
              <a:t> EUROPEAN UNION (EU)</a:t>
            </a:r>
          </a:p>
          <a:p>
            <a:pPr eaLnBrk="0" hangingPunct="0">
              <a:spcBef>
                <a:spcPct val="50000"/>
              </a:spcBef>
              <a:buFont typeface="Wingdings" pitchFamily="2" charset="2"/>
              <a:buChar char="§"/>
            </a:pPr>
            <a:r>
              <a:rPr lang="en-US" sz="2000" b="1" dirty="0">
                <a:latin typeface="Arial" charset="0"/>
                <a:cs typeface="Arial" charset="0"/>
              </a:rPr>
              <a:t> WHAT IS EASA?</a:t>
            </a:r>
          </a:p>
          <a:p>
            <a:pPr eaLnBrk="0" hangingPunct="0">
              <a:spcBef>
                <a:spcPct val="50000"/>
              </a:spcBef>
              <a:buFont typeface="Wingdings" pitchFamily="2" charset="2"/>
              <a:buChar char="§"/>
            </a:pPr>
            <a:r>
              <a:rPr lang="en-US" sz="2000" b="1" dirty="0">
                <a:latin typeface="Arial" charset="0"/>
                <a:cs typeface="Arial" charset="0"/>
              </a:rPr>
              <a:t> MEMBER STATE</a:t>
            </a:r>
          </a:p>
          <a:p>
            <a:pPr eaLnBrk="0" hangingPunct="0">
              <a:spcBef>
                <a:spcPct val="50000"/>
              </a:spcBef>
              <a:buFont typeface="Wingdings" pitchFamily="2" charset="2"/>
              <a:buChar char="§"/>
            </a:pPr>
            <a:r>
              <a:rPr lang="en-US" sz="2000" b="1" dirty="0">
                <a:latin typeface="Arial" charset="0"/>
              </a:rPr>
              <a:t> MANAGEMENT COMMITTEE</a:t>
            </a:r>
          </a:p>
          <a:p>
            <a:pPr eaLnBrk="0" hangingPunct="0">
              <a:spcBef>
                <a:spcPct val="50000"/>
              </a:spcBef>
              <a:buFont typeface="Wingdings" pitchFamily="2" charset="2"/>
              <a:buChar char="§"/>
            </a:pPr>
            <a:r>
              <a:rPr lang="en-US" sz="2000" b="1" dirty="0">
                <a:latin typeface="Arial" charset="0"/>
              </a:rPr>
              <a:t> HOW EASA AND RULES WERE ESTABLISHED?</a:t>
            </a:r>
          </a:p>
          <a:p>
            <a:pPr eaLnBrk="0" hangingPunct="0">
              <a:spcBef>
                <a:spcPct val="50000"/>
              </a:spcBef>
              <a:buFont typeface="Wingdings" pitchFamily="2" charset="2"/>
              <a:buChar char="§"/>
            </a:pPr>
            <a:r>
              <a:rPr lang="en-US" sz="2000" b="1" dirty="0">
                <a:latin typeface="Arial" charset="0"/>
              </a:rPr>
              <a:t> ARTICLES</a:t>
            </a:r>
          </a:p>
          <a:p>
            <a:pPr eaLnBrk="0" hangingPunct="0">
              <a:spcBef>
                <a:spcPct val="50000"/>
              </a:spcBef>
              <a:buFont typeface="Wingdings" pitchFamily="2" charset="2"/>
              <a:buChar char="§"/>
            </a:pPr>
            <a:r>
              <a:rPr lang="en-US" sz="2000" b="1" dirty="0">
                <a:latin typeface="Arial" charset="0"/>
              </a:rPr>
              <a:t> ANNEXES</a:t>
            </a:r>
          </a:p>
          <a:p>
            <a:pPr>
              <a:buFont typeface="Wingdings" pitchFamily="2" charset="2"/>
              <a:buChar char="§"/>
            </a:pPr>
            <a:endParaRPr lang="en-US" sz="2000" dirty="0"/>
          </a:p>
        </p:txBody>
      </p:sp>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7"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853178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Slide Number Placeholder 4"/>
          <p:cNvSpPr>
            <a:spLocks noGrp="1"/>
          </p:cNvSpPr>
          <p:nvPr>
            <p:ph type="sldNum" sz="quarter" idx="11"/>
          </p:nvPr>
        </p:nvSpPr>
        <p:spPr>
          <a:noFill/>
        </p:spPr>
        <p:txBody>
          <a:bodyPr/>
          <a:lstStyle/>
          <a:p>
            <a:fld id="{7E28E316-54E4-48B4-898B-2B35EB3E8C4F}" type="slidenum">
              <a:rPr lang="en-US" smtClean="0"/>
              <a:pPr/>
              <a:t>55</a:t>
            </a:fld>
            <a:endParaRPr lang="en-US"/>
          </a:p>
        </p:txBody>
      </p:sp>
      <p:grpSp>
        <p:nvGrpSpPr>
          <p:cNvPr id="2" name="Group 2"/>
          <p:cNvGrpSpPr>
            <a:grpSpLocks/>
          </p:cNvGrpSpPr>
          <p:nvPr/>
        </p:nvGrpSpPr>
        <p:grpSpPr bwMode="auto">
          <a:xfrm>
            <a:off x="533400" y="1676400"/>
            <a:ext cx="7959725" cy="4689475"/>
            <a:chOff x="336" y="1056"/>
            <a:chExt cx="5014" cy="2954"/>
          </a:xfrm>
        </p:grpSpPr>
        <p:graphicFrame>
          <p:nvGraphicFramePr>
            <p:cNvPr id="6147" name="Object 3"/>
            <p:cNvGraphicFramePr>
              <a:graphicFrameLocks noChangeAspect="1"/>
            </p:cNvGraphicFramePr>
            <p:nvPr/>
          </p:nvGraphicFramePr>
          <p:xfrm>
            <a:off x="336" y="1056"/>
            <a:ext cx="4992" cy="2954"/>
          </p:xfrm>
          <a:graphic>
            <a:graphicData uri="http://schemas.openxmlformats.org/presentationml/2006/ole">
              <mc:AlternateContent xmlns:mc="http://schemas.openxmlformats.org/markup-compatibility/2006">
                <mc:Choice xmlns:v="urn:schemas-microsoft-com:vml" Requires="v">
                  <p:oleObj spid="_x0000_s7179" name="Bitmap Image" r:id="rId5" imgW="5866667" imgH="3572374" progId="PBrush">
                    <p:embed/>
                  </p:oleObj>
                </mc:Choice>
                <mc:Fallback>
                  <p:oleObj name="Bitmap Image" r:id="rId5" imgW="5866667" imgH="3572374"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 y="1056"/>
                          <a:ext cx="4992" cy="2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4"/>
            <p:cNvGraphicFramePr>
              <a:graphicFrameLocks noChangeAspect="1"/>
            </p:cNvGraphicFramePr>
            <p:nvPr/>
          </p:nvGraphicFramePr>
          <p:xfrm>
            <a:off x="2496" y="1056"/>
            <a:ext cx="2854" cy="2928"/>
          </p:xfrm>
          <a:graphic>
            <a:graphicData uri="http://schemas.openxmlformats.org/presentationml/2006/ole">
              <mc:AlternateContent xmlns:mc="http://schemas.openxmlformats.org/markup-compatibility/2006">
                <mc:Choice xmlns:v="urn:schemas-microsoft-com:vml" Requires="v">
                  <p:oleObj spid="_x0000_s7180" name="Photo Editor Photo" r:id="rId7" imgW="10447619" imgH="13441651" progId="">
                    <p:embed/>
                  </p:oleObj>
                </mc:Choice>
                <mc:Fallback>
                  <p:oleObj name="Photo Editor Photo" r:id="rId7" imgW="10447619" imgH="1344165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6" y="1056"/>
                          <a:ext cx="2854" cy="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221" name="AutoShape 5"/>
          <p:cNvSpPr>
            <a:spLocks noChangeArrowheads="1"/>
          </p:cNvSpPr>
          <p:nvPr/>
        </p:nvSpPr>
        <p:spPr bwMode="auto">
          <a:xfrm rot="10800000">
            <a:off x="3124200" y="3429000"/>
            <a:ext cx="2286000" cy="990600"/>
          </a:xfrm>
          <a:custGeom>
            <a:avLst/>
            <a:gdLst>
              <a:gd name="T0" fmla="*/ 2147483647 w 21600"/>
              <a:gd name="T1" fmla="*/ 0 h 21600"/>
              <a:gd name="T2" fmla="*/ 0 w 21600"/>
              <a:gd name="T3" fmla="*/ 1041734762 h 21600"/>
              <a:gd name="T4" fmla="*/ 2147483647 w 21600"/>
              <a:gd name="T5" fmla="*/ 2083469524 h 21600"/>
              <a:gd name="T6" fmla="*/ 2147483647 w 21600"/>
              <a:gd name="T7" fmla="*/ 10417347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spAutoFit/>
          </a:bodyPr>
          <a:lstStyle/>
          <a:p>
            <a:endParaRPr lang="en-US"/>
          </a:p>
        </p:txBody>
      </p:sp>
      <p:sp>
        <p:nvSpPr>
          <p:cNvPr id="9222" name="Text Box 6"/>
          <p:cNvSpPr txBox="1">
            <a:spLocks noChangeArrowheads="1"/>
          </p:cNvSpPr>
          <p:nvPr/>
        </p:nvSpPr>
        <p:spPr bwMode="auto">
          <a:xfrm>
            <a:off x="838200" y="3505200"/>
            <a:ext cx="1981200" cy="1004888"/>
          </a:xfrm>
          <a:prstGeom prst="rect">
            <a:avLst/>
          </a:prstGeom>
          <a:solidFill>
            <a:srgbClr val="FFCC99"/>
          </a:solidFill>
          <a:ln w="9525">
            <a:noFill/>
            <a:miter lim="800000"/>
            <a:headEnd/>
            <a:tailEnd/>
          </a:ln>
        </p:spPr>
        <p:txBody>
          <a:bodyPr>
            <a:spAutoFit/>
          </a:bodyPr>
          <a:lstStyle/>
          <a:p>
            <a:pPr eaLnBrk="0" hangingPunct="0">
              <a:spcBef>
                <a:spcPct val="50000"/>
              </a:spcBef>
            </a:pPr>
            <a:r>
              <a:rPr lang="en-US" b="1">
                <a:solidFill>
                  <a:srgbClr val="000066"/>
                </a:solidFill>
                <a:latin typeface="Arial" charset="0"/>
              </a:rPr>
              <a:t>EUROPEAN </a:t>
            </a:r>
          </a:p>
          <a:p>
            <a:pPr eaLnBrk="0" hangingPunct="0">
              <a:spcBef>
                <a:spcPct val="50000"/>
              </a:spcBef>
            </a:pPr>
            <a:r>
              <a:rPr lang="en-US" b="1">
                <a:solidFill>
                  <a:srgbClr val="000066"/>
                </a:solidFill>
                <a:latin typeface="Arial" charset="0"/>
              </a:rPr>
              <a:t>UNION (EU)</a:t>
            </a:r>
          </a:p>
        </p:txBody>
      </p:sp>
      <p:sp>
        <p:nvSpPr>
          <p:cNvPr id="9223" name="Line 7"/>
          <p:cNvSpPr>
            <a:spLocks noChangeShapeType="1"/>
          </p:cNvSpPr>
          <p:nvPr/>
        </p:nvSpPr>
        <p:spPr bwMode="auto">
          <a:xfrm flipH="1" flipV="1">
            <a:off x="1447800" y="2590800"/>
            <a:ext cx="381000" cy="838200"/>
          </a:xfrm>
          <a:prstGeom prst="line">
            <a:avLst/>
          </a:prstGeom>
          <a:noFill/>
          <a:ln w="9525">
            <a:solidFill>
              <a:schemeClr val="bg2"/>
            </a:solidFill>
            <a:round/>
            <a:headEnd/>
            <a:tailEnd type="triangle" w="med" len="med"/>
          </a:ln>
        </p:spPr>
        <p:txBody>
          <a:bodyPr wrap="none" anchor="ctr">
            <a:spAutoFit/>
          </a:bodyPr>
          <a:lstStyle/>
          <a:p>
            <a:endParaRPr lang="en-US"/>
          </a:p>
        </p:txBody>
      </p:sp>
      <p:graphicFrame>
        <p:nvGraphicFramePr>
          <p:cNvPr id="6146" name="Object 8"/>
          <p:cNvGraphicFramePr>
            <a:graphicFrameLocks noChangeAspect="1"/>
          </p:cNvGraphicFramePr>
          <p:nvPr/>
        </p:nvGraphicFramePr>
        <p:xfrm>
          <a:off x="990600" y="1016000"/>
          <a:ext cx="7086600" cy="584200"/>
        </p:xfrm>
        <a:graphic>
          <a:graphicData uri="http://schemas.openxmlformats.org/presentationml/2006/ole">
            <mc:AlternateContent xmlns:mc="http://schemas.openxmlformats.org/markup-compatibility/2006">
              <mc:Choice xmlns:v="urn:schemas-microsoft-com:vml" Requires="v">
                <p:oleObj spid="_x0000_s7181" r:id="rId9" imgW="9038095" imgH="857143" progId="PBrush">
                  <p:embed/>
                </p:oleObj>
              </mc:Choice>
              <mc:Fallback>
                <p:oleObj r:id="rId9" imgW="9038095" imgH="857143"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10160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69598466"/>
      </p:ext>
    </p:extLst>
  </p:cSld>
  <p:clrMapOvr>
    <a:masterClrMapping/>
  </p:clrMapOvr>
  <p:transition>
    <p:dissolve/>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1+#ppt_w/2"/>
                                          </p:val>
                                        </p:tav>
                                        <p:tav tm="100000">
                                          <p:val>
                                            <p:strVal val="#ppt_x"/>
                                          </p:val>
                                        </p:tav>
                                      </p:tavLst>
                                    </p:anim>
                                    <p:anim calcmode="lin" valueType="num">
                                      <p:cBhvr additive="base">
                                        <p:cTn id="8"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2"/>
                                        </p:tgtEl>
                                        <p:attrNameLst>
                                          <p:attrName>style.visibility</p:attrName>
                                        </p:attrNameLst>
                                      </p:cBhvr>
                                      <p:to>
                                        <p:strVal val="visible"/>
                                      </p:to>
                                    </p:set>
                                    <p:anim calcmode="lin" valueType="num">
                                      <p:cBhvr additive="base">
                                        <p:cTn id="13" dur="500" fill="hold"/>
                                        <p:tgtEl>
                                          <p:spTgt spid="9222"/>
                                        </p:tgtEl>
                                        <p:attrNameLst>
                                          <p:attrName>ppt_x</p:attrName>
                                        </p:attrNameLst>
                                      </p:cBhvr>
                                      <p:tavLst>
                                        <p:tav tm="0">
                                          <p:val>
                                            <p:strVal val="0-#ppt_w/2"/>
                                          </p:val>
                                        </p:tav>
                                        <p:tav tm="100000">
                                          <p:val>
                                            <p:strVal val="#ppt_x"/>
                                          </p:val>
                                        </p:tav>
                                      </p:tavLst>
                                    </p:anim>
                                    <p:anim calcmode="lin" valueType="num">
                                      <p:cBhvr additive="base">
                                        <p:cTn id="14" dur="500" fill="hold"/>
                                        <p:tgtEl>
                                          <p:spTgt spid="92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3"/>
                                        </p:tgtEl>
                                        <p:attrNameLst>
                                          <p:attrName>style.visibility</p:attrName>
                                        </p:attrNameLst>
                                      </p:cBhvr>
                                      <p:to>
                                        <p:strVal val="visible"/>
                                      </p:to>
                                    </p:set>
                                    <p:anim calcmode="lin" valueType="num">
                                      <p:cBhvr additive="base">
                                        <p:cTn id="19" dur="500" fill="hold"/>
                                        <p:tgtEl>
                                          <p:spTgt spid="9223"/>
                                        </p:tgtEl>
                                        <p:attrNameLst>
                                          <p:attrName>ppt_x</p:attrName>
                                        </p:attrNameLst>
                                      </p:cBhvr>
                                      <p:tavLst>
                                        <p:tav tm="0">
                                          <p:val>
                                            <p:strVal val="0-#ppt_w/2"/>
                                          </p:val>
                                        </p:tav>
                                        <p:tav tm="100000">
                                          <p:val>
                                            <p:strVal val="#ppt_x"/>
                                          </p:val>
                                        </p:tav>
                                      </p:tavLst>
                                    </p:anim>
                                    <p:anim calcmode="lin" valueType="num">
                                      <p:cBhvr additive="base">
                                        <p:cTn id="20" dur="500" fill="hold"/>
                                        <p:tgtEl>
                                          <p:spTgt spid="9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autoUpdateAnimBg="0"/>
      <p:bldP spid="92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33400"/>
            <a:ext cx="7467600" cy="1143000"/>
          </a:xfrm>
          <a:prstGeom prst="rect">
            <a:avLst/>
          </a:prstGeom>
        </p:spPr>
        <p:txBody>
          <a:bodyPr/>
          <a:lstStyle/>
          <a:p>
            <a:r>
              <a:rPr lang="en-US" dirty="0"/>
              <a:t>EUROPEAN UNION (EU)</a:t>
            </a:r>
          </a:p>
        </p:txBody>
      </p:sp>
      <p:sp>
        <p:nvSpPr>
          <p:cNvPr id="3" name="TextBox 2"/>
          <p:cNvSpPr txBox="1"/>
          <p:nvPr/>
        </p:nvSpPr>
        <p:spPr bwMode="auto">
          <a:xfrm>
            <a:off x="457201" y="2057400"/>
            <a:ext cx="8382000" cy="2677656"/>
          </a:xfrm>
          <a:prstGeom prst="rect">
            <a:avLst/>
          </a:prstGeom>
          <a:noFill/>
          <a:ln w="9525">
            <a:noFill/>
            <a:miter lim="800000"/>
            <a:headEnd/>
            <a:tailEnd/>
          </a:ln>
          <a:scene3d>
            <a:camera prst="orthographicFront"/>
            <a:lightRig rig="twoPt" dir="t"/>
          </a:scene3d>
          <a:sp3d>
            <a:bevelB/>
          </a:sp3d>
        </p:spPr>
        <p:txBody>
          <a:bodyPr wrap="square" rtlCol="0">
            <a:spAutoFit/>
          </a:bodyPr>
          <a:lstStyle/>
          <a:p>
            <a:r>
              <a:rPr lang="en-US" sz="2400" b="1" dirty="0">
                <a:latin typeface="Arial" charset="0"/>
                <a:cs typeface="Arial" charset="0"/>
              </a:rPr>
              <a:t>The purpose of EU is to attempt to </a:t>
            </a:r>
            <a:r>
              <a:rPr lang="en-US" sz="2400" b="1" dirty="0">
                <a:solidFill>
                  <a:srgbClr val="FF0000"/>
                </a:solidFill>
                <a:latin typeface="Arial" charset="0"/>
                <a:cs typeface="Arial" charset="0"/>
              </a:rPr>
              <a:t>facilitate easy exchange of product and services </a:t>
            </a:r>
            <a:r>
              <a:rPr lang="en-US" sz="2400" b="1" dirty="0">
                <a:latin typeface="Arial" charset="0"/>
                <a:cs typeface="Arial" charset="0"/>
              </a:rPr>
              <a:t>between member state and to have common standard in most political and economic issues.</a:t>
            </a:r>
          </a:p>
          <a:p>
            <a:endParaRPr lang="en-US" sz="2400" b="1" dirty="0">
              <a:latin typeface="Arial" charset="0"/>
              <a:cs typeface="Arial" charset="0"/>
            </a:endParaRPr>
          </a:p>
          <a:p>
            <a:r>
              <a:rPr lang="en-US" sz="2400" b="1" dirty="0">
                <a:latin typeface="Arial" charset="0"/>
                <a:cs typeface="Arial" charset="0"/>
              </a:rPr>
              <a:t>Additionally, there is some </a:t>
            </a:r>
            <a:r>
              <a:rPr lang="en-US" sz="2400" b="1" dirty="0" err="1">
                <a:latin typeface="Arial" charset="0"/>
                <a:cs typeface="Arial" charset="0"/>
              </a:rPr>
              <a:t>standardisation</a:t>
            </a:r>
            <a:r>
              <a:rPr lang="en-US" sz="2400" b="1" dirty="0">
                <a:latin typeface="Arial" charset="0"/>
                <a:cs typeface="Arial" charset="0"/>
              </a:rPr>
              <a:t> of laws across the state of EU.</a:t>
            </a:r>
          </a:p>
        </p:txBody>
      </p:sp>
      <p:sp>
        <p:nvSpPr>
          <p:cNvPr id="4"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112587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5"/>
          <p:cNvSpPr>
            <a:spLocks noGrp="1"/>
          </p:cNvSpPr>
          <p:nvPr>
            <p:ph type="sldNum" sz="quarter" idx="4294967295"/>
          </p:nvPr>
        </p:nvSpPr>
        <p:spPr>
          <a:xfrm>
            <a:off x="6248400" y="6248400"/>
            <a:ext cx="2133600" cy="228600"/>
          </a:xfrm>
          <a:prstGeom prst="rect">
            <a:avLst/>
          </a:prstGeom>
          <a:noFill/>
        </p:spPr>
        <p:txBody>
          <a:bodyPr/>
          <a:lstStyle/>
          <a:p>
            <a:fld id="{858FEC53-625B-405C-8F68-626385E644C1}" type="slidenum">
              <a:rPr lang="en-US" smtClean="0"/>
              <a:pPr/>
              <a:t>57</a:t>
            </a:fld>
            <a:endParaRPr lang="en-US"/>
          </a:p>
        </p:txBody>
      </p:sp>
      <p:graphicFrame>
        <p:nvGraphicFramePr>
          <p:cNvPr id="7170" name="Object 2"/>
          <p:cNvGraphicFramePr>
            <a:graphicFrameLocks noChangeAspect="1"/>
          </p:cNvGraphicFramePr>
          <p:nvPr/>
        </p:nvGraphicFramePr>
        <p:xfrm>
          <a:off x="990600" y="990600"/>
          <a:ext cx="7543800" cy="584200"/>
        </p:xfrm>
        <a:graphic>
          <a:graphicData uri="http://schemas.openxmlformats.org/presentationml/2006/ole">
            <mc:AlternateContent xmlns:mc="http://schemas.openxmlformats.org/markup-compatibility/2006">
              <mc:Choice xmlns:v="urn:schemas-microsoft-com:vml" Requires="v">
                <p:oleObj spid="_x0000_s8197" r:id="rId5" imgW="9038095" imgH="857143" progId="PBrush">
                  <p:embed/>
                </p:oleObj>
              </mc:Choice>
              <mc:Fallback>
                <p:oleObj r:id="rId5" imgW="9038095" imgH="85714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990600"/>
                        <a:ext cx="75438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2" name="Text Box 3"/>
          <p:cNvSpPr txBox="1">
            <a:spLocks noChangeArrowheads="1"/>
          </p:cNvSpPr>
          <p:nvPr/>
        </p:nvSpPr>
        <p:spPr bwMode="auto">
          <a:xfrm>
            <a:off x="304800" y="1752600"/>
            <a:ext cx="6019800" cy="461665"/>
          </a:xfrm>
          <a:prstGeom prst="rect">
            <a:avLst/>
          </a:prstGeom>
          <a:noFill/>
          <a:ln w="9525">
            <a:noFill/>
            <a:miter lim="800000"/>
            <a:headEnd/>
            <a:tailEnd/>
          </a:ln>
        </p:spPr>
        <p:txBody>
          <a:bodyPr>
            <a:spAutoFit/>
          </a:bodyPr>
          <a:lstStyle/>
          <a:p>
            <a:pPr>
              <a:buClr>
                <a:srgbClr val="FF0066"/>
              </a:buClr>
            </a:pPr>
            <a:r>
              <a:rPr lang="en-US" sz="2400" b="1" dirty="0">
                <a:latin typeface="Arial" charset="0"/>
                <a:cs typeface="Arial" charset="0"/>
              </a:rPr>
              <a:t>GENERAL</a:t>
            </a:r>
            <a:endParaRPr lang="en-US" sz="2400" b="1" dirty="0">
              <a:latin typeface="Arial" charset="0"/>
            </a:endParaRPr>
          </a:p>
        </p:txBody>
      </p:sp>
      <p:sp>
        <p:nvSpPr>
          <p:cNvPr id="11268" name="Text Box 4"/>
          <p:cNvSpPr txBox="1">
            <a:spLocks noChangeArrowheads="1"/>
          </p:cNvSpPr>
          <p:nvPr/>
        </p:nvSpPr>
        <p:spPr bwMode="auto">
          <a:xfrm>
            <a:off x="228600" y="2362200"/>
            <a:ext cx="8610600" cy="3785652"/>
          </a:xfrm>
          <a:prstGeom prst="rect">
            <a:avLst/>
          </a:prstGeom>
          <a:noFill/>
          <a:ln w="9525">
            <a:noFill/>
            <a:miter lim="800000"/>
            <a:headEnd/>
            <a:tailEnd/>
          </a:ln>
        </p:spPr>
        <p:txBody>
          <a:bodyPr wrap="square">
            <a:spAutoFit/>
          </a:bodyPr>
          <a:lstStyle/>
          <a:p>
            <a:pPr marL="457200" indent="-457200">
              <a:spcBef>
                <a:spcPct val="50000"/>
              </a:spcBef>
              <a:buClr>
                <a:srgbClr val="FFFF00"/>
              </a:buClr>
              <a:buFont typeface="Wingdings" pitchFamily="2" charset="2"/>
              <a:buChar char="§"/>
            </a:pPr>
            <a:r>
              <a:rPr lang="en-US" b="1" dirty="0">
                <a:latin typeface="Arial" charset="0"/>
              </a:rPr>
              <a:t> </a:t>
            </a:r>
            <a:r>
              <a:rPr lang="en-US" sz="2400" b="1" dirty="0">
                <a:latin typeface="Arial" charset="0"/>
              </a:rPr>
              <a:t>An agency of European Union (UN) and is charged with administration of air safety in the EU area</a:t>
            </a:r>
          </a:p>
          <a:p>
            <a:pPr marL="457200" indent="-457200">
              <a:spcBef>
                <a:spcPct val="50000"/>
              </a:spcBef>
              <a:buClr>
                <a:srgbClr val="FFFF00"/>
              </a:buClr>
              <a:buFont typeface="Wingdings" pitchFamily="2" charset="2"/>
              <a:buChar char="§"/>
            </a:pPr>
            <a:r>
              <a:rPr lang="en-US" sz="2400" b="1" dirty="0">
                <a:latin typeface="Arial" charset="0"/>
                <a:cs typeface="Arial" charset="0"/>
              </a:rPr>
              <a:t>Set up by an act of secondary legislation (the basic regulation). The agency was established by EC regulation No1592/2002 and is responsible for the creation and monitoring of aviation legislation in EU countries</a:t>
            </a:r>
          </a:p>
          <a:p>
            <a:pPr marL="457200" indent="-457200">
              <a:spcBef>
                <a:spcPct val="50000"/>
              </a:spcBef>
              <a:buClr>
                <a:srgbClr val="FFFF00"/>
              </a:buClr>
              <a:buFont typeface="Wingdings" pitchFamily="2" charset="2"/>
              <a:buChar char="§"/>
            </a:pPr>
            <a:r>
              <a:rPr lang="en-US" sz="2400" b="1" dirty="0">
                <a:latin typeface="Arial" charset="0"/>
                <a:cs typeface="Arial" charset="0"/>
              </a:rPr>
              <a:t>Defined responsibilities and task with respect to </a:t>
            </a:r>
            <a:r>
              <a:rPr lang="en-US" sz="2400" b="1" dirty="0">
                <a:solidFill>
                  <a:srgbClr val="CC0000"/>
                </a:solidFill>
                <a:latin typeface="Arial" charset="0"/>
                <a:cs typeface="Arial" charset="0"/>
              </a:rPr>
              <a:t>Civil Aviation Safety</a:t>
            </a:r>
            <a:r>
              <a:rPr lang="en-US" sz="2400" b="1" dirty="0">
                <a:latin typeface="Arial" charset="0"/>
                <a:cs typeface="Arial" charset="0"/>
              </a:rPr>
              <a:t> and </a:t>
            </a:r>
            <a:r>
              <a:rPr lang="en-US" sz="2400" b="1" dirty="0">
                <a:solidFill>
                  <a:srgbClr val="CC0000"/>
                </a:solidFill>
                <a:latin typeface="Arial" charset="0"/>
                <a:cs typeface="Arial" charset="0"/>
              </a:rPr>
              <a:t>environmental sustainability</a:t>
            </a:r>
            <a:endParaRPr lang="en-US" sz="2400" b="1" dirty="0">
              <a:latin typeface="Arial" charset="0"/>
              <a:cs typeface="Arial" charset="0"/>
            </a:endParaRPr>
          </a:p>
        </p:txBody>
      </p:sp>
      <p:sp>
        <p:nvSpPr>
          <p:cNvPr id="6"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71367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 calcmode="lin" valueType="num">
                                      <p:cBhvr additive="base">
                                        <p:cTn id="7" dur="500" fill="hold"/>
                                        <p:tgtEl>
                                          <p:spTgt spid="112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8">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8">
                                            <p:txEl>
                                              <p:pRg st="0" end="0"/>
                                            </p:txEl>
                                          </p:spTgt>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8">
                                            <p:txEl>
                                              <p:pRg st="1" end="1"/>
                                            </p:txEl>
                                          </p:spTgt>
                                        </p:tgtEl>
                                        <p:attrNameLst>
                                          <p:attrName>style.visibility</p:attrName>
                                        </p:attrNameLst>
                                      </p:cBhvr>
                                      <p:to>
                                        <p:strVal val="visible"/>
                                      </p:to>
                                    </p:set>
                                    <p:anim calcmode="lin" valueType="num">
                                      <p:cBhvr additive="base">
                                        <p:cTn id="13" dur="500" fill="hold"/>
                                        <p:tgtEl>
                                          <p:spTgt spid="1126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8">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8">
                                            <p:txEl>
                                              <p:pRg st="1" end="1"/>
                                            </p:txEl>
                                          </p:spTgt>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anim calcmode="lin" valueType="num">
                                      <p:cBhvr additive="base">
                                        <p:cTn id="19" dur="500" fill="hold"/>
                                        <p:tgtEl>
                                          <p:spTgt spid="1126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8">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8">
                                            <p:txEl>
                                              <p:pRg st="2" end="2"/>
                                            </p:txEl>
                                          </p:spTgt>
                                        </p:tgtEl>
                                        <p:attrNameLst>
                                          <p:attrName>ppt_c</p:attrName>
                                        </p:attrNameLst>
                                      </p:cBhvr>
                                      <p:to>
                                        <a:schemeClr val="accent2"/>
                                      </p:to>
                                    </p:animClr>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4294967295"/>
          </p:nvPr>
        </p:nvSpPr>
        <p:spPr>
          <a:xfrm>
            <a:off x="6324600" y="6248400"/>
            <a:ext cx="2133600" cy="228600"/>
          </a:xfrm>
          <a:prstGeom prst="rect">
            <a:avLst/>
          </a:prstGeom>
          <a:noFill/>
        </p:spPr>
        <p:txBody>
          <a:bodyPr/>
          <a:lstStyle/>
          <a:p>
            <a:fld id="{584331EC-A8DC-44B9-B058-FAA686622F06}" type="slidenum">
              <a:rPr lang="en-US" smtClean="0"/>
              <a:pPr/>
              <a:t>58</a:t>
            </a:fld>
            <a:endParaRPr lang="en-US" dirty="0"/>
          </a:p>
        </p:txBody>
      </p:sp>
      <p:sp>
        <p:nvSpPr>
          <p:cNvPr id="8196" name="Text Box 2"/>
          <p:cNvSpPr txBox="1">
            <a:spLocks noChangeArrowheads="1"/>
          </p:cNvSpPr>
          <p:nvPr/>
        </p:nvSpPr>
        <p:spPr bwMode="auto">
          <a:xfrm>
            <a:off x="381000" y="1676400"/>
            <a:ext cx="6019800" cy="457200"/>
          </a:xfrm>
          <a:prstGeom prst="rect">
            <a:avLst/>
          </a:prstGeom>
          <a:noFill/>
          <a:ln w="9525">
            <a:noFill/>
            <a:miter lim="800000"/>
            <a:headEnd/>
            <a:tailEnd/>
          </a:ln>
        </p:spPr>
        <p:txBody>
          <a:bodyPr>
            <a:spAutoFit/>
          </a:bodyPr>
          <a:lstStyle/>
          <a:p>
            <a:pPr>
              <a:buClr>
                <a:srgbClr val="FF0066"/>
              </a:buClr>
              <a:buFont typeface="Wingdings" pitchFamily="2" charset="2"/>
              <a:buChar char="Ø"/>
            </a:pPr>
            <a:r>
              <a:rPr lang="en-US" b="1" dirty="0">
                <a:latin typeface="Arial" charset="0"/>
                <a:cs typeface="Arial" charset="0"/>
              </a:rPr>
              <a:t> </a:t>
            </a:r>
            <a:r>
              <a:rPr lang="en-US" sz="2400" b="1" dirty="0">
                <a:latin typeface="Arial" charset="0"/>
                <a:cs typeface="Arial" charset="0"/>
              </a:rPr>
              <a:t>What is EASA?</a:t>
            </a:r>
            <a:endParaRPr lang="en-US" sz="2400" b="1" dirty="0">
              <a:latin typeface="Arial" charset="0"/>
            </a:endParaRPr>
          </a:p>
        </p:txBody>
      </p:sp>
      <p:sp>
        <p:nvSpPr>
          <p:cNvPr id="13315" name="Text Box 3"/>
          <p:cNvSpPr txBox="1">
            <a:spLocks noChangeArrowheads="1"/>
          </p:cNvSpPr>
          <p:nvPr/>
        </p:nvSpPr>
        <p:spPr bwMode="auto">
          <a:xfrm>
            <a:off x="228600" y="2209800"/>
            <a:ext cx="8382000" cy="4154984"/>
          </a:xfrm>
          <a:prstGeom prst="rect">
            <a:avLst/>
          </a:prstGeom>
          <a:noFill/>
          <a:ln w="9525">
            <a:noFill/>
            <a:miter lim="800000"/>
            <a:headEnd/>
            <a:tailEnd/>
          </a:ln>
        </p:spPr>
        <p:txBody>
          <a:bodyPr wrap="square">
            <a:spAutoFit/>
          </a:bodyPr>
          <a:lstStyle/>
          <a:p>
            <a:pPr marL="457200" indent="-457200">
              <a:spcBef>
                <a:spcPct val="50000"/>
              </a:spcBef>
              <a:buClr>
                <a:srgbClr val="FFFF00"/>
              </a:buClr>
              <a:buFont typeface="Wingdings" pitchFamily="2" charset="2"/>
              <a:buChar char="§"/>
            </a:pPr>
            <a:r>
              <a:rPr lang="en-US" sz="2400" b="1" dirty="0">
                <a:latin typeface="Arial" charset="0"/>
              </a:rPr>
              <a:t>Given specific regulatory and executive tasks in the field of aviation safety</a:t>
            </a:r>
          </a:p>
          <a:p>
            <a:pPr marL="457200" indent="-457200">
              <a:spcBef>
                <a:spcPct val="50000"/>
              </a:spcBef>
              <a:buClr>
                <a:srgbClr val="FFFF00"/>
              </a:buClr>
              <a:buFont typeface="Wingdings" pitchFamily="2" charset="2"/>
              <a:buChar char="§"/>
            </a:pPr>
            <a:r>
              <a:rPr lang="en-US" sz="2400" b="1" dirty="0">
                <a:latin typeface="Arial" charset="0"/>
              </a:rPr>
              <a:t>The big difference  between the JAA and EASA is that the rules laid down by EASA are immediately law in all countries of the EU whereas the JAA regulation had to be ratified by each member state</a:t>
            </a:r>
          </a:p>
          <a:p>
            <a:pPr marL="457200" indent="-457200">
              <a:spcBef>
                <a:spcPct val="50000"/>
              </a:spcBef>
              <a:buClr>
                <a:srgbClr val="FFFF00"/>
              </a:buClr>
              <a:buFont typeface="Wingdings" pitchFamily="2" charset="2"/>
              <a:buChar char="§"/>
            </a:pPr>
            <a:r>
              <a:rPr lang="en-US" sz="2400" b="1" dirty="0">
                <a:latin typeface="Arial" charset="0"/>
                <a:cs typeface="Arial" charset="0"/>
              </a:rPr>
              <a:t>Commenced operation on 28</a:t>
            </a:r>
            <a:r>
              <a:rPr lang="en-US" sz="2400" b="1" baseline="30000" dirty="0">
                <a:latin typeface="Arial" charset="0"/>
                <a:cs typeface="Arial" charset="0"/>
              </a:rPr>
              <a:t>th</a:t>
            </a:r>
            <a:r>
              <a:rPr lang="en-US" sz="2400" b="1" dirty="0">
                <a:latin typeface="Arial" charset="0"/>
                <a:cs typeface="Arial" charset="0"/>
              </a:rPr>
              <a:t> September 2003</a:t>
            </a:r>
          </a:p>
          <a:p>
            <a:pPr marL="457200" indent="-457200">
              <a:lnSpc>
                <a:spcPct val="50000"/>
              </a:lnSpc>
              <a:spcBef>
                <a:spcPct val="50000"/>
              </a:spcBef>
              <a:buClr>
                <a:srgbClr val="FFFF00"/>
              </a:buClr>
              <a:buFont typeface="Wingdings" pitchFamily="2" charset="2"/>
              <a:buNone/>
            </a:pPr>
            <a:endParaRPr lang="en-US" sz="2400" b="1" dirty="0">
              <a:latin typeface="Arial" charset="0"/>
              <a:cs typeface="Arial" charset="0"/>
            </a:endParaRPr>
          </a:p>
          <a:p>
            <a:pPr marL="457200" indent="-457200">
              <a:buClr>
                <a:srgbClr val="FFFF00"/>
              </a:buClr>
              <a:buFont typeface="Wingdings" pitchFamily="2" charset="2"/>
              <a:buChar char="§"/>
            </a:pPr>
            <a:r>
              <a:rPr lang="en-US" sz="2400" b="1" dirty="0">
                <a:latin typeface="Arial" charset="0"/>
              </a:rPr>
              <a:t>The agency is based in  Cologne in </a:t>
            </a:r>
            <a:r>
              <a:rPr lang="en-US" sz="2400" b="1" dirty="0" err="1">
                <a:latin typeface="Arial" charset="0"/>
              </a:rPr>
              <a:t>germany</a:t>
            </a:r>
            <a:r>
              <a:rPr lang="en-US" sz="2400" b="1" dirty="0">
                <a:latin typeface="Arial" charset="0"/>
              </a:rPr>
              <a:t> on the 2</a:t>
            </a:r>
            <a:r>
              <a:rPr lang="en-US" sz="2400" b="1" baseline="30000" dirty="0">
                <a:latin typeface="Arial" charset="0"/>
              </a:rPr>
              <a:t>nd</a:t>
            </a:r>
            <a:r>
              <a:rPr lang="en-US" sz="2400" b="1" dirty="0">
                <a:latin typeface="Arial" charset="0"/>
              </a:rPr>
              <a:t> of Nov 2004</a:t>
            </a:r>
            <a:endParaRPr lang="en-US" sz="2400" b="1" dirty="0">
              <a:latin typeface="Arial" charset="0"/>
              <a:cs typeface="Arial" charset="0"/>
            </a:endParaRPr>
          </a:p>
        </p:txBody>
      </p:sp>
      <p:graphicFrame>
        <p:nvGraphicFramePr>
          <p:cNvPr id="8194" name="Object 4"/>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9221" r:id="rId5" imgW="9038095" imgH="857143" progId="PBrush">
                  <p:embed/>
                </p:oleObj>
              </mc:Choice>
              <mc:Fallback>
                <p:oleObj r:id="rId5" imgW="9038095" imgH="85714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223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315">
                                            <p:txEl>
                                              <p:pRg st="4" end="4"/>
                                            </p:txEl>
                                          </p:spTgt>
                                        </p:tgtEl>
                                        <p:attrNameLst>
                                          <p:attrName>style.visibility</p:attrName>
                                        </p:attrNameLst>
                                      </p:cBhvr>
                                      <p:to>
                                        <p:strVal val="visible"/>
                                      </p:to>
                                    </p:set>
                                    <p:anim calcmode="lin" valueType="num">
                                      <p:cBhvr additive="base">
                                        <p:cTn id="25" dur="500" fill="hold"/>
                                        <p:tgtEl>
                                          <p:spTgt spid="133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31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4"/>
          <p:cNvSpPr>
            <a:spLocks noGrp="1"/>
          </p:cNvSpPr>
          <p:nvPr>
            <p:ph type="sldNum" sz="quarter" idx="11"/>
          </p:nvPr>
        </p:nvSpPr>
        <p:spPr>
          <a:noFill/>
        </p:spPr>
        <p:txBody>
          <a:bodyPr/>
          <a:lstStyle/>
          <a:p>
            <a:fld id="{63009F08-FC5F-4CC9-BED1-763310A18764}" type="slidenum">
              <a:rPr lang="en-US" smtClean="0"/>
              <a:pPr/>
              <a:t>59</a:t>
            </a:fld>
            <a:endParaRPr lang="en-US"/>
          </a:p>
        </p:txBody>
      </p:sp>
      <p:sp>
        <p:nvSpPr>
          <p:cNvPr id="9220" name="Text Box 2"/>
          <p:cNvSpPr txBox="1">
            <a:spLocks noChangeArrowheads="1"/>
          </p:cNvSpPr>
          <p:nvPr/>
        </p:nvSpPr>
        <p:spPr bwMode="auto">
          <a:xfrm>
            <a:off x="381000" y="1828800"/>
            <a:ext cx="8534400" cy="457200"/>
          </a:xfrm>
          <a:prstGeom prst="rect">
            <a:avLst/>
          </a:prstGeom>
          <a:noFill/>
          <a:ln w="9525">
            <a:noFill/>
            <a:miter lim="800000"/>
            <a:headEnd/>
            <a:tailEnd/>
          </a:ln>
        </p:spPr>
        <p:txBody>
          <a:bodyPr>
            <a:spAutoFit/>
          </a:bodyPr>
          <a:lstStyle/>
          <a:p>
            <a:pPr>
              <a:buClr>
                <a:srgbClr val="FFFF00"/>
              </a:buClr>
              <a:buFont typeface="Wingdings" pitchFamily="2" charset="2"/>
              <a:buChar char="§"/>
            </a:pPr>
            <a:r>
              <a:rPr lang="en-US" b="1">
                <a:latin typeface="Arial" charset="0"/>
              </a:rPr>
              <a:t> </a:t>
            </a:r>
            <a:r>
              <a:rPr lang="en-US" b="1">
                <a:latin typeface="Arial" charset="0"/>
                <a:cs typeface="Arial" charset="0"/>
              </a:rPr>
              <a:t>Member State</a:t>
            </a:r>
            <a:r>
              <a:rPr lang="en-US" b="1">
                <a:latin typeface="Arial" charset="0"/>
              </a:rPr>
              <a:t> - Consists of European Union countries.</a:t>
            </a:r>
          </a:p>
        </p:txBody>
      </p:sp>
      <p:sp>
        <p:nvSpPr>
          <p:cNvPr id="15363" name="Text Box 3"/>
          <p:cNvSpPr txBox="1">
            <a:spLocks noChangeArrowheads="1"/>
          </p:cNvSpPr>
          <p:nvPr/>
        </p:nvSpPr>
        <p:spPr bwMode="auto">
          <a:xfrm>
            <a:off x="381000" y="2362200"/>
            <a:ext cx="8229600" cy="3140075"/>
          </a:xfrm>
          <a:prstGeom prst="rect">
            <a:avLst/>
          </a:prstGeom>
          <a:noFill/>
          <a:ln w="9525">
            <a:noFill/>
            <a:miter lim="800000"/>
            <a:headEnd/>
            <a:tailEnd/>
          </a:ln>
        </p:spPr>
        <p:txBody>
          <a:bodyPr>
            <a:spAutoFit/>
          </a:bodyPr>
          <a:lstStyle/>
          <a:p>
            <a:pPr lvl="1">
              <a:buFont typeface="Wingdings" pitchFamily="2" charset="2"/>
              <a:buChar char="§"/>
            </a:pPr>
            <a:r>
              <a:rPr lang="en-US" sz="2000" b="1">
                <a:latin typeface="Arial" charset="0"/>
              </a:rPr>
              <a:t> Belgium, France, Germany, Italy, Luxembourg,</a:t>
            </a:r>
          </a:p>
          <a:p>
            <a:pPr>
              <a:buFont typeface="Wingdings" pitchFamily="2" charset="2"/>
              <a:buNone/>
            </a:pPr>
            <a:r>
              <a:rPr lang="en-US" sz="2000" b="1">
                <a:latin typeface="Arial" charset="0"/>
              </a:rPr>
              <a:t>          The Netherlands………………………………………….…1950s</a:t>
            </a:r>
          </a:p>
          <a:p>
            <a:pPr lvl="1">
              <a:buFont typeface="Wingdings" pitchFamily="2" charset="2"/>
              <a:buChar char="§"/>
            </a:pPr>
            <a:r>
              <a:rPr lang="en-US" sz="2000" b="1">
                <a:latin typeface="Arial" charset="0"/>
              </a:rPr>
              <a:t> Denmark, Ireland, the United Kingdom……………....…1973</a:t>
            </a:r>
          </a:p>
          <a:p>
            <a:pPr lvl="1">
              <a:buFont typeface="Wingdings" pitchFamily="2" charset="2"/>
              <a:buChar char="§"/>
            </a:pPr>
            <a:r>
              <a:rPr lang="en-US" sz="2000" b="1">
                <a:latin typeface="Arial" charset="0"/>
              </a:rPr>
              <a:t> Greece……………………………………………………...….1981</a:t>
            </a:r>
          </a:p>
          <a:p>
            <a:pPr lvl="1">
              <a:buFont typeface="Wingdings" pitchFamily="2" charset="2"/>
              <a:buChar char="§"/>
            </a:pPr>
            <a:r>
              <a:rPr lang="en-US" sz="2000" b="1">
                <a:latin typeface="Arial" charset="0"/>
              </a:rPr>
              <a:t> Portugal, Spain…………………………………….…………1986</a:t>
            </a:r>
          </a:p>
          <a:p>
            <a:pPr lvl="1">
              <a:buFont typeface="Wingdings" pitchFamily="2" charset="2"/>
              <a:buChar char="§"/>
            </a:pPr>
            <a:r>
              <a:rPr lang="en-US" sz="2000" b="1">
                <a:latin typeface="Arial" charset="0"/>
              </a:rPr>
              <a:t> Austria, Finland, Sweden…………………………………...1995</a:t>
            </a:r>
          </a:p>
          <a:p>
            <a:pPr lvl="1">
              <a:buFont typeface="Wingdings" pitchFamily="2" charset="2"/>
              <a:buChar char="§"/>
            </a:pPr>
            <a:r>
              <a:rPr lang="en-US" sz="2000" b="1">
                <a:latin typeface="Arial" charset="0"/>
              </a:rPr>
              <a:t> Cyprus, Czech Republic, Estonia, Hungary, Latvia, </a:t>
            </a:r>
          </a:p>
          <a:p>
            <a:pPr>
              <a:buFont typeface="Wingdings" pitchFamily="2" charset="2"/>
              <a:buNone/>
            </a:pPr>
            <a:r>
              <a:rPr lang="en-US" sz="2000" b="1">
                <a:latin typeface="Arial" charset="0"/>
              </a:rPr>
              <a:t>          Lithuania, Malta, Poland, Slovak Republic, Slovenia….2004</a:t>
            </a:r>
          </a:p>
          <a:p>
            <a:pPr lvl="1">
              <a:buFont typeface="Wingdings" pitchFamily="2" charset="2"/>
              <a:buChar char="§"/>
            </a:pPr>
            <a:r>
              <a:rPr lang="en-US" sz="2000" b="1">
                <a:latin typeface="Arial" charset="0"/>
              </a:rPr>
              <a:t> Romania, Bulgaria…………………………………………....2007</a:t>
            </a:r>
          </a:p>
          <a:p>
            <a:pPr lvl="1">
              <a:buFont typeface="Wingdings" pitchFamily="2" charset="2"/>
              <a:buChar char="§"/>
            </a:pPr>
            <a:r>
              <a:rPr lang="en-US" sz="2000" b="1">
                <a:latin typeface="Arial" charset="0"/>
              </a:rPr>
              <a:t> Turkey…………………………………………………....   ?</a:t>
            </a:r>
          </a:p>
        </p:txBody>
      </p:sp>
      <p:graphicFrame>
        <p:nvGraphicFramePr>
          <p:cNvPr id="9218" name="Object 4"/>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10245" r:id="rId7" imgW="9038095" imgH="857143" progId="PBrush">
                  <p:embed/>
                </p:oleObj>
              </mc:Choice>
              <mc:Fallback>
                <p:oleObj r:id="rId7" imgW="9038095" imgH="857143"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5" name="Text Box 5"/>
          <p:cNvSpPr txBox="1">
            <a:spLocks noChangeArrowheads="1"/>
          </p:cNvSpPr>
          <p:nvPr/>
        </p:nvSpPr>
        <p:spPr bwMode="auto">
          <a:xfrm>
            <a:off x="1066800" y="5715000"/>
            <a:ext cx="6619875" cy="822325"/>
          </a:xfrm>
          <a:prstGeom prst="rect">
            <a:avLst/>
          </a:prstGeom>
          <a:solidFill>
            <a:srgbClr val="FFCC00"/>
          </a:solidFill>
          <a:ln w="9525">
            <a:noFill/>
            <a:miter lim="800000"/>
            <a:headEnd/>
            <a:tailEnd/>
          </a:ln>
        </p:spPr>
        <p:txBody>
          <a:bodyPr wrap="none">
            <a:spAutoFit/>
          </a:bodyPr>
          <a:lstStyle/>
          <a:p>
            <a:pPr algn="ctr"/>
            <a:r>
              <a:rPr lang="en-US" b="1">
                <a:solidFill>
                  <a:srgbClr val="CC0000"/>
                </a:solidFill>
                <a:latin typeface="Arial" charset="0"/>
                <a:cs typeface="Times New Roman" charset="0"/>
              </a:rPr>
              <a:t>1st June 2005 Norway and Iceland (NON-EU)</a:t>
            </a:r>
          </a:p>
          <a:p>
            <a:pPr algn="ctr"/>
            <a:r>
              <a:rPr lang="en-US" b="1">
                <a:solidFill>
                  <a:srgbClr val="CC0000"/>
                </a:solidFill>
                <a:latin typeface="Arial" charset="0"/>
                <a:cs typeface="Times New Roman" charset="0"/>
              </a:rPr>
              <a:t> have participated in the Agency</a:t>
            </a:r>
            <a:endParaRPr lang="en-US" b="1">
              <a:solidFill>
                <a:srgbClr val="CC0000"/>
              </a:solidFill>
              <a:latin typeface="Arial" charset="0"/>
            </a:endParaRPr>
          </a:p>
        </p:txBody>
      </p:sp>
    </p:spTree>
    <p:extLst>
      <p:ext uri="{BB962C8B-B14F-4D97-AF65-F5344CB8AC3E}">
        <p14:creationId xmlns:p14="http://schemas.microsoft.com/office/powerpoint/2010/main" val="2341307881"/>
      </p:ext>
    </p:extLst>
  </p:cSld>
  <p:clrMapOvr>
    <a:masterClrMapping/>
  </p:clrMapOvr>
  <p:transition>
    <p:dissolve/>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0-#ppt_w/2"/>
                                          </p:val>
                                        </p:tav>
                                        <p:tav tm="100000">
                                          <p:val>
                                            <p:strVal val="#ppt_x"/>
                                          </p:val>
                                        </p:tav>
                                      </p:tavLst>
                                    </p:anim>
                                    <p:anim calcmode="lin" valueType="num">
                                      <p:cBhvr additive="base">
                                        <p:cTn id="8" dur="500" fill="hold"/>
                                        <p:tgtEl>
                                          <p:spTgt spid="1536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glass.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5"/>
                                        </p:tgtEl>
                                        <p:attrNameLst>
                                          <p:attrName>style.visibility</p:attrName>
                                        </p:attrNameLst>
                                      </p:cBhvr>
                                      <p:to>
                                        <p:strVal val="visible"/>
                                      </p:to>
                                    </p:set>
                                    <p:animEffect transition="in" filter="checkerboard(across)">
                                      <p:cBhvr>
                                        <p:cTn id="13" dur="500"/>
                                        <p:tgtEl>
                                          <p:spTgt spid="15365"/>
                                        </p:tgtEl>
                                      </p:cBhvr>
                                    </p:animEffect>
                                  </p:childTnLst>
                                  <p:subTnLst>
                                    <p:audio>
                                      <p:cMediaNode>
                                        <p:cTn display="0" masterRel="sameClick">
                                          <p:stCondLst>
                                            <p:cond evt="begin" delay="0">
                                              <p:tn val="11"/>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7620000" cy="2743200"/>
          </a:xfrm>
        </p:spPr>
        <p:txBody>
          <a:bodyPr/>
          <a:lstStyle/>
          <a:p>
            <a:pPr algn="ctr">
              <a:buNone/>
            </a:pPr>
            <a:r>
              <a:rPr lang="en-US" dirty="0"/>
              <a:t>ARE YOUR READY???????</a:t>
            </a:r>
          </a:p>
        </p:txBody>
      </p:sp>
      <p:sp>
        <p:nvSpPr>
          <p:cNvPr id="7170" name="AutoShape 2"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4" name="AutoShape 6"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6" name="AutoShape 8"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8" name="AutoShape 10"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0" name="AutoShape 12"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2" name="AutoShape 14" descr="http://t1.gstatic.com/images?q=tbn:ANd9GcQwEuuhXdeAh9TJeJ6Sht42wx_zLVAZBYH4B7BCJ302HQSXS_X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990600" y="2767013"/>
            <a:ext cx="7162800" cy="3252787"/>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1"/>
          </p:nvPr>
        </p:nvSpPr>
        <p:spPr>
          <a:noFill/>
        </p:spPr>
        <p:txBody>
          <a:bodyPr/>
          <a:lstStyle/>
          <a:p>
            <a:fld id="{C9972862-BCFF-4498-8407-AC47FBF44684}" type="slidenum">
              <a:rPr lang="en-US" smtClean="0"/>
              <a:pPr/>
              <a:t>60</a:t>
            </a:fld>
            <a:endParaRPr lang="en-US"/>
          </a:p>
        </p:txBody>
      </p:sp>
      <p:sp>
        <p:nvSpPr>
          <p:cNvPr id="10244" name="Text Box 2"/>
          <p:cNvSpPr txBox="1">
            <a:spLocks noChangeArrowheads="1"/>
          </p:cNvSpPr>
          <p:nvPr/>
        </p:nvSpPr>
        <p:spPr bwMode="auto">
          <a:xfrm>
            <a:off x="2438400" y="1190625"/>
            <a:ext cx="3629025" cy="396875"/>
          </a:xfrm>
          <a:prstGeom prst="rect">
            <a:avLst/>
          </a:prstGeom>
          <a:solidFill>
            <a:srgbClr val="FFCC99"/>
          </a:solidFill>
          <a:ln w="9525">
            <a:noFill/>
            <a:miter lim="800000"/>
            <a:headEnd/>
            <a:tailEnd/>
          </a:ln>
        </p:spPr>
        <p:txBody>
          <a:bodyPr wrap="none">
            <a:spAutoFit/>
          </a:bodyPr>
          <a:lstStyle/>
          <a:p>
            <a:pPr eaLnBrk="0" hangingPunct="0"/>
            <a:r>
              <a:rPr lang="en-US" sz="2000" b="1">
                <a:latin typeface="Arial" charset="0"/>
              </a:rPr>
              <a:t>MANAGEMENT COMMITTEE</a:t>
            </a:r>
          </a:p>
        </p:txBody>
      </p:sp>
      <p:sp>
        <p:nvSpPr>
          <p:cNvPr id="10245" name="Rectangle 3"/>
          <p:cNvSpPr>
            <a:spLocks noChangeArrowheads="1"/>
          </p:cNvSpPr>
          <p:nvPr/>
        </p:nvSpPr>
        <p:spPr bwMode="auto">
          <a:xfrm>
            <a:off x="2895600" y="1708150"/>
            <a:ext cx="3035300" cy="681038"/>
          </a:xfrm>
          <a:prstGeom prst="rect">
            <a:avLst/>
          </a:prstGeom>
          <a:gradFill rotWithShape="0">
            <a:gsLst>
              <a:gs pos="0">
                <a:srgbClr val="FFFF99"/>
              </a:gs>
              <a:gs pos="50000">
                <a:srgbClr val="FFFFCC"/>
              </a:gs>
              <a:gs pos="100000">
                <a:srgbClr val="FFFF99"/>
              </a:gs>
            </a:gsLst>
            <a:lin ang="5400000" scaled="1"/>
          </a:gradFill>
          <a:ln w="9525">
            <a:solidFill>
              <a:schemeClr val="tx1"/>
            </a:solidFill>
            <a:miter lim="800000"/>
            <a:headEnd/>
            <a:tailEnd/>
          </a:ln>
        </p:spPr>
        <p:txBody>
          <a:bodyPr wrap="none" anchor="ctr">
            <a:spAutoFit/>
          </a:bodyPr>
          <a:lstStyle/>
          <a:p>
            <a:pPr algn="ctr" eaLnBrk="0" hangingPunct="0"/>
            <a:r>
              <a:rPr lang="en-US" sz="2000" b="1">
                <a:latin typeface="Arial" charset="0"/>
              </a:rPr>
              <a:t>EXECUTIVE DIRECTOR</a:t>
            </a:r>
          </a:p>
          <a:p>
            <a:pPr algn="ctr" eaLnBrk="0" hangingPunct="0"/>
            <a:r>
              <a:rPr lang="en-US" sz="1800">
                <a:latin typeface="Arial" charset="0"/>
              </a:rPr>
              <a:t>Patrick Goudou</a:t>
            </a:r>
          </a:p>
        </p:txBody>
      </p:sp>
      <p:sp>
        <p:nvSpPr>
          <p:cNvPr id="10246" name="Rectangle 4"/>
          <p:cNvSpPr>
            <a:spLocks noChangeArrowheads="1"/>
          </p:cNvSpPr>
          <p:nvPr/>
        </p:nvSpPr>
        <p:spPr bwMode="auto">
          <a:xfrm>
            <a:off x="533400" y="4195763"/>
            <a:ext cx="2971800" cy="620712"/>
          </a:xfrm>
          <a:prstGeom prst="rect">
            <a:avLst/>
          </a:prstGeom>
          <a:gradFill rotWithShape="0">
            <a:gsLst>
              <a:gs pos="0">
                <a:srgbClr val="FFFF99"/>
              </a:gs>
              <a:gs pos="50000">
                <a:srgbClr val="FFFFCC"/>
              </a:gs>
              <a:gs pos="100000">
                <a:srgbClr val="FFFF99"/>
              </a:gs>
            </a:gsLst>
            <a:lin ang="5400000" scaled="1"/>
          </a:gradFill>
          <a:ln w="9525">
            <a:solidFill>
              <a:schemeClr val="tx1"/>
            </a:solidFill>
            <a:miter lim="800000"/>
            <a:headEnd/>
            <a:tailEnd/>
          </a:ln>
        </p:spPr>
        <p:txBody>
          <a:bodyPr anchor="ctr">
            <a:spAutoFit/>
          </a:bodyPr>
          <a:lstStyle/>
          <a:p>
            <a:pPr algn="ctr" eaLnBrk="0" hangingPunct="0"/>
            <a:r>
              <a:rPr lang="en-US" sz="1800" b="1">
                <a:latin typeface="Arial" charset="0"/>
              </a:rPr>
              <a:t>Q&amp;S DIRECTOR</a:t>
            </a:r>
          </a:p>
          <a:p>
            <a:pPr algn="ctr" eaLnBrk="0" hangingPunct="0"/>
            <a:r>
              <a:rPr lang="en-US" sz="1600">
                <a:latin typeface="Arial" charset="0"/>
              </a:rPr>
              <a:t>Francesco Banal</a:t>
            </a:r>
          </a:p>
        </p:txBody>
      </p:sp>
      <p:sp>
        <p:nvSpPr>
          <p:cNvPr id="10247" name="Rectangle 5"/>
          <p:cNvSpPr>
            <a:spLocks noChangeArrowheads="1"/>
          </p:cNvSpPr>
          <p:nvPr/>
        </p:nvSpPr>
        <p:spPr bwMode="auto">
          <a:xfrm>
            <a:off x="514350" y="5029200"/>
            <a:ext cx="3000375" cy="620713"/>
          </a:xfrm>
          <a:prstGeom prst="rect">
            <a:avLst/>
          </a:prstGeom>
          <a:gradFill rotWithShape="0">
            <a:gsLst>
              <a:gs pos="0">
                <a:srgbClr val="FFFFCC"/>
              </a:gs>
              <a:gs pos="50000">
                <a:srgbClr val="FFFF99"/>
              </a:gs>
              <a:gs pos="100000">
                <a:srgbClr val="FFFFCC"/>
              </a:gs>
            </a:gsLst>
            <a:lin ang="5400000" scaled="1"/>
          </a:gradFill>
          <a:ln w="9525">
            <a:solidFill>
              <a:schemeClr val="tx1"/>
            </a:solidFill>
            <a:miter lim="800000"/>
            <a:headEnd/>
            <a:tailEnd/>
          </a:ln>
        </p:spPr>
        <p:txBody>
          <a:bodyPr wrap="none" anchor="ctr">
            <a:spAutoFit/>
          </a:bodyPr>
          <a:lstStyle/>
          <a:p>
            <a:pPr algn="ctr" eaLnBrk="0" hangingPunct="0"/>
            <a:r>
              <a:rPr lang="en-US" sz="1800" b="1">
                <a:latin typeface="Arial" charset="0"/>
              </a:rPr>
              <a:t>RULEMAKING DIRECTOR</a:t>
            </a:r>
          </a:p>
          <a:p>
            <a:pPr algn="ctr" eaLnBrk="0" hangingPunct="0"/>
            <a:r>
              <a:rPr lang="en-US" sz="1600">
                <a:latin typeface="Arial" charset="0"/>
              </a:rPr>
              <a:t>Claude Probst</a:t>
            </a:r>
          </a:p>
        </p:txBody>
      </p:sp>
      <p:sp>
        <p:nvSpPr>
          <p:cNvPr id="10248" name="Rectangle 6"/>
          <p:cNvSpPr>
            <a:spLocks noChangeArrowheads="1"/>
          </p:cNvSpPr>
          <p:nvPr/>
        </p:nvSpPr>
        <p:spPr bwMode="auto">
          <a:xfrm>
            <a:off x="5092700" y="4133850"/>
            <a:ext cx="3394075" cy="620713"/>
          </a:xfrm>
          <a:prstGeom prst="rect">
            <a:avLst/>
          </a:prstGeom>
          <a:gradFill rotWithShape="0">
            <a:gsLst>
              <a:gs pos="0">
                <a:srgbClr val="FFFF99"/>
              </a:gs>
              <a:gs pos="50000">
                <a:srgbClr val="FFFFCC"/>
              </a:gs>
              <a:gs pos="100000">
                <a:srgbClr val="FFFF99"/>
              </a:gs>
            </a:gsLst>
            <a:lin ang="5400000" scaled="1"/>
          </a:gradFill>
          <a:ln w="9525">
            <a:solidFill>
              <a:schemeClr val="tx1"/>
            </a:solidFill>
            <a:miter lim="800000"/>
            <a:headEnd/>
            <a:tailEnd/>
          </a:ln>
        </p:spPr>
        <p:txBody>
          <a:bodyPr wrap="none" anchor="ctr">
            <a:spAutoFit/>
          </a:bodyPr>
          <a:lstStyle/>
          <a:p>
            <a:pPr algn="ctr" eaLnBrk="0" hangingPunct="0"/>
            <a:r>
              <a:rPr lang="en-US" sz="1800" b="1">
                <a:latin typeface="Arial" charset="0"/>
              </a:rPr>
              <a:t>ADMINISTRATIVE DIRECTOR</a:t>
            </a:r>
          </a:p>
          <a:p>
            <a:pPr algn="ctr" eaLnBrk="0" hangingPunct="0"/>
            <a:r>
              <a:rPr lang="en-US" sz="1600">
                <a:latin typeface="Arial" charset="0"/>
              </a:rPr>
              <a:t>Markku Junkkari</a:t>
            </a:r>
          </a:p>
        </p:txBody>
      </p:sp>
      <p:sp>
        <p:nvSpPr>
          <p:cNvPr id="10249" name="Rectangle 7"/>
          <p:cNvSpPr>
            <a:spLocks noChangeArrowheads="1"/>
          </p:cNvSpPr>
          <p:nvPr/>
        </p:nvSpPr>
        <p:spPr bwMode="auto">
          <a:xfrm>
            <a:off x="5105400" y="5029200"/>
            <a:ext cx="3355975" cy="620713"/>
          </a:xfrm>
          <a:prstGeom prst="rect">
            <a:avLst/>
          </a:prstGeom>
          <a:gradFill rotWithShape="0">
            <a:gsLst>
              <a:gs pos="0">
                <a:srgbClr val="FFFF99"/>
              </a:gs>
              <a:gs pos="50000">
                <a:srgbClr val="FFFFCC"/>
              </a:gs>
              <a:gs pos="100000">
                <a:srgbClr val="FFFF99"/>
              </a:gs>
            </a:gsLst>
            <a:lin ang="5400000" scaled="1"/>
          </a:gradFill>
          <a:ln w="9525">
            <a:solidFill>
              <a:schemeClr val="tx1"/>
            </a:solidFill>
            <a:miter lim="800000"/>
            <a:headEnd/>
            <a:tailEnd/>
          </a:ln>
        </p:spPr>
        <p:txBody>
          <a:bodyPr anchor="ctr">
            <a:spAutoFit/>
          </a:bodyPr>
          <a:lstStyle/>
          <a:p>
            <a:pPr algn="ctr" eaLnBrk="0" hangingPunct="0"/>
            <a:r>
              <a:rPr lang="en-US" sz="1800" b="1">
                <a:latin typeface="Arial" charset="0"/>
              </a:rPr>
              <a:t>CERTIFICATION DIRECTOR</a:t>
            </a:r>
          </a:p>
          <a:p>
            <a:pPr algn="ctr" eaLnBrk="0" hangingPunct="0"/>
            <a:r>
              <a:rPr lang="en-US" sz="1600">
                <a:latin typeface="Arial" charset="0"/>
              </a:rPr>
              <a:t>Norbert Lohl</a:t>
            </a:r>
          </a:p>
        </p:txBody>
      </p:sp>
      <p:sp>
        <p:nvSpPr>
          <p:cNvPr id="10250" name="Rectangle 8"/>
          <p:cNvSpPr>
            <a:spLocks noChangeArrowheads="1"/>
          </p:cNvSpPr>
          <p:nvPr/>
        </p:nvSpPr>
        <p:spPr bwMode="auto">
          <a:xfrm>
            <a:off x="533400" y="2824163"/>
            <a:ext cx="2971800" cy="376237"/>
          </a:xfrm>
          <a:prstGeom prst="rect">
            <a:avLst/>
          </a:prstGeom>
          <a:solidFill>
            <a:schemeClr val="accent1"/>
          </a:solidFill>
          <a:ln w="9525">
            <a:solidFill>
              <a:schemeClr val="tx1"/>
            </a:solidFill>
            <a:miter lim="800000"/>
            <a:headEnd/>
            <a:tailEnd/>
          </a:ln>
        </p:spPr>
        <p:txBody>
          <a:bodyPr anchor="ctr">
            <a:spAutoFit/>
          </a:bodyPr>
          <a:lstStyle/>
          <a:p>
            <a:pPr algn="ctr" eaLnBrk="0" hangingPunct="0"/>
            <a:r>
              <a:rPr lang="en-US" sz="1800">
                <a:latin typeface="Arial" charset="0"/>
              </a:rPr>
              <a:t>Safety analysis &amp; research</a:t>
            </a:r>
          </a:p>
        </p:txBody>
      </p:sp>
      <p:sp>
        <p:nvSpPr>
          <p:cNvPr id="10251" name="Rectangle 9"/>
          <p:cNvSpPr>
            <a:spLocks noChangeArrowheads="1"/>
          </p:cNvSpPr>
          <p:nvPr/>
        </p:nvSpPr>
        <p:spPr bwMode="auto">
          <a:xfrm>
            <a:off x="5105400" y="2825750"/>
            <a:ext cx="2820988" cy="376238"/>
          </a:xfrm>
          <a:prstGeom prst="rect">
            <a:avLst/>
          </a:prstGeom>
          <a:solidFill>
            <a:schemeClr val="accent1"/>
          </a:solidFill>
          <a:ln w="9525">
            <a:solidFill>
              <a:schemeClr val="tx1"/>
            </a:solidFill>
            <a:miter lim="800000"/>
            <a:headEnd/>
            <a:tailEnd/>
          </a:ln>
        </p:spPr>
        <p:txBody>
          <a:bodyPr anchor="ctr">
            <a:spAutoFit/>
          </a:bodyPr>
          <a:lstStyle/>
          <a:p>
            <a:pPr algn="ctr" eaLnBrk="0" hangingPunct="0"/>
            <a:r>
              <a:rPr lang="en-US" sz="1800">
                <a:latin typeface="Arial" charset="0"/>
              </a:rPr>
              <a:t>Communication Manager</a:t>
            </a:r>
          </a:p>
        </p:txBody>
      </p:sp>
      <p:sp>
        <p:nvSpPr>
          <p:cNvPr id="10252" name="Rectangle 10"/>
          <p:cNvSpPr>
            <a:spLocks noChangeArrowheads="1"/>
          </p:cNvSpPr>
          <p:nvPr/>
        </p:nvSpPr>
        <p:spPr bwMode="auto">
          <a:xfrm>
            <a:off x="6858000" y="1633538"/>
            <a:ext cx="1654175" cy="1109662"/>
          </a:xfrm>
          <a:prstGeom prst="rect">
            <a:avLst/>
          </a:prstGeom>
          <a:solidFill>
            <a:schemeClr val="accent1"/>
          </a:solidFill>
          <a:ln w="9525">
            <a:solidFill>
              <a:schemeClr val="tx1"/>
            </a:solidFill>
            <a:miter lim="800000"/>
            <a:headEnd/>
            <a:tailEnd/>
          </a:ln>
        </p:spPr>
        <p:txBody>
          <a:bodyPr wrap="none" anchor="ctr">
            <a:spAutoFit/>
          </a:bodyPr>
          <a:lstStyle/>
          <a:p>
            <a:pPr algn="ctr" eaLnBrk="0" hangingPunct="0"/>
            <a:r>
              <a:rPr lang="en-US" sz="1800">
                <a:latin typeface="Arial" charset="0"/>
              </a:rPr>
              <a:t>Policy Officers</a:t>
            </a:r>
          </a:p>
          <a:p>
            <a:pPr algn="ctr" eaLnBrk="0" hangingPunct="0"/>
            <a:r>
              <a:rPr lang="en-US" sz="1600" i="1">
                <a:latin typeface="Arial" charset="0"/>
              </a:rPr>
              <a:t>Lea Bodossian</a:t>
            </a:r>
          </a:p>
          <a:p>
            <a:pPr algn="ctr" eaLnBrk="0" hangingPunct="0"/>
            <a:r>
              <a:rPr lang="en-US" sz="1600" i="1">
                <a:latin typeface="Arial" charset="0"/>
              </a:rPr>
              <a:t>Simon Brain</a:t>
            </a:r>
          </a:p>
          <a:p>
            <a:pPr algn="ctr" eaLnBrk="0" hangingPunct="0"/>
            <a:r>
              <a:rPr lang="en-US" sz="1600" i="1">
                <a:latin typeface="Arial" charset="0"/>
              </a:rPr>
              <a:t>Peter Sorensen</a:t>
            </a:r>
          </a:p>
        </p:txBody>
      </p:sp>
      <p:sp>
        <p:nvSpPr>
          <p:cNvPr id="10253" name="Line 11"/>
          <p:cNvSpPr>
            <a:spLocks noChangeShapeType="1"/>
          </p:cNvSpPr>
          <p:nvPr/>
        </p:nvSpPr>
        <p:spPr bwMode="auto">
          <a:xfrm>
            <a:off x="4343400" y="2366963"/>
            <a:ext cx="0" cy="3124200"/>
          </a:xfrm>
          <a:prstGeom prst="line">
            <a:avLst/>
          </a:prstGeom>
          <a:noFill/>
          <a:ln w="9525">
            <a:solidFill>
              <a:schemeClr val="tx1"/>
            </a:solidFill>
            <a:round/>
            <a:headEnd/>
            <a:tailEnd/>
          </a:ln>
        </p:spPr>
        <p:txBody>
          <a:bodyPr wrap="none" anchor="ctr">
            <a:spAutoFit/>
          </a:bodyPr>
          <a:lstStyle/>
          <a:p>
            <a:endParaRPr lang="en-US"/>
          </a:p>
        </p:txBody>
      </p:sp>
      <p:sp>
        <p:nvSpPr>
          <p:cNvPr id="10254" name="Line 12"/>
          <p:cNvSpPr>
            <a:spLocks noChangeShapeType="1"/>
          </p:cNvSpPr>
          <p:nvPr/>
        </p:nvSpPr>
        <p:spPr bwMode="auto">
          <a:xfrm>
            <a:off x="3505200" y="5334000"/>
            <a:ext cx="1600200" cy="0"/>
          </a:xfrm>
          <a:prstGeom prst="line">
            <a:avLst/>
          </a:prstGeom>
          <a:noFill/>
          <a:ln w="9525">
            <a:solidFill>
              <a:schemeClr val="tx1"/>
            </a:solidFill>
            <a:round/>
            <a:headEnd/>
            <a:tailEnd/>
          </a:ln>
        </p:spPr>
        <p:txBody>
          <a:bodyPr wrap="none" anchor="ctr">
            <a:spAutoFit/>
          </a:bodyPr>
          <a:lstStyle/>
          <a:p>
            <a:endParaRPr lang="en-US"/>
          </a:p>
        </p:txBody>
      </p:sp>
      <p:sp>
        <p:nvSpPr>
          <p:cNvPr id="10255" name="Line 13"/>
          <p:cNvSpPr>
            <a:spLocks noChangeShapeType="1"/>
          </p:cNvSpPr>
          <p:nvPr/>
        </p:nvSpPr>
        <p:spPr bwMode="auto">
          <a:xfrm>
            <a:off x="3505200" y="4500563"/>
            <a:ext cx="1600200" cy="0"/>
          </a:xfrm>
          <a:prstGeom prst="line">
            <a:avLst/>
          </a:prstGeom>
          <a:noFill/>
          <a:ln w="9525">
            <a:solidFill>
              <a:schemeClr val="tx1"/>
            </a:solidFill>
            <a:round/>
            <a:headEnd/>
            <a:tailEnd/>
          </a:ln>
        </p:spPr>
        <p:txBody>
          <a:bodyPr wrap="none" anchor="ctr">
            <a:spAutoFit/>
          </a:bodyPr>
          <a:lstStyle/>
          <a:p>
            <a:endParaRPr lang="en-US"/>
          </a:p>
        </p:txBody>
      </p:sp>
      <p:sp>
        <p:nvSpPr>
          <p:cNvPr id="10256" name="Line 14"/>
          <p:cNvSpPr>
            <a:spLocks noChangeShapeType="1"/>
          </p:cNvSpPr>
          <p:nvPr/>
        </p:nvSpPr>
        <p:spPr bwMode="auto">
          <a:xfrm>
            <a:off x="3505200" y="3052763"/>
            <a:ext cx="1600200" cy="0"/>
          </a:xfrm>
          <a:prstGeom prst="line">
            <a:avLst/>
          </a:prstGeom>
          <a:noFill/>
          <a:ln w="9525">
            <a:solidFill>
              <a:schemeClr val="tx1"/>
            </a:solidFill>
            <a:round/>
            <a:headEnd/>
            <a:tailEnd/>
          </a:ln>
        </p:spPr>
        <p:txBody>
          <a:bodyPr wrap="none" anchor="ctr">
            <a:spAutoFit/>
          </a:bodyPr>
          <a:lstStyle/>
          <a:p>
            <a:endParaRPr lang="en-US"/>
          </a:p>
        </p:txBody>
      </p:sp>
      <p:sp>
        <p:nvSpPr>
          <p:cNvPr id="10257" name="Rectangle 15"/>
          <p:cNvSpPr>
            <a:spLocks noChangeArrowheads="1"/>
          </p:cNvSpPr>
          <p:nvPr/>
        </p:nvSpPr>
        <p:spPr bwMode="auto">
          <a:xfrm>
            <a:off x="5727700" y="3327400"/>
            <a:ext cx="2260600" cy="590550"/>
          </a:xfrm>
          <a:prstGeom prst="rect">
            <a:avLst/>
          </a:prstGeom>
          <a:solidFill>
            <a:schemeClr val="accent1"/>
          </a:solidFill>
          <a:ln w="9525">
            <a:solidFill>
              <a:schemeClr val="tx1"/>
            </a:solidFill>
            <a:miter lim="800000"/>
            <a:headEnd/>
            <a:tailEnd/>
          </a:ln>
        </p:spPr>
        <p:txBody>
          <a:bodyPr wrap="none" anchor="ctr">
            <a:spAutoFit/>
          </a:bodyPr>
          <a:lstStyle/>
          <a:p>
            <a:pPr algn="ctr" eaLnBrk="0" hangingPunct="0"/>
            <a:r>
              <a:rPr lang="en-US" sz="1600">
                <a:latin typeface="Arial" charset="0"/>
              </a:rPr>
              <a:t>Communication Officer</a:t>
            </a:r>
          </a:p>
          <a:p>
            <a:pPr algn="ctr" eaLnBrk="0" hangingPunct="0"/>
            <a:r>
              <a:rPr lang="en-US" sz="1600" i="1">
                <a:latin typeface="Arial" charset="0"/>
              </a:rPr>
              <a:t>Helene Barbier</a:t>
            </a:r>
          </a:p>
        </p:txBody>
      </p:sp>
      <p:sp>
        <p:nvSpPr>
          <p:cNvPr id="10258" name="Line 16"/>
          <p:cNvSpPr>
            <a:spLocks noChangeShapeType="1"/>
          </p:cNvSpPr>
          <p:nvPr/>
        </p:nvSpPr>
        <p:spPr bwMode="auto">
          <a:xfrm>
            <a:off x="5334000" y="3205163"/>
            <a:ext cx="0" cy="381000"/>
          </a:xfrm>
          <a:prstGeom prst="line">
            <a:avLst/>
          </a:prstGeom>
          <a:noFill/>
          <a:ln w="9525">
            <a:solidFill>
              <a:schemeClr val="tx1"/>
            </a:solidFill>
            <a:round/>
            <a:headEnd/>
            <a:tailEnd/>
          </a:ln>
        </p:spPr>
        <p:txBody>
          <a:bodyPr wrap="none" anchor="ctr">
            <a:spAutoFit/>
          </a:bodyPr>
          <a:lstStyle/>
          <a:p>
            <a:endParaRPr lang="en-US"/>
          </a:p>
        </p:txBody>
      </p:sp>
      <p:sp>
        <p:nvSpPr>
          <p:cNvPr id="10259" name="Line 17"/>
          <p:cNvSpPr>
            <a:spLocks noChangeShapeType="1"/>
          </p:cNvSpPr>
          <p:nvPr/>
        </p:nvSpPr>
        <p:spPr bwMode="auto">
          <a:xfrm>
            <a:off x="5334000" y="3586163"/>
            <a:ext cx="381000" cy="0"/>
          </a:xfrm>
          <a:prstGeom prst="line">
            <a:avLst/>
          </a:prstGeom>
          <a:noFill/>
          <a:ln w="9525">
            <a:solidFill>
              <a:schemeClr val="tx1"/>
            </a:solidFill>
            <a:round/>
            <a:headEnd/>
            <a:tailEnd/>
          </a:ln>
        </p:spPr>
        <p:txBody>
          <a:bodyPr wrap="none" anchor="ctr">
            <a:spAutoFit/>
          </a:bodyPr>
          <a:lstStyle/>
          <a:p>
            <a:endParaRPr lang="en-US"/>
          </a:p>
        </p:txBody>
      </p:sp>
      <p:sp>
        <p:nvSpPr>
          <p:cNvPr id="10260" name="Rectangle 18"/>
          <p:cNvSpPr>
            <a:spLocks noChangeArrowheads="1"/>
          </p:cNvSpPr>
          <p:nvPr/>
        </p:nvSpPr>
        <p:spPr bwMode="auto">
          <a:xfrm>
            <a:off x="2740025" y="6096000"/>
            <a:ext cx="1146175" cy="376238"/>
          </a:xfrm>
          <a:prstGeom prst="rect">
            <a:avLst/>
          </a:prstGeom>
          <a:solidFill>
            <a:srgbClr val="FFFFCC"/>
          </a:solidFill>
          <a:ln w="9525">
            <a:solidFill>
              <a:schemeClr val="tx1"/>
            </a:solidFill>
            <a:miter lim="800000"/>
            <a:headEnd/>
            <a:tailEnd/>
          </a:ln>
        </p:spPr>
        <p:txBody>
          <a:bodyPr wrap="none" anchor="ctr">
            <a:spAutoFit/>
          </a:bodyPr>
          <a:lstStyle/>
          <a:p>
            <a:pPr algn="ctr" eaLnBrk="0" hangingPunct="0"/>
            <a:r>
              <a:rPr lang="en-US" sz="1800">
                <a:latin typeface="Arial" charset="0"/>
              </a:rPr>
              <a:t>Members</a:t>
            </a:r>
          </a:p>
        </p:txBody>
      </p:sp>
      <p:sp>
        <p:nvSpPr>
          <p:cNvPr id="10261" name="Rectangle 19"/>
          <p:cNvSpPr>
            <a:spLocks noChangeArrowheads="1"/>
          </p:cNvSpPr>
          <p:nvPr/>
        </p:nvSpPr>
        <p:spPr bwMode="auto">
          <a:xfrm>
            <a:off x="4800600" y="6096000"/>
            <a:ext cx="1247775" cy="376238"/>
          </a:xfrm>
          <a:prstGeom prst="rect">
            <a:avLst/>
          </a:prstGeom>
          <a:solidFill>
            <a:srgbClr val="FFFFCC"/>
          </a:solidFill>
          <a:ln w="9525">
            <a:solidFill>
              <a:schemeClr val="tx1"/>
            </a:solidFill>
            <a:miter lim="800000"/>
            <a:headEnd/>
            <a:tailEnd/>
          </a:ln>
        </p:spPr>
        <p:txBody>
          <a:bodyPr wrap="none" anchor="ctr">
            <a:spAutoFit/>
          </a:bodyPr>
          <a:lstStyle/>
          <a:p>
            <a:pPr algn="ctr" eaLnBrk="0" hangingPunct="0"/>
            <a:r>
              <a:rPr lang="en-US" sz="1800">
                <a:latin typeface="Arial" charset="0"/>
              </a:rPr>
              <a:t>Observers</a:t>
            </a:r>
          </a:p>
        </p:txBody>
      </p:sp>
      <p:sp>
        <p:nvSpPr>
          <p:cNvPr id="10262" name="Line 20"/>
          <p:cNvSpPr>
            <a:spLocks noChangeShapeType="1"/>
          </p:cNvSpPr>
          <p:nvPr/>
        </p:nvSpPr>
        <p:spPr bwMode="auto">
          <a:xfrm>
            <a:off x="4343400" y="5491163"/>
            <a:ext cx="0" cy="914400"/>
          </a:xfrm>
          <a:prstGeom prst="line">
            <a:avLst/>
          </a:prstGeom>
          <a:noFill/>
          <a:ln w="9525">
            <a:solidFill>
              <a:schemeClr val="tx1"/>
            </a:solidFill>
            <a:round/>
            <a:headEnd/>
            <a:tailEnd/>
          </a:ln>
        </p:spPr>
        <p:txBody>
          <a:bodyPr wrap="none" anchor="ctr">
            <a:spAutoFit/>
          </a:bodyPr>
          <a:lstStyle/>
          <a:p>
            <a:endParaRPr lang="en-US"/>
          </a:p>
        </p:txBody>
      </p:sp>
      <p:cxnSp>
        <p:nvCxnSpPr>
          <p:cNvPr id="10263" name="AutoShape 21"/>
          <p:cNvCxnSpPr>
            <a:cxnSpLocks noChangeShapeType="1"/>
            <a:stCxn id="10260" idx="3"/>
            <a:endCxn id="10261" idx="1"/>
          </p:cNvCxnSpPr>
          <p:nvPr/>
        </p:nvCxnSpPr>
        <p:spPr bwMode="auto">
          <a:xfrm>
            <a:off x="3886200" y="6284913"/>
            <a:ext cx="914400" cy="0"/>
          </a:xfrm>
          <a:prstGeom prst="straightConnector1">
            <a:avLst/>
          </a:prstGeom>
          <a:noFill/>
          <a:ln w="9525">
            <a:solidFill>
              <a:schemeClr val="tx1"/>
            </a:solidFill>
            <a:prstDash val="sysDot"/>
            <a:round/>
            <a:headEnd type="triangle" w="med" len="med"/>
            <a:tailEnd type="triangle" w="med" len="med"/>
          </a:ln>
        </p:spPr>
      </p:cxnSp>
      <p:sp>
        <p:nvSpPr>
          <p:cNvPr id="10264" name="Line 22"/>
          <p:cNvSpPr>
            <a:spLocks noChangeShapeType="1"/>
          </p:cNvSpPr>
          <p:nvPr/>
        </p:nvSpPr>
        <p:spPr bwMode="auto">
          <a:xfrm flipH="1">
            <a:off x="5943600" y="2057400"/>
            <a:ext cx="914400" cy="0"/>
          </a:xfrm>
          <a:prstGeom prst="line">
            <a:avLst/>
          </a:prstGeom>
          <a:noFill/>
          <a:ln w="9525">
            <a:solidFill>
              <a:schemeClr val="tx1"/>
            </a:solidFill>
            <a:round/>
            <a:headEnd/>
            <a:tailEnd type="triangle" w="med" len="med"/>
          </a:ln>
        </p:spPr>
        <p:txBody>
          <a:bodyPr wrap="none" anchor="ctr">
            <a:spAutoFit/>
          </a:bodyPr>
          <a:lstStyle/>
          <a:p>
            <a:endParaRPr lang="en-US"/>
          </a:p>
        </p:txBody>
      </p:sp>
      <p:graphicFrame>
        <p:nvGraphicFramePr>
          <p:cNvPr id="10242" name="Object 23"/>
          <p:cNvGraphicFramePr>
            <a:graphicFrameLocks noChangeAspect="1"/>
          </p:cNvGraphicFramePr>
          <p:nvPr/>
        </p:nvGraphicFramePr>
        <p:xfrm>
          <a:off x="990600" y="558800"/>
          <a:ext cx="7086600" cy="584200"/>
        </p:xfrm>
        <a:graphic>
          <a:graphicData uri="http://schemas.openxmlformats.org/presentationml/2006/ole">
            <mc:AlternateContent xmlns:mc="http://schemas.openxmlformats.org/markup-compatibility/2006">
              <mc:Choice xmlns:v="urn:schemas-microsoft-com:vml" Requires="v">
                <p:oleObj spid="_x0000_s11269" r:id="rId5" imgW="9038095" imgH="857143" progId="PBrush">
                  <p:embed/>
                </p:oleObj>
              </mc:Choice>
              <mc:Fallback>
                <p:oleObj r:id="rId5" imgW="9038095" imgH="85714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588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5" name="Text Box 24"/>
          <p:cNvSpPr txBox="1">
            <a:spLocks noChangeArrowheads="1"/>
          </p:cNvSpPr>
          <p:nvPr/>
        </p:nvSpPr>
        <p:spPr bwMode="auto">
          <a:xfrm>
            <a:off x="142875" y="5943600"/>
            <a:ext cx="2524125" cy="825500"/>
          </a:xfrm>
          <a:prstGeom prst="rect">
            <a:avLst/>
          </a:prstGeom>
          <a:solidFill>
            <a:srgbClr val="FF7C80"/>
          </a:solidFill>
          <a:ln w="9525">
            <a:noFill/>
            <a:miter lim="800000"/>
            <a:headEnd/>
            <a:tailEnd/>
          </a:ln>
        </p:spPr>
        <p:txBody>
          <a:bodyPr wrap="none">
            <a:spAutoFit/>
          </a:bodyPr>
          <a:lstStyle/>
          <a:p>
            <a:pPr algn="ctr"/>
            <a:r>
              <a:rPr lang="en-US" sz="1600" b="1">
                <a:latin typeface="Arial" charset="0"/>
                <a:cs typeface="Times New Roman" charset="0"/>
              </a:rPr>
              <a:t>Iceland &amp; Norway are</a:t>
            </a:r>
          </a:p>
          <a:p>
            <a:pPr algn="ctr"/>
            <a:r>
              <a:rPr lang="en-US" sz="1600" b="1">
                <a:latin typeface="Arial" charset="0"/>
                <a:cs typeface="Times New Roman" charset="0"/>
              </a:rPr>
              <a:t>Members without voting</a:t>
            </a:r>
          </a:p>
          <a:p>
            <a:pPr algn="ctr"/>
            <a:r>
              <a:rPr lang="en-US" sz="1600" b="1">
                <a:latin typeface="Arial" charset="0"/>
                <a:cs typeface="Times New Roman" charset="0"/>
              </a:rPr>
              <a:t>rights</a:t>
            </a:r>
            <a:endParaRPr lang="en-US" sz="1600" b="1">
              <a:latin typeface="Arial" charset="0"/>
            </a:endParaRPr>
          </a:p>
        </p:txBody>
      </p:sp>
    </p:spTree>
    <p:extLst>
      <p:ext uri="{BB962C8B-B14F-4D97-AF65-F5344CB8AC3E}">
        <p14:creationId xmlns:p14="http://schemas.microsoft.com/office/powerpoint/2010/main" val="2126953538"/>
      </p:ext>
    </p:extLst>
  </p:cSld>
  <p:clrMapOvr>
    <a:masterClrMapping/>
  </p:clrMapOvr>
  <p:transition>
    <p:dissolve/>
    <p:sndAc>
      <p:stSnd>
        <p:snd r:embed="rId4" name="camera.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3"/>
          <p:cNvSpPr>
            <a:spLocks noGrp="1"/>
          </p:cNvSpPr>
          <p:nvPr>
            <p:ph type="sldNum" sz="quarter" idx="11"/>
          </p:nvPr>
        </p:nvSpPr>
        <p:spPr>
          <a:noFill/>
        </p:spPr>
        <p:txBody>
          <a:bodyPr/>
          <a:lstStyle/>
          <a:p>
            <a:fld id="{2AFC7F81-6196-44E2-8BCA-DBD261E1A532}" type="slidenum">
              <a:rPr lang="en-US" smtClean="0"/>
              <a:pPr/>
              <a:t>61</a:t>
            </a:fld>
            <a:endParaRPr lang="en-US"/>
          </a:p>
        </p:txBody>
      </p:sp>
      <p:graphicFrame>
        <p:nvGraphicFramePr>
          <p:cNvPr id="11266" name="Object 2"/>
          <p:cNvGraphicFramePr>
            <a:graphicFrameLocks noChangeAspect="1"/>
          </p:cNvGraphicFramePr>
          <p:nvPr/>
        </p:nvGraphicFramePr>
        <p:xfrm>
          <a:off x="914400" y="1551623"/>
          <a:ext cx="7549551" cy="5001577"/>
        </p:xfrm>
        <a:graphic>
          <a:graphicData uri="http://schemas.openxmlformats.org/presentationml/2006/ole">
            <mc:AlternateContent xmlns:mc="http://schemas.openxmlformats.org/markup-compatibility/2006">
              <mc:Choice xmlns:v="urn:schemas-microsoft-com:vml" Requires="v">
                <p:oleObj spid="_x0000_s12296" name="Photo Editor Photo" r:id="rId4" imgW="4191585" imgH="3142857" progId="">
                  <p:embed/>
                </p:oleObj>
              </mc:Choice>
              <mc:Fallback>
                <p:oleObj name="Photo Editor Photo" r:id="rId4" imgW="4191585" imgH="3142857" progId="">
                  <p:embed/>
                  <p:pic>
                    <p:nvPicPr>
                      <p:cNvPr id="0" name=""/>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914400" y="1551623"/>
                        <a:ext cx="7549551" cy="500157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228600" y="939800"/>
          <a:ext cx="7086600" cy="584200"/>
        </p:xfrm>
        <a:graphic>
          <a:graphicData uri="http://schemas.openxmlformats.org/presentationml/2006/ole">
            <mc:AlternateContent xmlns:mc="http://schemas.openxmlformats.org/markup-compatibility/2006">
              <mc:Choice xmlns:v="urn:schemas-microsoft-com:vml" Requires="v">
                <p:oleObj spid="_x0000_s12297" r:id="rId6" imgW="9038095" imgH="857143" progId="PBrush">
                  <p:embed/>
                </p:oleObj>
              </mc:Choice>
              <mc:Fallback>
                <p:oleObj r:id="rId6" imgW="9038095" imgH="857143"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398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bwMode="auto">
          <a:xfrm>
            <a:off x="2971800" y="5867400"/>
            <a:ext cx="1181734" cy="400110"/>
          </a:xfrm>
          <a:prstGeom prst="rect">
            <a:avLst/>
          </a:prstGeom>
          <a:solidFill>
            <a:schemeClr val="tx2">
              <a:lumMod val="60000"/>
              <a:lumOff val="40000"/>
            </a:schemeClr>
          </a:solidFill>
          <a:ln w="9525">
            <a:noFill/>
            <a:miter lim="800000"/>
            <a:headEnd/>
            <a:tailEnd/>
          </a:ln>
          <a:scene3d>
            <a:camera prst="orthographicFront"/>
            <a:lightRig rig="twoPt" dir="t"/>
          </a:scene3d>
          <a:sp3d>
            <a:bevelB/>
          </a:sp3d>
        </p:spPr>
        <p:txBody>
          <a:bodyPr wrap="none" rtlCol="0">
            <a:spAutoFit/>
          </a:bodyPr>
          <a:lstStyle/>
          <a:p>
            <a:r>
              <a:rPr lang="en-US" sz="2000" b="1" dirty="0">
                <a:latin typeface="Arial" charset="0"/>
                <a:cs typeface="Arial" charset="0"/>
              </a:rPr>
              <a:t>member</a:t>
            </a:r>
          </a:p>
        </p:txBody>
      </p:sp>
      <p:sp>
        <p:nvSpPr>
          <p:cNvPr id="6" name="TextBox 5"/>
          <p:cNvSpPr txBox="1"/>
          <p:nvPr/>
        </p:nvSpPr>
        <p:spPr bwMode="auto">
          <a:xfrm>
            <a:off x="5294636" y="5867400"/>
            <a:ext cx="1410964" cy="400110"/>
          </a:xfrm>
          <a:prstGeom prst="rect">
            <a:avLst/>
          </a:prstGeom>
          <a:solidFill>
            <a:schemeClr val="tx2">
              <a:lumMod val="60000"/>
              <a:lumOff val="40000"/>
            </a:schemeClr>
          </a:solidFill>
          <a:ln w="9525">
            <a:noFill/>
            <a:miter lim="800000"/>
            <a:headEnd/>
            <a:tailEnd/>
          </a:ln>
          <a:scene3d>
            <a:camera prst="orthographicFront"/>
            <a:lightRig rig="twoPt" dir="t"/>
          </a:scene3d>
          <a:sp3d>
            <a:bevelB/>
          </a:sp3d>
        </p:spPr>
        <p:txBody>
          <a:bodyPr wrap="none" rtlCol="0">
            <a:spAutoFit/>
          </a:bodyPr>
          <a:lstStyle/>
          <a:p>
            <a:r>
              <a:rPr lang="en-US" sz="2000" b="1" dirty="0">
                <a:latin typeface="Arial" charset="0"/>
                <a:cs typeface="Arial" charset="0"/>
              </a:rPr>
              <a:t>observers</a:t>
            </a:r>
          </a:p>
        </p:txBody>
      </p:sp>
      <p:cxnSp>
        <p:nvCxnSpPr>
          <p:cNvPr id="8" name="Straight Arrow Connector 7"/>
          <p:cNvCxnSpPr/>
          <p:nvPr/>
        </p:nvCxnSpPr>
        <p:spPr bwMode="auto">
          <a:xfrm rot="10800000" flipV="1">
            <a:off x="4191000" y="5410200"/>
            <a:ext cx="533400" cy="381000"/>
          </a:xfrm>
          <a:prstGeom prst="straightConnector1">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4724400" y="5410200"/>
            <a:ext cx="533400" cy="381000"/>
          </a:xfrm>
          <a:prstGeom prst="straightConnector1">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arrow"/>
          </a:ln>
          <a:effectLst/>
        </p:spPr>
      </p:cxnSp>
      <p:sp>
        <p:nvSpPr>
          <p:cNvPr id="9"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836860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idx="4294967295"/>
          </p:nvPr>
        </p:nvSpPr>
        <p:spPr>
          <a:xfrm>
            <a:off x="762000" y="1676400"/>
            <a:ext cx="7620000" cy="457200"/>
          </a:xfrm>
          <a:prstGeom prst="rect">
            <a:avLst/>
          </a:prstGeom>
          <a:noFill/>
        </p:spPr>
        <p:txBody>
          <a:bodyPr/>
          <a:lstStyle/>
          <a:p>
            <a:pPr eaLnBrk="1" hangingPunct="1"/>
            <a:r>
              <a:rPr lang="en-US" sz="2400">
                <a:solidFill>
                  <a:srgbClr val="CC0000"/>
                </a:solidFill>
              </a:rPr>
              <a:t>HOW EASA AND RULES WERE ESTABLISHED?</a:t>
            </a:r>
          </a:p>
        </p:txBody>
      </p:sp>
      <p:sp>
        <p:nvSpPr>
          <p:cNvPr id="12292" name="Slide Number Placeholder 4"/>
          <p:cNvSpPr>
            <a:spLocks noGrp="1"/>
          </p:cNvSpPr>
          <p:nvPr>
            <p:ph type="sldNum" sz="quarter" idx="11"/>
          </p:nvPr>
        </p:nvSpPr>
        <p:spPr>
          <a:noFill/>
        </p:spPr>
        <p:txBody>
          <a:bodyPr/>
          <a:lstStyle/>
          <a:p>
            <a:fld id="{1C21C258-8DEC-4E9B-89C8-E41D7B5A9B48}" type="slidenum">
              <a:rPr lang="en-US" smtClean="0"/>
              <a:pPr/>
              <a:t>62</a:t>
            </a:fld>
            <a:endParaRPr lang="en-US"/>
          </a:p>
        </p:txBody>
      </p:sp>
      <p:sp>
        <p:nvSpPr>
          <p:cNvPr id="12293" name="Rectangle 3"/>
          <p:cNvSpPr>
            <a:spLocks noChangeArrowheads="1"/>
          </p:cNvSpPr>
          <p:nvPr/>
        </p:nvSpPr>
        <p:spPr bwMode="auto">
          <a:xfrm>
            <a:off x="2209800" y="2133600"/>
            <a:ext cx="2819400" cy="1600200"/>
          </a:xfrm>
          <a:prstGeom prst="rect">
            <a:avLst/>
          </a:prstGeom>
          <a:gradFill rotWithShape="0">
            <a:gsLst>
              <a:gs pos="0">
                <a:srgbClr val="FFCC00"/>
              </a:gs>
              <a:gs pos="50000">
                <a:srgbClr val="FFFF66"/>
              </a:gs>
              <a:gs pos="100000">
                <a:srgbClr val="FFCC00"/>
              </a:gs>
            </a:gsLst>
            <a:lin ang="5400000" scaled="1"/>
          </a:gradFill>
          <a:ln w="12700">
            <a:solidFill>
              <a:srgbClr val="000000"/>
            </a:solidFill>
            <a:miter lim="800000"/>
            <a:headEnd/>
            <a:tailEnd/>
          </a:ln>
        </p:spPr>
        <p:txBody>
          <a:bodyPr/>
          <a:lstStyle/>
          <a:p>
            <a:pPr algn="ctr" eaLnBrk="0" hangingPunct="0"/>
            <a:endParaRPr lang="en-US" sz="1800" b="1" dirty="0">
              <a:solidFill>
                <a:srgbClr val="000092"/>
              </a:solidFill>
              <a:latin typeface="Arial" charset="0"/>
            </a:endParaRPr>
          </a:p>
          <a:p>
            <a:pPr algn="ctr" eaLnBrk="0" hangingPunct="0"/>
            <a:r>
              <a:rPr lang="en-US" sz="1800" b="1" dirty="0">
                <a:solidFill>
                  <a:srgbClr val="000092"/>
                </a:solidFill>
                <a:latin typeface="Arial" charset="0"/>
              </a:rPr>
              <a:t>Council  Regulation (EC) 1592/2002</a:t>
            </a:r>
          </a:p>
          <a:p>
            <a:pPr algn="ctr" eaLnBrk="0" hangingPunct="0"/>
            <a:endParaRPr lang="en-US" sz="1800" b="1" dirty="0">
              <a:solidFill>
                <a:srgbClr val="000092"/>
              </a:solidFill>
              <a:latin typeface="Arial" charset="0"/>
            </a:endParaRPr>
          </a:p>
          <a:p>
            <a:pPr algn="ctr" eaLnBrk="0" hangingPunct="0"/>
            <a:r>
              <a:rPr lang="en-US" sz="1800" b="1" dirty="0">
                <a:solidFill>
                  <a:srgbClr val="000092"/>
                </a:solidFill>
                <a:latin typeface="Arial" charset="0"/>
              </a:rPr>
              <a:t>(Basic Regulation)</a:t>
            </a:r>
          </a:p>
        </p:txBody>
      </p:sp>
      <p:sp>
        <p:nvSpPr>
          <p:cNvPr id="12294" name="Text Box 4"/>
          <p:cNvSpPr txBox="1">
            <a:spLocks noChangeArrowheads="1"/>
          </p:cNvSpPr>
          <p:nvPr/>
        </p:nvSpPr>
        <p:spPr bwMode="auto">
          <a:xfrm>
            <a:off x="4953000" y="3352800"/>
            <a:ext cx="3810000" cy="701675"/>
          </a:xfrm>
          <a:prstGeom prst="rect">
            <a:avLst/>
          </a:prstGeom>
          <a:noFill/>
          <a:ln w="9525">
            <a:noFill/>
            <a:miter lim="800000"/>
            <a:headEnd/>
            <a:tailEnd/>
          </a:ln>
        </p:spPr>
        <p:txBody>
          <a:bodyPr>
            <a:spAutoFit/>
          </a:bodyPr>
          <a:lstStyle/>
          <a:p>
            <a:pPr algn="ctr" eaLnBrk="0" hangingPunct="0"/>
            <a:r>
              <a:rPr lang="en-US" sz="2000" b="1">
                <a:latin typeface="Arial" charset="0"/>
                <a:cs typeface="Arial" charset="0"/>
              </a:rPr>
              <a:t>Adopted by </a:t>
            </a:r>
          </a:p>
          <a:p>
            <a:pPr algn="ctr" eaLnBrk="0" hangingPunct="0"/>
            <a:r>
              <a:rPr lang="en-US" sz="2000" b="1">
                <a:latin typeface="Arial" charset="0"/>
                <a:cs typeface="Arial" charset="0"/>
              </a:rPr>
              <a:t>The European </a:t>
            </a:r>
            <a:r>
              <a:rPr lang="en-US" sz="2000" b="1">
                <a:latin typeface="Arial" charset="0"/>
                <a:cs typeface="Times New Roman" charset="0"/>
              </a:rPr>
              <a:t>Parliament</a:t>
            </a:r>
          </a:p>
        </p:txBody>
      </p:sp>
      <p:pic>
        <p:nvPicPr>
          <p:cNvPr id="12295" name="Picture 5" descr="C:\Program Files\Common Files\Microsoft Shared\Clipart\cagcat50\BD06982_.WMF"/>
          <p:cNvPicPr>
            <a:picLocks noChangeAspect="1" noChangeArrowheads="1"/>
          </p:cNvPicPr>
          <p:nvPr/>
        </p:nvPicPr>
        <p:blipFill>
          <a:blip r:embed="rId5" cstate="print"/>
          <a:srcRect/>
          <a:stretch>
            <a:fillRect/>
          </a:stretch>
        </p:blipFill>
        <p:spPr bwMode="auto">
          <a:xfrm>
            <a:off x="5638800" y="2362200"/>
            <a:ext cx="1905000" cy="917575"/>
          </a:xfrm>
          <a:prstGeom prst="rect">
            <a:avLst/>
          </a:prstGeom>
          <a:noFill/>
          <a:ln w="9525">
            <a:noFill/>
            <a:miter lim="800000"/>
            <a:headEnd/>
            <a:tailEnd/>
          </a:ln>
        </p:spPr>
      </p:pic>
      <p:sp>
        <p:nvSpPr>
          <p:cNvPr id="12296" name="AutoShape 6"/>
          <p:cNvSpPr>
            <a:spLocks noChangeArrowheads="1"/>
          </p:cNvSpPr>
          <p:nvPr/>
        </p:nvSpPr>
        <p:spPr bwMode="auto">
          <a:xfrm>
            <a:off x="2743200" y="3810000"/>
            <a:ext cx="457200" cy="457200"/>
          </a:xfrm>
          <a:prstGeom prst="downArrow">
            <a:avLst>
              <a:gd name="adj1" fmla="val 50000"/>
              <a:gd name="adj2" fmla="val 25000"/>
            </a:avLst>
          </a:prstGeom>
          <a:solidFill>
            <a:schemeClr val="accent1"/>
          </a:solidFill>
          <a:ln w="9525">
            <a:solidFill>
              <a:schemeClr val="tx1"/>
            </a:solidFill>
            <a:miter lim="800000"/>
            <a:headEnd/>
            <a:tailEnd/>
          </a:ln>
        </p:spPr>
        <p:txBody>
          <a:bodyPr anchor="ctr">
            <a:spAutoFit/>
          </a:bodyPr>
          <a:lstStyle/>
          <a:p>
            <a:endParaRPr lang="en-US"/>
          </a:p>
        </p:txBody>
      </p:sp>
      <p:graphicFrame>
        <p:nvGraphicFramePr>
          <p:cNvPr id="12290" name="Object 7"/>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13317" r:id="rId6" imgW="9038095" imgH="857143" progId="PBrush">
                  <p:embed/>
                </p:oleObj>
              </mc:Choice>
              <mc:Fallback>
                <p:oleObj r:id="rId6" imgW="9038095" imgH="857143"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7" name="Rectangle 8"/>
          <p:cNvSpPr>
            <a:spLocks noChangeArrowheads="1"/>
          </p:cNvSpPr>
          <p:nvPr/>
        </p:nvSpPr>
        <p:spPr bwMode="auto">
          <a:xfrm>
            <a:off x="381000" y="4343400"/>
            <a:ext cx="3124200" cy="1828800"/>
          </a:xfrm>
          <a:prstGeom prst="rect">
            <a:avLst/>
          </a:prstGeom>
          <a:gradFill rotWithShape="0">
            <a:gsLst>
              <a:gs pos="0">
                <a:srgbClr val="FFCC00"/>
              </a:gs>
              <a:gs pos="50000">
                <a:srgbClr val="FFFF66"/>
              </a:gs>
              <a:gs pos="100000">
                <a:srgbClr val="FFCC00"/>
              </a:gs>
            </a:gsLst>
            <a:lin ang="5400000" scaled="1"/>
          </a:gradFill>
          <a:ln w="12700">
            <a:solidFill>
              <a:srgbClr val="000000"/>
            </a:solidFill>
            <a:miter lim="800000"/>
            <a:headEnd/>
            <a:tailEnd/>
          </a:ln>
        </p:spPr>
        <p:txBody>
          <a:bodyPr/>
          <a:lstStyle/>
          <a:p>
            <a:pPr algn="ctr" eaLnBrk="0" hangingPunct="0"/>
            <a:r>
              <a:rPr lang="en-US" sz="1800" b="1" dirty="0">
                <a:solidFill>
                  <a:srgbClr val="000092"/>
                </a:solidFill>
                <a:latin typeface="Arial" charset="0"/>
              </a:rPr>
              <a:t>Commission Regulation 1702/2003</a:t>
            </a:r>
          </a:p>
          <a:p>
            <a:pPr algn="ctr" eaLnBrk="0" hangingPunct="0"/>
            <a:endParaRPr lang="en-US" sz="1800" b="1" dirty="0">
              <a:solidFill>
                <a:srgbClr val="000092"/>
              </a:solidFill>
              <a:latin typeface="Arial" charset="0"/>
            </a:endParaRPr>
          </a:p>
          <a:p>
            <a:pPr algn="ctr" eaLnBrk="0" hangingPunct="0"/>
            <a:r>
              <a:rPr lang="en-US" sz="1800" b="1" dirty="0">
                <a:solidFill>
                  <a:srgbClr val="000092"/>
                </a:solidFill>
                <a:latin typeface="Arial" charset="0"/>
              </a:rPr>
              <a:t>(Implementing Rule Certification)</a:t>
            </a:r>
          </a:p>
          <a:p>
            <a:pPr algn="ctr" eaLnBrk="0" hangingPunct="0"/>
            <a:r>
              <a:rPr lang="en-US" sz="1800" b="1" dirty="0">
                <a:solidFill>
                  <a:srgbClr val="000092"/>
                </a:solidFill>
                <a:latin typeface="Arial" charset="0"/>
              </a:rPr>
              <a:t>Part 21,34,36,39</a:t>
            </a:r>
          </a:p>
        </p:txBody>
      </p:sp>
      <p:sp>
        <p:nvSpPr>
          <p:cNvPr id="12298" name="Rectangle 9"/>
          <p:cNvSpPr>
            <a:spLocks noChangeArrowheads="1"/>
          </p:cNvSpPr>
          <p:nvPr/>
        </p:nvSpPr>
        <p:spPr bwMode="auto">
          <a:xfrm>
            <a:off x="3886200" y="4343400"/>
            <a:ext cx="3200400" cy="1828800"/>
          </a:xfrm>
          <a:prstGeom prst="rect">
            <a:avLst/>
          </a:prstGeom>
          <a:gradFill rotWithShape="0">
            <a:gsLst>
              <a:gs pos="0">
                <a:srgbClr val="FFCC00"/>
              </a:gs>
              <a:gs pos="50000">
                <a:srgbClr val="FFFF66"/>
              </a:gs>
              <a:gs pos="100000">
                <a:srgbClr val="FFCC00"/>
              </a:gs>
            </a:gsLst>
            <a:lin ang="5400000" scaled="1"/>
          </a:gradFill>
          <a:ln w="12700">
            <a:solidFill>
              <a:srgbClr val="000000"/>
            </a:solidFill>
            <a:miter lim="800000"/>
            <a:headEnd/>
            <a:tailEnd/>
          </a:ln>
        </p:spPr>
        <p:txBody>
          <a:bodyPr/>
          <a:lstStyle/>
          <a:p>
            <a:pPr algn="ctr" eaLnBrk="0" hangingPunct="0"/>
            <a:r>
              <a:rPr lang="en-US" sz="1800" b="1" dirty="0">
                <a:solidFill>
                  <a:srgbClr val="000092"/>
                </a:solidFill>
                <a:latin typeface="Arial" charset="0"/>
              </a:rPr>
              <a:t>Commission Regulation 2042/2003</a:t>
            </a:r>
          </a:p>
          <a:p>
            <a:pPr algn="ctr" eaLnBrk="0" hangingPunct="0"/>
            <a:endParaRPr lang="en-US" sz="1800" b="1" dirty="0">
              <a:solidFill>
                <a:srgbClr val="000092"/>
              </a:solidFill>
              <a:latin typeface="Arial" charset="0"/>
            </a:endParaRPr>
          </a:p>
          <a:p>
            <a:pPr algn="ctr" eaLnBrk="0" hangingPunct="0"/>
            <a:r>
              <a:rPr lang="en-US" sz="1800" b="1" dirty="0">
                <a:solidFill>
                  <a:srgbClr val="000092"/>
                </a:solidFill>
                <a:latin typeface="Arial" charset="0"/>
              </a:rPr>
              <a:t>(Implementing Rule Maintenance</a:t>
            </a:r>
          </a:p>
          <a:p>
            <a:pPr algn="ctr" eaLnBrk="0" hangingPunct="0"/>
            <a:r>
              <a:rPr lang="en-US" sz="1800" b="1" dirty="0">
                <a:solidFill>
                  <a:srgbClr val="000092"/>
                </a:solidFill>
                <a:latin typeface="Arial" charset="0"/>
              </a:rPr>
              <a:t>Parts M,145,66,147</a:t>
            </a:r>
          </a:p>
        </p:txBody>
      </p:sp>
      <p:sp>
        <p:nvSpPr>
          <p:cNvPr id="12299" name="AutoShape 10"/>
          <p:cNvSpPr>
            <a:spLocks noChangeArrowheads="1"/>
          </p:cNvSpPr>
          <p:nvPr/>
        </p:nvSpPr>
        <p:spPr bwMode="auto">
          <a:xfrm>
            <a:off x="4267200" y="3810000"/>
            <a:ext cx="457200" cy="457200"/>
          </a:xfrm>
          <a:prstGeom prst="downArrow">
            <a:avLst>
              <a:gd name="adj1" fmla="val 50000"/>
              <a:gd name="adj2" fmla="val 25000"/>
            </a:avLst>
          </a:prstGeom>
          <a:solidFill>
            <a:schemeClr val="accent1"/>
          </a:solidFill>
          <a:ln w="9525">
            <a:solidFill>
              <a:schemeClr val="tx1"/>
            </a:solidFill>
            <a:miter lim="800000"/>
            <a:headEnd/>
            <a:tailEnd/>
          </a:ln>
        </p:spPr>
        <p:txBody>
          <a:bodyPr anchor="ctr">
            <a:spAutoFit/>
          </a:bodyPr>
          <a:lstStyle/>
          <a:p>
            <a:endParaRPr lang="en-US"/>
          </a:p>
        </p:txBody>
      </p:sp>
      <p:sp>
        <p:nvSpPr>
          <p:cNvPr id="12300" name="Text Box 11"/>
          <p:cNvSpPr txBox="1">
            <a:spLocks noChangeArrowheads="1"/>
          </p:cNvSpPr>
          <p:nvPr/>
        </p:nvSpPr>
        <p:spPr bwMode="auto">
          <a:xfrm>
            <a:off x="7194550" y="4800600"/>
            <a:ext cx="1879600" cy="1006475"/>
          </a:xfrm>
          <a:prstGeom prst="rect">
            <a:avLst/>
          </a:prstGeom>
          <a:noFill/>
          <a:ln w="9525">
            <a:noFill/>
            <a:miter lim="800000"/>
            <a:headEnd/>
            <a:tailEnd/>
          </a:ln>
        </p:spPr>
        <p:txBody>
          <a:bodyPr wrap="none">
            <a:spAutoFit/>
          </a:bodyPr>
          <a:lstStyle/>
          <a:p>
            <a:pPr eaLnBrk="0" hangingPunct="0"/>
            <a:r>
              <a:rPr lang="en-US" sz="2000" b="1">
                <a:latin typeface="Arial" charset="0"/>
                <a:cs typeface="Times New Roman" charset="0"/>
              </a:rPr>
              <a:t>Adopted by</a:t>
            </a:r>
          </a:p>
          <a:p>
            <a:pPr eaLnBrk="0" hangingPunct="0"/>
            <a:r>
              <a:rPr lang="en-US" sz="2000" b="1">
                <a:latin typeface="Arial" charset="0"/>
                <a:cs typeface="Times New Roman" charset="0"/>
              </a:rPr>
              <a:t>The European</a:t>
            </a:r>
          </a:p>
          <a:p>
            <a:pPr eaLnBrk="0" hangingPunct="0"/>
            <a:r>
              <a:rPr lang="en-US" sz="2000" b="1">
                <a:latin typeface="Arial" charset="0"/>
                <a:cs typeface="Times New Roman" charset="0"/>
              </a:rPr>
              <a:t>Commission </a:t>
            </a:r>
          </a:p>
        </p:txBody>
      </p:sp>
      <p:sp>
        <p:nvSpPr>
          <p:cNvPr id="13"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517168418"/>
      </p:ext>
    </p:extLst>
  </p:cSld>
  <p:clrMapOvr>
    <a:masterClrMapping/>
  </p:clrMapOvr>
  <p:transition>
    <p:dissolve/>
    <p:sndAc>
      <p:stSnd>
        <p:snd r:embed="rId4" name="camera.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155" name="Picture 3" descr="E:\WM110\CARTA.png"/>
          <p:cNvPicPr>
            <a:picLocks noChangeAspect="1" noChangeArrowheads="1"/>
          </p:cNvPicPr>
          <p:nvPr/>
        </p:nvPicPr>
        <p:blipFill>
          <a:blip r:embed="rId3" cstate="print"/>
          <a:srcRect/>
          <a:stretch>
            <a:fillRect/>
          </a:stretch>
        </p:blipFill>
        <p:spPr bwMode="auto">
          <a:xfrm>
            <a:off x="381000" y="762000"/>
            <a:ext cx="8305800" cy="4953000"/>
          </a:xfrm>
          <a:prstGeom prst="rect">
            <a:avLst/>
          </a:prstGeom>
          <a:noFill/>
        </p:spPr>
      </p:pic>
    </p:spTree>
    <p:extLst>
      <p:ext uri="{BB962C8B-B14F-4D97-AF65-F5344CB8AC3E}">
        <p14:creationId xmlns:p14="http://schemas.microsoft.com/office/powerpoint/2010/main" val="1105718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447800"/>
            <a:ext cx="8458200" cy="1569660"/>
          </a:xfrm>
          <a:prstGeom prst="rect">
            <a:avLst/>
          </a:prstGeom>
        </p:spPr>
        <p:txBody>
          <a:bodyPr wrap="square">
            <a:spAutoFit/>
          </a:bodyPr>
          <a:lstStyle/>
          <a:p>
            <a:pPr eaLnBrk="0" hangingPunct="0"/>
            <a:r>
              <a:rPr lang="en-US" sz="2400" b="1" dirty="0">
                <a:latin typeface="Arial" charset="0"/>
              </a:rPr>
              <a:t>Regulation (EC) 1592/2002 Basic Regulation</a:t>
            </a:r>
          </a:p>
          <a:p>
            <a:pPr eaLnBrk="0" hangingPunct="0"/>
            <a:endParaRPr lang="en-US" sz="2400" b="1" dirty="0">
              <a:latin typeface="Arial" charset="0"/>
            </a:endParaRPr>
          </a:p>
          <a:p>
            <a:pPr eaLnBrk="0" hangingPunct="0"/>
            <a:r>
              <a:rPr lang="en-US" sz="2400" dirty="0">
                <a:latin typeface="Arial" charset="0"/>
              </a:rPr>
              <a:t>This regulation establishes EASA and detail the function of EASA and how it will do it’s job</a:t>
            </a:r>
          </a:p>
        </p:txBody>
      </p:sp>
      <p:sp>
        <p:nvSpPr>
          <p:cNvPr id="5" name="TextBox 4"/>
          <p:cNvSpPr txBox="1"/>
          <p:nvPr/>
        </p:nvSpPr>
        <p:spPr bwMode="auto">
          <a:xfrm>
            <a:off x="228600" y="4267200"/>
            <a:ext cx="8686800" cy="1938992"/>
          </a:xfrm>
          <a:prstGeom prst="rect">
            <a:avLst/>
          </a:prstGeom>
          <a:noFill/>
          <a:ln w="9525">
            <a:noFill/>
            <a:miter lim="800000"/>
            <a:headEnd/>
            <a:tailEnd/>
          </a:ln>
          <a:scene3d>
            <a:camera prst="orthographicFront"/>
            <a:lightRig rig="twoPt" dir="t"/>
          </a:scene3d>
          <a:sp3d>
            <a:bevelB/>
          </a:sp3d>
        </p:spPr>
        <p:txBody>
          <a:bodyPr wrap="square" rtlCol="0">
            <a:spAutoFit/>
          </a:bodyPr>
          <a:lstStyle/>
          <a:p>
            <a:r>
              <a:rPr lang="en-US" sz="2400" dirty="0">
                <a:latin typeface="Arial" charset="0"/>
                <a:cs typeface="Arial" charset="0"/>
              </a:rPr>
              <a:t>1702/2003 is the relation governing the airworthiness and certification of aircraft and aircraft product. The annex to this regulation is Part-21 and this details the requirement to be met by an </a:t>
            </a:r>
            <a:r>
              <a:rPr lang="en-US" sz="2400" dirty="0" err="1">
                <a:latin typeface="Arial" charset="0"/>
                <a:cs typeface="Arial" charset="0"/>
              </a:rPr>
              <a:t>organisation</a:t>
            </a:r>
            <a:r>
              <a:rPr lang="en-US" sz="2400" dirty="0">
                <a:latin typeface="Arial" charset="0"/>
                <a:cs typeface="Arial" charset="0"/>
              </a:rPr>
              <a:t> who wish to </a:t>
            </a:r>
            <a:r>
              <a:rPr lang="en-US" sz="2400" dirty="0" err="1">
                <a:latin typeface="Arial" charset="0"/>
                <a:cs typeface="Arial" charset="0"/>
              </a:rPr>
              <a:t>cary</a:t>
            </a:r>
            <a:r>
              <a:rPr lang="en-US" sz="2400" dirty="0">
                <a:latin typeface="Arial" charset="0"/>
                <a:cs typeface="Arial" charset="0"/>
              </a:rPr>
              <a:t> out the design or product  or aircraft component.</a:t>
            </a:r>
          </a:p>
        </p:txBody>
      </p:sp>
      <p:sp>
        <p:nvSpPr>
          <p:cNvPr id="6" name="Rectangle 5"/>
          <p:cNvSpPr/>
          <p:nvPr/>
        </p:nvSpPr>
        <p:spPr>
          <a:xfrm>
            <a:off x="228600" y="3200400"/>
            <a:ext cx="8077200" cy="830997"/>
          </a:xfrm>
          <a:prstGeom prst="rect">
            <a:avLst/>
          </a:prstGeom>
        </p:spPr>
        <p:txBody>
          <a:bodyPr wrap="square">
            <a:spAutoFit/>
          </a:bodyPr>
          <a:lstStyle/>
          <a:p>
            <a:pPr eaLnBrk="0" hangingPunct="0"/>
            <a:r>
              <a:rPr lang="en-US" sz="2400" b="1" dirty="0">
                <a:latin typeface="Arial" charset="0"/>
              </a:rPr>
              <a:t>Regulation 1702/2003 Implementing rules (IR) Certification</a:t>
            </a:r>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192010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729294"/>
            <a:ext cx="8839200" cy="3985706"/>
          </a:xfrm>
          <a:prstGeom prst="rect">
            <a:avLst/>
          </a:prstGeom>
        </p:spPr>
        <p:txBody>
          <a:bodyPr wrap="square">
            <a:spAutoFit/>
          </a:bodyPr>
          <a:lstStyle/>
          <a:p>
            <a:r>
              <a:rPr lang="en-US" sz="2300" dirty="0">
                <a:latin typeface="Arial" charset="0"/>
                <a:cs typeface="Arial" charset="0"/>
              </a:rPr>
              <a:t> Also included under this regulation are the Certification </a:t>
            </a:r>
            <a:r>
              <a:rPr lang="en-US" sz="2300" dirty="0" err="1">
                <a:latin typeface="Arial" charset="0"/>
                <a:cs typeface="Arial" charset="0"/>
              </a:rPr>
              <a:t>Spesification</a:t>
            </a:r>
            <a:r>
              <a:rPr lang="en-US" sz="2300" dirty="0">
                <a:latin typeface="Arial" charset="0"/>
                <a:cs typeface="Arial" charset="0"/>
              </a:rPr>
              <a:t>(CS). </a:t>
            </a:r>
            <a:r>
              <a:rPr lang="en-US" sz="2300" dirty="0">
                <a:cs typeface="Arial" pitchFamily="34" charset="0"/>
              </a:rPr>
              <a:t>regulation</a:t>
            </a:r>
            <a:r>
              <a:rPr lang="en-US" sz="2300" dirty="0"/>
              <a:t> consists of 5 articles and 1 annex that is Part-21. </a:t>
            </a:r>
            <a:r>
              <a:rPr lang="en-US" sz="2300" dirty="0">
                <a:latin typeface="Arial" charset="0"/>
                <a:cs typeface="Arial" charset="0"/>
              </a:rPr>
              <a:t>These detail the standard which the design and manufacture of aircraft and aircraft component must meet. </a:t>
            </a:r>
          </a:p>
          <a:p>
            <a:endParaRPr lang="en-US" sz="2300" dirty="0">
              <a:latin typeface="Arial" charset="0"/>
              <a:cs typeface="Arial" charset="0"/>
            </a:endParaRPr>
          </a:p>
          <a:p>
            <a:r>
              <a:rPr lang="en-US" sz="2300" dirty="0">
                <a:latin typeface="Arial" charset="0"/>
                <a:cs typeface="Arial" charset="0"/>
              </a:rPr>
              <a:t>There are many CSs a few of which listed below</a:t>
            </a:r>
          </a:p>
          <a:p>
            <a:pPr marL="914400" lvl="1" indent="-457200"/>
            <a:r>
              <a:rPr lang="en-US" sz="2300" b="1" dirty="0">
                <a:latin typeface="Arial" charset="0"/>
                <a:cs typeface="Arial" charset="0"/>
              </a:rPr>
              <a:t>Part-21 </a:t>
            </a:r>
            <a:r>
              <a:rPr lang="en-US" sz="2300" dirty="0">
                <a:latin typeface="Arial" charset="0"/>
                <a:cs typeface="Arial" charset="0"/>
              </a:rPr>
              <a:t>deal with the certification of design </a:t>
            </a:r>
            <a:r>
              <a:rPr lang="en-US" sz="2300" dirty="0" err="1">
                <a:latin typeface="Arial" charset="0"/>
                <a:cs typeface="Arial" charset="0"/>
              </a:rPr>
              <a:t>organisation</a:t>
            </a:r>
            <a:r>
              <a:rPr lang="en-US" sz="2300" dirty="0">
                <a:latin typeface="Arial" charset="0"/>
                <a:cs typeface="Arial" charset="0"/>
              </a:rPr>
              <a:t> For aircraft, aircraft product and modification</a:t>
            </a:r>
          </a:p>
          <a:p>
            <a:pPr marL="914400" lvl="1" indent="-457200"/>
            <a:r>
              <a:rPr lang="en-US" sz="2300" b="1" dirty="0">
                <a:latin typeface="Arial" charset="0"/>
                <a:cs typeface="Arial" charset="0"/>
              </a:rPr>
              <a:t>CS23</a:t>
            </a:r>
            <a:r>
              <a:rPr lang="en-US" sz="2300" dirty="0">
                <a:latin typeface="Arial" charset="0"/>
                <a:cs typeface="Arial" charset="0"/>
              </a:rPr>
              <a:t> deals with certification specification for small </a:t>
            </a:r>
            <a:r>
              <a:rPr lang="en-US" sz="2300" dirty="0" err="1">
                <a:latin typeface="Arial" charset="0"/>
                <a:cs typeface="Arial" charset="0"/>
              </a:rPr>
              <a:t>aeroplane</a:t>
            </a:r>
            <a:endParaRPr lang="en-US" sz="2300" dirty="0">
              <a:latin typeface="Arial" charset="0"/>
              <a:cs typeface="Arial" charset="0"/>
            </a:endParaRPr>
          </a:p>
          <a:p>
            <a:pPr marL="914400" lvl="1" indent="-457200"/>
            <a:r>
              <a:rPr lang="en-US" sz="2300" b="1" dirty="0">
                <a:latin typeface="Arial" charset="0"/>
                <a:cs typeface="Arial" charset="0"/>
              </a:rPr>
              <a:t>CS25 </a:t>
            </a:r>
            <a:r>
              <a:rPr lang="en-US" sz="2300" dirty="0">
                <a:latin typeface="Arial" charset="0"/>
                <a:cs typeface="Arial" charset="0"/>
              </a:rPr>
              <a:t>deals with certification specification for large </a:t>
            </a:r>
            <a:r>
              <a:rPr lang="en-US" sz="2300" dirty="0" err="1">
                <a:latin typeface="Arial" charset="0"/>
                <a:cs typeface="Arial" charset="0"/>
              </a:rPr>
              <a:t>aeroplane</a:t>
            </a:r>
            <a:endParaRPr lang="en-US" sz="2300" dirty="0">
              <a:latin typeface="Arial" charset="0"/>
              <a:cs typeface="Arial" charset="0"/>
            </a:endParaRPr>
          </a:p>
          <a:p>
            <a:pPr marL="914400" lvl="1" indent="-457200"/>
            <a:r>
              <a:rPr lang="en-US" sz="2300" b="1" dirty="0">
                <a:latin typeface="Arial" charset="0"/>
                <a:cs typeface="Arial" charset="0"/>
              </a:rPr>
              <a:t>CS27 and 29</a:t>
            </a:r>
            <a:r>
              <a:rPr lang="en-US" sz="2300" dirty="0">
                <a:latin typeface="Arial" charset="0"/>
                <a:cs typeface="Arial" charset="0"/>
              </a:rPr>
              <a:t> deals with small and large helicopter</a:t>
            </a:r>
          </a:p>
        </p:txBody>
      </p:sp>
      <p:sp>
        <p:nvSpPr>
          <p:cNvPr id="3"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408309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133600"/>
            <a:ext cx="8839200" cy="1143000"/>
          </a:xfrm>
          <a:prstGeom prst="rect">
            <a:avLst/>
          </a:prstGeom>
        </p:spPr>
        <p:txBody>
          <a:bodyPr>
            <a:normAutofit fontScale="90000"/>
          </a:bodyPr>
          <a:lstStyle/>
          <a:p>
            <a:r>
              <a:rPr lang="en-US" sz="1800" dirty="0"/>
              <a:t>Regulation (EC) NO 2042/2003 </a:t>
            </a:r>
            <a:r>
              <a:rPr lang="en-US" sz="1800" dirty="0" err="1"/>
              <a:t>Implemeting</a:t>
            </a:r>
            <a:r>
              <a:rPr lang="en-US" sz="1800" dirty="0"/>
              <a:t> Rule (IR) Maintenance </a:t>
            </a:r>
            <a:br>
              <a:rPr lang="en-US" sz="1800" dirty="0"/>
            </a:br>
            <a:br>
              <a:rPr lang="en-US" sz="1800" b="0" dirty="0"/>
            </a:br>
            <a:r>
              <a:rPr lang="en-US" sz="1800" b="0" dirty="0"/>
              <a:t>2042/2003 is concerned with the continued airworthiness of aircraft and their component as well as the </a:t>
            </a:r>
            <a:r>
              <a:rPr lang="en-US" sz="1800" b="0" dirty="0" err="1"/>
              <a:t>aproval</a:t>
            </a:r>
            <a:r>
              <a:rPr lang="en-US" sz="1800" b="0" dirty="0"/>
              <a:t> of </a:t>
            </a:r>
            <a:r>
              <a:rPr lang="en-US" sz="1800" b="0" dirty="0" err="1"/>
              <a:t>organisation</a:t>
            </a:r>
            <a:r>
              <a:rPr lang="en-US" sz="1800" b="0" dirty="0"/>
              <a:t> and </a:t>
            </a:r>
            <a:r>
              <a:rPr lang="en-US" sz="1800" b="0" dirty="0" err="1"/>
              <a:t>personel</a:t>
            </a:r>
            <a:r>
              <a:rPr lang="en-US" sz="1800" b="0" dirty="0"/>
              <a:t> involved in aircraft maintenance.</a:t>
            </a:r>
            <a:br>
              <a:rPr lang="en-US" sz="1800" b="0" dirty="0"/>
            </a:br>
            <a:endParaRPr lang="en-US" sz="1800" b="0" dirty="0"/>
          </a:p>
        </p:txBody>
      </p:sp>
      <p:graphicFrame>
        <p:nvGraphicFramePr>
          <p:cNvPr id="602114" name="Object 7"/>
          <p:cNvGraphicFramePr>
            <a:graphicFrameLocks noGrp="1" noChangeAspect="1"/>
          </p:cNvGraphicFramePr>
          <p:nvPr>
            <p:ph type="dgm" idx="4294967295"/>
          </p:nvPr>
        </p:nvGraphicFramePr>
        <p:xfrm>
          <a:off x="685800" y="914400"/>
          <a:ext cx="7772400" cy="737238"/>
        </p:xfrm>
        <a:graphic>
          <a:graphicData uri="http://schemas.openxmlformats.org/presentationml/2006/ole">
            <mc:AlternateContent xmlns:mc="http://schemas.openxmlformats.org/markup-compatibility/2006">
              <mc:Choice xmlns:v="urn:schemas-microsoft-com:vml" Requires="v">
                <p:oleObj spid="_x0000_s14341" r:id="rId4" imgW="9038095" imgH="857143" progId="PBrush">
                  <p:embed/>
                </p:oleObj>
              </mc:Choice>
              <mc:Fallback>
                <p:oleObj r:id="rId4" imgW="9038095" imgH="857143" progId="PBrush">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14400"/>
                        <a:ext cx="7772400" cy="73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2"/>
          <p:cNvSpPr>
            <a:spLocks noChangeArrowheads="1"/>
          </p:cNvSpPr>
          <p:nvPr/>
        </p:nvSpPr>
        <p:spPr bwMode="auto">
          <a:xfrm>
            <a:off x="2819400" y="3886200"/>
            <a:ext cx="6019800" cy="2590800"/>
          </a:xfrm>
          <a:prstGeom prst="rect">
            <a:avLst/>
          </a:prstGeom>
          <a:noFill/>
          <a:ln w="9525">
            <a:noFill/>
            <a:miter lim="800000"/>
            <a:headEnd/>
            <a:tailEnd/>
          </a:ln>
        </p:spPr>
        <p:txBody>
          <a:bodyPr/>
          <a:lstStyle/>
          <a:p>
            <a:pPr marL="342900" indent="-342900">
              <a:spcBef>
                <a:spcPct val="20000"/>
              </a:spcBef>
              <a:buClr>
                <a:schemeClr val="tx2"/>
              </a:buClr>
              <a:buFontTx/>
              <a:buChar char="•"/>
            </a:pPr>
            <a:r>
              <a:rPr lang="en-US" dirty="0">
                <a:latin typeface="Arial" charset="0"/>
                <a:cs typeface="Arial" charset="0"/>
              </a:rPr>
              <a:t>Article 1: Objective and Scope</a:t>
            </a:r>
            <a:endParaRPr lang="en-US" dirty="0">
              <a:latin typeface="Arial Unicode MS" pitchFamily="34" charset="-128"/>
              <a:ea typeface="Arial Unicode MS" pitchFamily="34" charset="-128"/>
              <a:cs typeface="Arial Unicode MS" pitchFamily="34" charset="-128"/>
            </a:endParaRPr>
          </a:p>
          <a:p>
            <a:pPr marL="342900" indent="-342900">
              <a:spcBef>
                <a:spcPct val="20000"/>
              </a:spcBef>
              <a:buClr>
                <a:schemeClr val="tx2"/>
              </a:buClr>
              <a:buFontTx/>
              <a:buChar char="•"/>
            </a:pPr>
            <a:r>
              <a:rPr lang="en-US" dirty="0">
                <a:latin typeface="Arial" charset="0"/>
                <a:cs typeface="Arial" charset="0"/>
              </a:rPr>
              <a:t>Article 2: Definitions</a:t>
            </a:r>
            <a:endParaRPr lang="en-US" dirty="0">
              <a:latin typeface="Arial Unicode MS" pitchFamily="34" charset="-128"/>
              <a:ea typeface="Arial Unicode MS" pitchFamily="34" charset="-128"/>
              <a:cs typeface="Arial Unicode MS" pitchFamily="34" charset="-128"/>
            </a:endParaRPr>
          </a:p>
          <a:p>
            <a:pPr marL="342900" indent="-342900">
              <a:spcBef>
                <a:spcPct val="20000"/>
              </a:spcBef>
              <a:buClr>
                <a:schemeClr val="tx2"/>
              </a:buClr>
              <a:buFontTx/>
              <a:buChar char="•"/>
            </a:pPr>
            <a:r>
              <a:rPr lang="en-US" dirty="0">
                <a:latin typeface="Arial" charset="0"/>
                <a:cs typeface="Arial" charset="0"/>
              </a:rPr>
              <a:t>Article 3: Continuing Airworthiness Requirements</a:t>
            </a:r>
            <a:endParaRPr lang="en-US" dirty="0">
              <a:latin typeface="Arial Unicode MS" pitchFamily="34" charset="-128"/>
              <a:ea typeface="Arial Unicode MS" pitchFamily="34" charset="-128"/>
              <a:cs typeface="Arial Unicode MS" pitchFamily="34" charset="-128"/>
            </a:endParaRPr>
          </a:p>
          <a:p>
            <a:pPr marL="342900" indent="-342900">
              <a:spcBef>
                <a:spcPct val="20000"/>
              </a:spcBef>
              <a:buClr>
                <a:schemeClr val="tx2"/>
              </a:buClr>
              <a:buFontTx/>
              <a:buChar char="•"/>
            </a:pPr>
            <a:r>
              <a:rPr lang="en-US" dirty="0">
                <a:latin typeface="Arial" charset="0"/>
                <a:cs typeface="Arial" charset="0"/>
              </a:rPr>
              <a:t>Article 4: Maintenance </a:t>
            </a:r>
            <a:r>
              <a:rPr lang="en-US" dirty="0" err="1">
                <a:latin typeface="Arial" charset="0"/>
                <a:cs typeface="Arial" charset="0"/>
              </a:rPr>
              <a:t>Organisation</a:t>
            </a:r>
            <a:r>
              <a:rPr lang="en-US" dirty="0">
                <a:latin typeface="Arial" charset="0"/>
                <a:cs typeface="Arial" charset="0"/>
              </a:rPr>
              <a:t> Approvals</a:t>
            </a:r>
            <a:endParaRPr lang="en-US" dirty="0">
              <a:latin typeface="Arial Unicode MS" pitchFamily="34" charset="-128"/>
              <a:ea typeface="Arial Unicode MS" pitchFamily="34" charset="-128"/>
              <a:cs typeface="Arial Unicode MS" pitchFamily="34" charset="-128"/>
            </a:endParaRPr>
          </a:p>
          <a:p>
            <a:pPr marL="342900" indent="-342900">
              <a:spcBef>
                <a:spcPct val="20000"/>
              </a:spcBef>
              <a:buClr>
                <a:schemeClr val="tx2"/>
              </a:buClr>
              <a:buFontTx/>
              <a:buChar char="•"/>
            </a:pPr>
            <a:r>
              <a:rPr lang="en-US" dirty="0">
                <a:latin typeface="Arial" charset="0"/>
                <a:cs typeface="Arial" charset="0"/>
              </a:rPr>
              <a:t>Article 5: Certifying Staff</a:t>
            </a:r>
            <a:endParaRPr lang="en-US" dirty="0">
              <a:latin typeface="Arial Unicode MS" pitchFamily="34" charset="-128"/>
              <a:ea typeface="Arial Unicode MS" pitchFamily="34" charset="-128"/>
              <a:cs typeface="Arial Unicode MS" pitchFamily="34" charset="-128"/>
            </a:endParaRPr>
          </a:p>
          <a:p>
            <a:pPr marL="342900" indent="-342900">
              <a:spcBef>
                <a:spcPct val="20000"/>
              </a:spcBef>
              <a:buClr>
                <a:schemeClr val="tx2"/>
              </a:buClr>
              <a:buFontTx/>
              <a:buChar char="•"/>
            </a:pPr>
            <a:r>
              <a:rPr lang="en-US" dirty="0">
                <a:latin typeface="Arial" charset="0"/>
                <a:cs typeface="Arial" charset="0"/>
              </a:rPr>
              <a:t>Article 6: Training </a:t>
            </a:r>
            <a:r>
              <a:rPr lang="en-US" dirty="0" err="1">
                <a:latin typeface="Arial" charset="0"/>
                <a:cs typeface="Arial" charset="0"/>
              </a:rPr>
              <a:t>Organisation</a:t>
            </a:r>
            <a:r>
              <a:rPr lang="en-US" dirty="0">
                <a:latin typeface="Arial" charset="0"/>
                <a:cs typeface="Arial" charset="0"/>
              </a:rPr>
              <a:t> Requirements</a:t>
            </a:r>
            <a:endParaRPr lang="en-US" dirty="0">
              <a:latin typeface="Arial Unicode MS" pitchFamily="34" charset="-128"/>
              <a:ea typeface="Arial Unicode MS" pitchFamily="34" charset="-128"/>
              <a:cs typeface="Arial Unicode MS" pitchFamily="34" charset="-128"/>
            </a:endParaRPr>
          </a:p>
          <a:p>
            <a:pPr marL="342900" indent="-342900">
              <a:spcBef>
                <a:spcPct val="20000"/>
              </a:spcBef>
              <a:buClr>
                <a:schemeClr val="tx2"/>
              </a:buClr>
              <a:buFontTx/>
              <a:buChar char="•"/>
            </a:pPr>
            <a:r>
              <a:rPr lang="en-US" dirty="0">
                <a:latin typeface="Arial" charset="0"/>
                <a:cs typeface="Arial" charset="0"/>
              </a:rPr>
              <a:t>Article 7: Entry into Force</a:t>
            </a:r>
            <a:endParaRPr lang="en-US" dirty="0">
              <a:latin typeface="Arial" charset="0"/>
            </a:endParaRPr>
          </a:p>
        </p:txBody>
      </p:sp>
      <p:sp>
        <p:nvSpPr>
          <p:cNvPr id="6" name="Text Box 3"/>
          <p:cNvSpPr txBox="1">
            <a:spLocks noChangeArrowheads="1"/>
          </p:cNvSpPr>
          <p:nvPr/>
        </p:nvSpPr>
        <p:spPr bwMode="auto">
          <a:xfrm>
            <a:off x="304800" y="4724400"/>
            <a:ext cx="2133600" cy="519113"/>
          </a:xfrm>
          <a:prstGeom prst="rect">
            <a:avLst/>
          </a:prstGeom>
          <a:noFill/>
          <a:ln w="9525">
            <a:noFill/>
            <a:miter lim="800000"/>
            <a:headEnd/>
            <a:tailEnd/>
          </a:ln>
        </p:spPr>
        <p:txBody>
          <a:bodyPr>
            <a:spAutoFit/>
          </a:bodyPr>
          <a:lstStyle/>
          <a:p>
            <a:pPr eaLnBrk="0" hangingPunct="0">
              <a:spcBef>
                <a:spcPct val="50000"/>
              </a:spcBef>
            </a:pPr>
            <a:r>
              <a:rPr lang="en-US" sz="2800" b="1" dirty="0">
                <a:latin typeface="Arial" charset="0"/>
              </a:rPr>
              <a:t>ARTICLES</a:t>
            </a:r>
          </a:p>
        </p:txBody>
      </p:sp>
      <p:sp>
        <p:nvSpPr>
          <p:cNvPr id="7" name="Text Box 5"/>
          <p:cNvSpPr txBox="1">
            <a:spLocks noChangeArrowheads="1"/>
          </p:cNvSpPr>
          <p:nvPr/>
        </p:nvSpPr>
        <p:spPr bwMode="auto">
          <a:xfrm>
            <a:off x="304800" y="3429000"/>
            <a:ext cx="8305800" cy="369332"/>
          </a:xfrm>
          <a:prstGeom prst="rect">
            <a:avLst/>
          </a:prstGeom>
          <a:gradFill rotWithShape="0">
            <a:gsLst>
              <a:gs pos="0">
                <a:srgbClr val="FF9933"/>
              </a:gs>
              <a:gs pos="50000">
                <a:srgbClr val="FFFF99"/>
              </a:gs>
              <a:gs pos="100000">
                <a:srgbClr val="FF9933"/>
              </a:gs>
            </a:gsLst>
            <a:lin ang="5400000" scaled="1"/>
          </a:gradFill>
          <a:ln w="9525">
            <a:noFill/>
            <a:miter lim="800000"/>
            <a:headEnd/>
            <a:tailEnd/>
          </a:ln>
        </p:spPr>
        <p:txBody>
          <a:bodyPr wrap="square">
            <a:spAutoFit/>
          </a:bodyPr>
          <a:lstStyle/>
          <a:p>
            <a:pPr algn="ctr"/>
            <a:r>
              <a:rPr lang="en-US" b="1" dirty="0">
                <a:latin typeface="Arial" charset="0"/>
                <a:ea typeface="Arial Unicode MS" pitchFamily="34" charset="-128"/>
                <a:cs typeface="Arial Unicode MS" pitchFamily="34" charset="-128"/>
              </a:rPr>
              <a:t>    Commission Regulation 2042/2003 consist of  7 articles + 4 Annexes</a:t>
            </a:r>
            <a:endParaRPr lang="en-US" b="1" dirty="0">
              <a:latin typeface="Arial" charset="0"/>
            </a:endParaRPr>
          </a:p>
        </p:txBody>
      </p:sp>
      <p:sp>
        <p:nvSpPr>
          <p:cNvPr id="8"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1406295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4"/>
          <p:cNvSpPr>
            <a:spLocks noGrp="1"/>
          </p:cNvSpPr>
          <p:nvPr>
            <p:ph type="sldNum" sz="quarter" idx="11"/>
          </p:nvPr>
        </p:nvSpPr>
        <p:spPr>
          <a:noFill/>
        </p:spPr>
        <p:txBody>
          <a:bodyPr/>
          <a:lstStyle/>
          <a:p>
            <a:fld id="{ABEB3792-4EAD-4DCB-9820-A454CC4E7952}" type="slidenum">
              <a:rPr lang="en-US" smtClean="0"/>
              <a:pPr/>
              <a:t>67</a:t>
            </a:fld>
            <a:endParaRPr lang="en-US"/>
          </a:p>
        </p:txBody>
      </p:sp>
      <p:graphicFrame>
        <p:nvGraphicFramePr>
          <p:cNvPr id="13314" name="Object 4"/>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15365" r:id="rId5" imgW="9038095" imgH="857143" progId="PBrush">
                  <p:embed/>
                </p:oleObj>
              </mc:Choice>
              <mc:Fallback>
                <p:oleObj r:id="rId5" imgW="9038095" imgH="85714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2"/>
          <p:cNvSpPr>
            <a:spLocks noChangeArrowheads="1"/>
          </p:cNvSpPr>
          <p:nvPr/>
        </p:nvSpPr>
        <p:spPr bwMode="auto">
          <a:xfrm>
            <a:off x="152400" y="1600200"/>
            <a:ext cx="8686800" cy="3505200"/>
          </a:xfrm>
          <a:prstGeom prst="rect">
            <a:avLst/>
          </a:prstGeom>
          <a:noFill/>
          <a:ln w="9525">
            <a:noFill/>
            <a:miter lim="800000"/>
            <a:headEnd/>
            <a:tailEnd/>
          </a:ln>
        </p:spPr>
        <p:txBody>
          <a:bodyPr/>
          <a:lstStyle/>
          <a:p>
            <a:pPr marL="342900" indent="-342900">
              <a:spcBef>
                <a:spcPct val="20000"/>
              </a:spcBef>
              <a:buClr>
                <a:schemeClr val="tx2"/>
              </a:buClr>
              <a:buFontTx/>
              <a:buChar char="•"/>
            </a:pPr>
            <a:r>
              <a:rPr lang="en-US" b="1" dirty="0">
                <a:latin typeface="+mj-lt"/>
                <a:cs typeface="Arial" charset="0"/>
              </a:rPr>
              <a:t>Annex 1 - Part M    </a:t>
            </a:r>
            <a:r>
              <a:rPr lang="en-US" dirty="0">
                <a:latin typeface="+mj-lt"/>
                <a:cs typeface="Arial" charset="0"/>
              </a:rPr>
              <a:t>: Continuing Airworthiness Requirements</a:t>
            </a:r>
          </a:p>
          <a:p>
            <a:pPr marL="342900" indent="-342900">
              <a:spcBef>
                <a:spcPct val="20000"/>
              </a:spcBef>
              <a:buClr>
                <a:schemeClr val="tx2"/>
              </a:buClr>
              <a:buFontTx/>
              <a:buChar char="•"/>
            </a:pPr>
            <a:endParaRPr lang="en-US" dirty="0">
              <a:latin typeface="+mj-lt"/>
              <a:ea typeface="Arial Unicode MS" pitchFamily="34" charset="-128"/>
              <a:cs typeface="Arial Unicode MS" pitchFamily="34" charset="-128"/>
            </a:endParaRPr>
          </a:p>
          <a:p>
            <a:pPr marL="342900" indent="-342900">
              <a:spcBef>
                <a:spcPct val="20000"/>
              </a:spcBef>
              <a:buClr>
                <a:schemeClr val="tx2"/>
              </a:buClr>
              <a:buFontTx/>
              <a:buChar char="•"/>
            </a:pPr>
            <a:r>
              <a:rPr lang="en-US" b="1" dirty="0">
                <a:latin typeface="+mj-lt"/>
                <a:cs typeface="Arial" charset="0"/>
              </a:rPr>
              <a:t>Annex 2 - Part 145 </a:t>
            </a:r>
            <a:r>
              <a:rPr lang="en-US" dirty="0">
                <a:latin typeface="+mj-lt"/>
                <a:cs typeface="Arial" charset="0"/>
              </a:rPr>
              <a:t>: Approval of Maintenance </a:t>
            </a:r>
            <a:r>
              <a:rPr lang="en-US" dirty="0" err="1">
                <a:latin typeface="+mj-lt"/>
                <a:cs typeface="Arial" charset="0"/>
              </a:rPr>
              <a:t>Organisations</a:t>
            </a:r>
            <a:r>
              <a:rPr lang="en-US" dirty="0">
                <a:latin typeface="+mj-lt"/>
                <a:cs typeface="Arial" charset="0"/>
              </a:rPr>
              <a:t> -Commercial Air Transport &amp; Large Aircraft (details the requirement that must be met by an </a:t>
            </a:r>
            <a:r>
              <a:rPr lang="en-US" dirty="0" err="1">
                <a:latin typeface="+mj-lt"/>
                <a:cs typeface="Arial" charset="0"/>
              </a:rPr>
              <a:t>organisation</a:t>
            </a:r>
            <a:r>
              <a:rPr lang="en-US" dirty="0">
                <a:latin typeface="+mj-lt"/>
                <a:cs typeface="Arial" charset="0"/>
              </a:rPr>
              <a:t> to carry out and certify the maintenance of aircraft</a:t>
            </a:r>
          </a:p>
          <a:p>
            <a:pPr marL="342900" indent="-342900">
              <a:spcBef>
                <a:spcPct val="20000"/>
              </a:spcBef>
              <a:buClr>
                <a:schemeClr val="tx2"/>
              </a:buClr>
              <a:buFontTx/>
              <a:buChar char="•"/>
            </a:pPr>
            <a:endParaRPr lang="en-US" dirty="0">
              <a:latin typeface="+mj-lt"/>
              <a:ea typeface="Arial Unicode MS" pitchFamily="34" charset="-128"/>
              <a:cs typeface="Arial Unicode MS" pitchFamily="34" charset="-128"/>
            </a:endParaRPr>
          </a:p>
          <a:p>
            <a:pPr marL="342900" indent="-342900">
              <a:spcBef>
                <a:spcPct val="20000"/>
              </a:spcBef>
              <a:buClr>
                <a:schemeClr val="tx2"/>
              </a:buClr>
              <a:buFontTx/>
              <a:buChar char="•"/>
            </a:pPr>
            <a:r>
              <a:rPr lang="en-US" b="1" dirty="0">
                <a:latin typeface="+mj-lt"/>
                <a:cs typeface="Arial" charset="0"/>
              </a:rPr>
              <a:t>Annex 3 - Part 66   </a:t>
            </a:r>
            <a:r>
              <a:rPr lang="en-US" dirty="0">
                <a:latin typeface="+mj-lt"/>
                <a:cs typeface="Arial" charset="0"/>
              </a:rPr>
              <a:t>: Certifying Staff – Aircraft Maintenance License (deal with the qualification  of certifying staff to work in Part-145 )</a:t>
            </a:r>
          </a:p>
          <a:p>
            <a:pPr marL="342900" indent="-342900">
              <a:spcBef>
                <a:spcPct val="20000"/>
              </a:spcBef>
              <a:buClr>
                <a:schemeClr val="tx2"/>
              </a:buClr>
              <a:buFontTx/>
              <a:buChar char="•"/>
            </a:pPr>
            <a:endParaRPr lang="en-US" dirty="0">
              <a:latin typeface="+mj-lt"/>
              <a:ea typeface="Arial Unicode MS" pitchFamily="34" charset="-128"/>
              <a:cs typeface="Arial Unicode MS" pitchFamily="34" charset="-128"/>
            </a:endParaRPr>
          </a:p>
          <a:p>
            <a:pPr marL="342900" indent="-342900">
              <a:spcBef>
                <a:spcPct val="20000"/>
              </a:spcBef>
              <a:buClr>
                <a:schemeClr val="tx2"/>
              </a:buClr>
              <a:buFontTx/>
              <a:buChar char="•"/>
            </a:pPr>
            <a:r>
              <a:rPr lang="en-US" b="1" dirty="0">
                <a:latin typeface="+mj-lt"/>
                <a:cs typeface="Arial" charset="0"/>
              </a:rPr>
              <a:t>Annex 4 - Part 147 </a:t>
            </a:r>
            <a:r>
              <a:rPr lang="en-US" dirty="0">
                <a:latin typeface="+mj-lt"/>
                <a:cs typeface="Arial" charset="0"/>
              </a:rPr>
              <a:t>: Training </a:t>
            </a:r>
            <a:r>
              <a:rPr lang="en-US" dirty="0" err="1">
                <a:latin typeface="+mj-lt"/>
                <a:cs typeface="Arial" charset="0"/>
              </a:rPr>
              <a:t>Organisation</a:t>
            </a:r>
            <a:r>
              <a:rPr lang="en-US" dirty="0">
                <a:latin typeface="+mj-lt"/>
                <a:cs typeface="Arial" charset="0"/>
              </a:rPr>
              <a:t> Requirements (deals with the requirement which must be met by an </a:t>
            </a:r>
            <a:r>
              <a:rPr lang="en-US" dirty="0" err="1">
                <a:latin typeface="+mj-lt"/>
                <a:cs typeface="Arial" charset="0"/>
              </a:rPr>
              <a:t>organisation</a:t>
            </a:r>
            <a:r>
              <a:rPr lang="en-US" dirty="0">
                <a:latin typeface="+mj-lt"/>
                <a:cs typeface="Arial" charset="0"/>
              </a:rPr>
              <a:t> wishing to carry out approved training of </a:t>
            </a:r>
            <a:r>
              <a:rPr lang="en-US" dirty="0" err="1">
                <a:latin typeface="+mj-lt"/>
                <a:cs typeface="Arial" charset="0"/>
              </a:rPr>
              <a:t>aicraft</a:t>
            </a:r>
            <a:r>
              <a:rPr lang="en-US" dirty="0">
                <a:latin typeface="+mj-lt"/>
                <a:cs typeface="Arial" charset="0"/>
              </a:rPr>
              <a:t> maintenance engineers.</a:t>
            </a:r>
            <a:endParaRPr lang="en-US" dirty="0">
              <a:latin typeface="+mj-lt"/>
              <a:ea typeface="Arial Unicode MS" pitchFamily="34" charset="-128"/>
              <a:cs typeface="Arial Unicode MS" pitchFamily="34" charset="-128"/>
            </a:endParaRPr>
          </a:p>
          <a:p>
            <a:pPr marL="342900" indent="-342900">
              <a:spcBef>
                <a:spcPct val="20000"/>
              </a:spcBef>
              <a:buClr>
                <a:schemeClr val="tx2"/>
              </a:buClr>
              <a:buFontTx/>
              <a:buChar char="•"/>
            </a:pPr>
            <a:endParaRPr lang="en-US" sz="2000" b="1" dirty="0">
              <a:latin typeface="Arial" charset="0"/>
            </a:endParaRPr>
          </a:p>
        </p:txBody>
      </p:sp>
      <p:sp>
        <p:nvSpPr>
          <p:cNvPr id="5"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490085054"/>
      </p:ext>
    </p:extLst>
  </p:cSld>
  <p:clrMapOvr>
    <a:masterClrMapping/>
  </p:clrMapOvr>
  <p:transition>
    <p:dissolve/>
    <p:sndAc>
      <p:stSnd>
        <p:snd r:embed="rId4" name="camera.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457200"/>
            <a:ext cx="4953000" cy="563562"/>
          </a:xfrm>
          <a:prstGeom prst="rect">
            <a:avLst/>
          </a:prstGeom>
        </p:spPr>
        <p:txBody>
          <a:bodyPr/>
          <a:lstStyle/>
          <a:p>
            <a:r>
              <a:rPr lang="en-US" dirty="0"/>
              <a:t>Requirement Structure</a:t>
            </a:r>
          </a:p>
        </p:txBody>
      </p:sp>
      <p:sp>
        <p:nvSpPr>
          <p:cNvPr id="3" name="TextBox 2"/>
          <p:cNvSpPr txBox="1"/>
          <p:nvPr/>
        </p:nvSpPr>
        <p:spPr bwMode="auto">
          <a:xfrm>
            <a:off x="228600" y="990600"/>
            <a:ext cx="8686800" cy="5355312"/>
          </a:xfrm>
          <a:prstGeom prst="rect">
            <a:avLst/>
          </a:prstGeom>
          <a:noFill/>
          <a:ln w="9525">
            <a:noFill/>
            <a:miter lim="800000"/>
            <a:headEnd/>
            <a:tailEnd/>
          </a:ln>
          <a:scene3d>
            <a:camera prst="orthographicFront"/>
            <a:lightRig rig="twoPt" dir="t"/>
          </a:scene3d>
          <a:sp3d>
            <a:bevelB/>
          </a:sp3d>
        </p:spPr>
        <p:txBody>
          <a:bodyPr wrap="square" rtlCol="0">
            <a:spAutoFit/>
          </a:bodyPr>
          <a:lstStyle/>
          <a:p>
            <a:r>
              <a:rPr lang="en-US" b="1" dirty="0">
                <a:latin typeface="Arial" charset="0"/>
                <a:cs typeface="Arial" charset="0"/>
              </a:rPr>
              <a:t>Structural Of Individual Part</a:t>
            </a:r>
          </a:p>
          <a:p>
            <a:endParaRPr lang="en-US" dirty="0">
              <a:latin typeface="Arial" charset="0"/>
              <a:cs typeface="Arial" charset="0"/>
            </a:endParaRPr>
          </a:p>
          <a:p>
            <a:r>
              <a:rPr lang="en-US" dirty="0">
                <a:latin typeface="Arial" charset="0"/>
                <a:cs typeface="Arial" charset="0"/>
              </a:rPr>
              <a:t>The individual part are each divided into section</a:t>
            </a:r>
          </a:p>
          <a:p>
            <a:endParaRPr lang="en-US" dirty="0">
              <a:latin typeface="Arial" charset="0"/>
              <a:cs typeface="Arial" charset="0"/>
            </a:endParaRPr>
          </a:p>
          <a:p>
            <a:r>
              <a:rPr lang="en-US" b="1" dirty="0">
                <a:latin typeface="Arial" charset="0"/>
                <a:cs typeface="Arial" charset="0"/>
              </a:rPr>
              <a:t>Section A</a:t>
            </a:r>
            <a:r>
              <a:rPr lang="en-US" dirty="0">
                <a:latin typeface="Arial" charset="0"/>
                <a:cs typeface="Arial" charset="0"/>
              </a:rPr>
              <a:t> lay down the requirement with which the </a:t>
            </a:r>
            <a:r>
              <a:rPr lang="en-US" dirty="0" err="1">
                <a:latin typeface="Arial" charset="0"/>
                <a:cs typeface="Arial" charset="0"/>
              </a:rPr>
              <a:t>organisation</a:t>
            </a:r>
            <a:r>
              <a:rPr lang="en-US" dirty="0">
                <a:latin typeface="Arial" charset="0"/>
                <a:cs typeface="Arial" charset="0"/>
              </a:rPr>
              <a:t> or individual must comply and gives guidance on how these requirement can be satisfied.</a:t>
            </a:r>
          </a:p>
          <a:p>
            <a:endParaRPr lang="en-US" dirty="0">
              <a:latin typeface="Arial" charset="0"/>
              <a:cs typeface="Arial" charset="0"/>
            </a:endParaRPr>
          </a:p>
          <a:p>
            <a:r>
              <a:rPr lang="en-US" b="1" dirty="0">
                <a:latin typeface="Arial" charset="0"/>
                <a:cs typeface="Arial" charset="0"/>
              </a:rPr>
              <a:t>Section B</a:t>
            </a:r>
            <a:r>
              <a:rPr lang="en-US" dirty="0">
                <a:latin typeface="Arial" charset="0"/>
                <a:cs typeface="Arial" charset="0"/>
              </a:rPr>
              <a:t> lay down the procedures  for the authorities to follow in order to regulate the approved companies and individuals .</a:t>
            </a:r>
          </a:p>
          <a:p>
            <a:endParaRPr lang="en-US" dirty="0">
              <a:latin typeface="Arial" charset="0"/>
              <a:cs typeface="Arial" charset="0"/>
            </a:endParaRPr>
          </a:p>
          <a:p>
            <a:r>
              <a:rPr lang="en-US" dirty="0">
                <a:latin typeface="Arial" charset="0"/>
                <a:cs typeface="Arial" charset="0"/>
              </a:rPr>
              <a:t>The content of section A and Section B do not necessarily  correspond.</a:t>
            </a:r>
          </a:p>
          <a:p>
            <a:endParaRPr lang="en-US" dirty="0">
              <a:latin typeface="Arial" charset="0"/>
              <a:cs typeface="Arial" charset="0"/>
            </a:endParaRPr>
          </a:p>
          <a:p>
            <a:r>
              <a:rPr lang="en-US" b="1" dirty="0">
                <a:latin typeface="Arial" charset="0"/>
                <a:cs typeface="Arial" charset="0"/>
              </a:rPr>
              <a:t>The </a:t>
            </a:r>
            <a:r>
              <a:rPr lang="en-US" b="1" dirty="0" err="1">
                <a:latin typeface="Arial" charset="0"/>
                <a:cs typeface="Arial" charset="0"/>
              </a:rPr>
              <a:t>appendies</a:t>
            </a:r>
            <a:r>
              <a:rPr lang="en-US" b="1" dirty="0">
                <a:latin typeface="Arial" charset="0"/>
                <a:cs typeface="Arial" charset="0"/>
              </a:rPr>
              <a:t> </a:t>
            </a:r>
            <a:r>
              <a:rPr lang="en-US" dirty="0">
                <a:latin typeface="Arial" charset="0"/>
                <a:cs typeface="Arial" charset="0"/>
              </a:rPr>
              <a:t>give extra information, mainly about relevant forms to be used but also other information relevant to the requirement</a:t>
            </a:r>
          </a:p>
          <a:p>
            <a:endParaRPr lang="en-US" dirty="0">
              <a:latin typeface="Arial" charset="0"/>
              <a:cs typeface="Arial" charset="0"/>
            </a:endParaRPr>
          </a:p>
          <a:p>
            <a:r>
              <a:rPr lang="en-US" b="1" dirty="0">
                <a:latin typeface="Arial" charset="0"/>
                <a:cs typeface="Arial" charset="0"/>
              </a:rPr>
              <a:t>Supporting document </a:t>
            </a:r>
          </a:p>
          <a:p>
            <a:r>
              <a:rPr lang="en-US" dirty="0">
                <a:latin typeface="Arial" charset="0"/>
                <a:cs typeface="Arial" charset="0"/>
              </a:rPr>
              <a:t>The requirement in each part sometimes need clarification so for each part there is:</a:t>
            </a:r>
          </a:p>
          <a:p>
            <a:pPr marL="342900" indent="-342900">
              <a:buFont typeface="+mj-lt"/>
              <a:buAutoNum type="arabicPeriod"/>
            </a:pPr>
            <a:r>
              <a:rPr lang="en-US" dirty="0">
                <a:latin typeface="Arial" charset="0"/>
                <a:cs typeface="Arial" charset="0"/>
              </a:rPr>
              <a:t>Acceptable Means Compliance (AMC)</a:t>
            </a:r>
          </a:p>
          <a:p>
            <a:pPr marL="342900" indent="-342900">
              <a:buFont typeface="+mj-lt"/>
              <a:buAutoNum type="arabicPeriod"/>
            </a:pPr>
            <a:r>
              <a:rPr lang="en-US" dirty="0">
                <a:latin typeface="Arial" charset="0"/>
                <a:cs typeface="Arial" charset="0"/>
              </a:rPr>
              <a:t>Guidance Material (GM)</a:t>
            </a:r>
          </a:p>
        </p:txBody>
      </p:sp>
      <p:sp>
        <p:nvSpPr>
          <p:cNvPr id="4"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3026568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788855"/>
            <a:ext cx="8001000" cy="2554545"/>
          </a:xfrm>
          <a:prstGeom prst="rect">
            <a:avLst/>
          </a:prstGeom>
        </p:spPr>
        <p:txBody>
          <a:bodyPr wrap="square">
            <a:spAutoFit/>
          </a:bodyPr>
          <a:lstStyle/>
          <a:p>
            <a:pPr marL="342900" indent="-342900">
              <a:buFont typeface="+mj-lt"/>
              <a:buAutoNum type="arabicPeriod"/>
            </a:pPr>
            <a:r>
              <a:rPr lang="en-US" sz="2000" dirty="0">
                <a:latin typeface="Arial" charset="0"/>
                <a:cs typeface="Arial" charset="0"/>
              </a:rPr>
              <a:t>Acceptable Means Compliance (AMC)- will lay down one </a:t>
            </a:r>
            <a:r>
              <a:rPr lang="en-US" sz="2000" dirty="0">
                <a:solidFill>
                  <a:srgbClr val="FF0000"/>
                </a:solidFill>
                <a:latin typeface="Arial" charset="0"/>
                <a:cs typeface="Arial" charset="0"/>
              </a:rPr>
              <a:t>acceptable method for complying with the requirements</a:t>
            </a:r>
            <a:r>
              <a:rPr lang="en-US" sz="2000" dirty="0">
                <a:latin typeface="Arial" charset="0"/>
                <a:cs typeface="Arial" charset="0"/>
              </a:rPr>
              <a:t>. This method is acceptable to the authority but is not the only which may be used. A different method could be used providing that the authority will accept it.</a:t>
            </a:r>
          </a:p>
          <a:p>
            <a:pPr marL="342900" indent="-342900">
              <a:buFont typeface="+mj-lt"/>
              <a:buAutoNum type="arabicPeriod"/>
            </a:pPr>
            <a:endParaRPr lang="en-US" sz="2000" dirty="0">
              <a:latin typeface="Arial" charset="0"/>
              <a:cs typeface="Arial" charset="0"/>
            </a:endParaRPr>
          </a:p>
          <a:p>
            <a:pPr marL="342900" indent="-342900">
              <a:buFont typeface="+mj-lt"/>
              <a:buAutoNum type="arabicPeriod"/>
            </a:pPr>
            <a:r>
              <a:rPr lang="en-US" sz="2000" dirty="0">
                <a:latin typeface="Arial" charset="0"/>
                <a:cs typeface="Arial" charset="0"/>
              </a:rPr>
              <a:t>Guidance Material (GM) – give some </a:t>
            </a:r>
            <a:r>
              <a:rPr lang="en-US" sz="2000" dirty="0">
                <a:solidFill>
                  <a:srgbClr val="FF0000"/>
                </a:solidFill>
                <a:latin typeface="Arial" charset="0"/>
                <a:cs typeface="Arial" charset="0"/>
              </a:rPr>
              <a:t>explanation of the content of a requirement </a:t>
            </a:r>
            <a:r>
              <a:rPr lang="en-US" sz="2000" dirty="0">
                <a:latin typeface="Arial" charset="0"/>
                <a:cs typeface="Arial" charset="0"/>
              </a:rPr>
              <a:t>and helps to clarify what the requirement are saying</a:t>
            </a:r>
          </a:p>
        </p:txBody>
      </p:sp>
      <p:sp>
        <p:nvSpPr>
          <p:cNvPr id="4" name="Title 1"/>
          <p:cNvSpPr>
            <a:spLocks noGrp="1"/>
          </p:cNvSpPr>
          <p:nvPr>
            <p:ph type="title" idx="4294967295"/>
          </p:nvPr>
        </p:nvSpPr>
        <p:spPr>
          <a:xfrm>
            <a:off x="304800" y="655638"/>
            <a:ext cx="4953000" cy="563562"/>
          </a:xfrm>
          <a:prstGeom prst="rect">
            <a:avLst/>
          </a:prstGeom>
        </p:spPr>
        <p:txBody>
          <a:bodyPr/>
          <a:lstStyle/>
          <a:p>
            <a:r>
              <a:rPr lang="en-US" dirty="0"/>
              <a:t>Requirement Structure</a:t>
            </a:r>
          </a:p>
        </p:txBody>
      </p:sp>
      <p:sp>
        <p:nvSpPr>
          <p:cNvPr id="5"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238760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838200"/>
          </a:xfrm>
        </p:spPr>
        <p:txBody>
          <a:bodyPr>
            <a:normAutofit/>
          </a:bodyPr>
          <a:lstStyle/>
          <a:p>
            <a:r>
              <a:rPr lang="en-US" sz="3600" dirty="0"/>
              <a:t>definition</a:t>
            </a:r>
          </a:p>
        </p:txBody>
      </p:sp>
      <p:sp>
        <p:nvSpPr>
          <p:cNvPr id="3" name="Content Placeholder 2"/>
          <p:cNvSpPr>
            <a:spLocks noGrp="1"/>
          </p:cNvSpPr>
          <p:nvPr>
            <p:ph sz="quarter" idx="1"/>
          </p:nvPr>
        </p:nvSpPr>
        <p:spPr>
          <a:xfrm>
            <a:off x="304800" y="1143000"/>
            <a:ext cx="7848600" cy="5562600"/>
          </a:xfrm>
        </p:spPr>
        <p:txBody>
          <a:bodyPr>
            <a:normAutofit fontScale="92500" lnSpcReduction="20000"/>
          </a:bodyPr>
          <a:lstStyle/>
          <a:p>
            <a:pPr algn="just">
              <a:buNone/>
              <a:defRPr/>
            </a:pPr>
            <a:r>
              <a:rPr lang="en-US" dirty="0">
                <a:solidFill>
                  <a:srgbClr val="FF0000"/>
                </a:solidFill>
                <a:latin typeface="Footlight MT Light" pitchFamily="18" charset="0"/>
              </a:rPr>
              <a:t>Air </a:t>
            </a:r>
          </a:p>
          <a:p>
            <a:pPr algn="just">
              <a:buNone/>
              <a:defRPr/>
            </a:pPr>
            <a:r>
              <a:rPr lang="en-US" dirty="0">
                <a:latin typeface="Footlight MT Light" pitchFamily="18" charset="0"/>
                <a:sym typeface="Wingdings" pitchFamily="2" charset="2"/>
              </a:rPr>
              <a:t>Atmosphere (air space/traffic), ambiance, circumstances that connect organism.  </a:t>
            </a:r>
          </a:p>
          <a:p>
            <a:pPr algn="just">
              <a:buNone/>
              <a:defRPr/>
            </a:pPr>
            <a:endParaRPr lang="en-US" dirty="0">
              <a:latin typeface="Footlight MT Light" pitchFamily="18" charset="0"/>
              <a:sym typeface="Wingdings" pitchFamily="2" charset="2"/>
            </a:endParaRPr>
          </a:p>
          <a:p>
            <a:pPr algn="just">
              <a:buNone/>
              <a:defRPr/>
            </a:pPr>
            <a:r>
              <a:rPr lang="en-US" dirty="0">
                <a:solidFill>
                  <a:srgbClr val="FF0000"/>
                </a:solidFill>
                <a:latin typeface="Footlight MT Light" pitchFamily="18" charset="0"/>
                <a:sym typeface="Wingdings" pitchFamily="2" charset="2"/>
              </a:rPr>
              <a:t>Legislation</a:t>
            </a:r>
          </a:p>
          <a:p>
            <a:pPr algn="just">
              <a:buNone/>
              <a:defRPr/>
            </a:pPr>
            <a:r>
              <a:rPr lang="en-MY" dirty="0">
                <a:latin typeface="Footlight MT Light" pitchFamily="18" charset="0"/>
                <a:sym typeface="Wingdings" pitchFamily="2" charset="2"/>
              </a:rPr>
              <a:t>a law or set of laws suggested by a government and made official by a parliament</a:t>
            </a:r>
          </a:p>
          <a:p>
            <a:pPr algn="just">
              <a:buNone/>
              <a:defRPr/>
            </a:pPr>
            <a:endParaRPr lang="en-MY" dirty="0">
              <a:solidFill>
                <a:srgbClr val="FF0000"/>
              </a:solidFill>
              <a:latin typeface="Footlight MT Light" pitchFamily="18" charset="0"/>
              <a:sym typeface="Wingdings" pitchFamily="2" charset="2"/>
            </a:endParaRPr>
          </a:p>
          <a:p>
            <a:pPr algn="just">
              <a:buNone/>
              <a:defRPr/>
            </a:pPr>
            <a:r>
              <a:rPr lang="en-US" dirty="0">
                <a:solidFill>
                  <a:srgbClr val="FF0000"/>
                </a:solidFill>
                <a:latin typeface="Footlight MT Light" pitchFamily="18" charset="0"/>
                <a:sym typeface="Wingdings" pitchFamily="2" charset="2"/>
              </a:rPr>
              <a:t>Law</a:t>
            </a:r>
          </a:p>
          <a:p>
            <a:pPr algn="just">
              <a:buNone/>
              <a:defRPr/>
            </a:pPr>
            <a:r>
              <a:rPr lang="en-US" dirty="0">
                <a:latin typeface="Footlight MT Light" pitchFamily="18" charset="0"/>
              </a:rPr>
              <a:t>The principle and regulation established in a community by some authority and applicable to its people.</a:t>
            </a:r>
          </a:p>
          <a:p>
            <a:pPr algn="just">
              <a:buNone/>
              <a:defRPr/>
            </a:pPr>
            <a:endParaRPr lang="en-US" dirty="0">
              <a:latin typeface="Footlight MT Light" pitchFamily="18" charset="0"/>
              <a:sym typeface="Wingdings" pitchFamily="2" charset="2"/>
            </a:endParaRPr>
          </a:p>
          <a:p>
            <a:pPr algn="just">
              <a:buNone/>
              <a:defRPr/>
            </a:pPr>
            <a:r>
              <a:rPr lang="en-US" dirty="0">
                <a:solidFill>
                  <a:srgbClr val="FF0000"/>
                </a:solidFill>
                <a:latin typeface="Footlight MT Light" pitchFamily="18" charset="0"/>
                <a:sym typeface="Wingdings" pitchFamily="2" charset="2"/>
              </a:rPr>
              <a:t>Regulations</a:t>
            </a:r>
            <a:r>
              <a:rPr lang="en-US" dirty="0">
                <a:latin typeface="Footlight MT Light" pitchFamily="18" charset="0"/>
                <a:sym typeface="Wingdings" pitchFamily="2" charset="2"/>
              </a:rPr>
              <a:t> </a:t>
            </a:r>
          </a:p>
          <a:p>
            <a:pPr algn="just">
              <a:buNone/>
              <a:defRPr/>
            </a:pPr>
            <a:r>
              <a:rPr lang="en-US" dirty="0">
                <a:latin typeface="Footlight MT Light" pitchFamily="18" charset="0"/>
                <a:sym typeface="Wingdings" pitchFamily="2" charset="2"/>
              </a:rPr>
              <a:t>Any adjustment, modification, modulation or act or controlling the set (community, materials, conditions </a:t>
            </a:r>
            <a:r>
              <a:rPr lang="en-US" dirty="0" err="1">
                <a:latin typeface="Footlight MT Light" pitchFamily="18" charset="0"/>
                <a:sym typeface="Wingdings" pitchFamily="2" charset="2"/>
              </a:rPr>
              <a:t>etc</a:t>
            </a:r>
            <a:r>
              <a:rPr lang="en-US" dirty="0">
                <a:latin typeface="Footlight MT Light" pitchFamily="18" charset="0"/>
                <a:sym typeface="Wingdings" pitchFamily="2" charset="2"/>
              </a:rPr>
              <a:t>). Usually in small package, and for particular item.</a:t>
            </a:r>
          </a:p>
          <a:p>
            <a:pPr algn="just">
              <a:buNone/>
              <a:defRPr/>
            </a:pPr>
            <a:endParaRPr lang="en-US" dirty="0">
              <a:latin typeface="Footlight MT Light" pitchFamily="18" charset="0"/>
              <a:sym typeface="Wingdings" pitchFamily="2" charset="2"/>
            </a:endParaRPr>
          </a:p>
          <a:p>
            <a:pPr algn="ct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1"/>
          </p:nvPr>
        </p:nvSpPr>
        <p:spPr>
          <a:noFill/>
        </p:spPr>
        <p:txBody>
          <a:bodyPr/>
          <a:lstStyle/>
          <a:p>
            <a:fld id="{94190103-56B9-4947-928A-358A3BDAA26F}" type="slidenum">
              <a:rPr lang="en-US" smtClean="0"/>
              <a:pPr/>
              <a:t>70</a:t>
            </a:fld>
            <a:endParaRPr lang="en-US"/>
          </a:p>
        </p:txBody>
      </p:sp>
      <p:sp>
        <p:nvSpPr>
          <p:cNvPr id="7172" name="Text Box 3"/>
          <p:cNvSpPr txBox="1">
            <a:spLocks noChangeArrowheads="1"/>
          </p:cNvSpPr>
          <p:nvPr/>
        </p:nvSpPr>
        <p:spPr bwMode="auto">
          <a:xfrm>
            <a:off x="533400" y="990600"/>
            <a:ext cx="2673350" cy="457200"/>
          </a:xfrm>
          <a:prstGeom prst="rect">
            <a:avLst/>
          </a:prstGeom>
          <a:noFill/>
          <a:ln w="9525">
            <a:noFill/>
            <a:miter lim="800000"/>
            <a:headEnd/>
            <a:tailEnd/>
          </a:ln>
        </p:spPr>
        <p:txBody>
          <a:bodyPr wrap="none">
            <a:spAutoFit/>
          </a:bodyPr>
          <a:lstStyle/>
          <a:p>
            <a:r>
              <a:rPr lang="en-US" sz="2400" dirty="0">
                <a:solidFill>
                  <a:srgbClr val="CC0000"/>
                </a:solidFill>
                <a:latin typeface="Arial Black" pitchFamily="34" charset="0"/>
              </a:rPr>
              <a:t>ROLE OF EASA</a:t>
            </a:r>
          </a:p>
        </p:txBody>
      </p:sp>
      <p:sp>
        <p:nvSpPr>
          <p:cNvPr id="7173" name="Text Box 4"/>
          <p:cNvSpPr txBox="1">
            <a:spLocks noChangeArrowheads="1"/>
          </p:cNvSpPr>
          <p:nvPr/>
        </p:nvSpPr>
        <p:spPr bwMode="auto">
          <a:xfrm>
            <a:off x="228600" y="1447800"/>
            <a:ext cx="8763000" cy="4154984"/>
          </a:xfrm>
          <a:prstGeom prst="rect">
            <a:avLst/>
          </a:prstGeom>
          <a:noFill/>
          <a:ln w="9525">
            <a:noFill/>
            <a:miter lim="800000"/>
            <a:headEnd/>
            <a:tailEnd/>
          </a:ln>
        </p:spPr>
        <p:txBody>
          <a:bodyPr wrap="square">
            <a:spAutoFit/>
          </a:bodyPr>
          <a:lstStyle/>
          <a:p>
            <a:pPr>
              <a:buFont typeface="Wingdings" pitchFamily="2" charset="2"/>
              <a:buChar char="§"/>
            </a:pPr>
            <a:r>
              <a:rPr lang="en-US" sz="2000" b="1" dirty="0">
                <a:latin typeface="Arial" charset="0"/>
                <a:cs typeface="Arial" charset="0"/>
              </a:rPr>
              <a:t> </a:t>
            </a:r>
            <a:r>
              <a:rPr lang="en-US" sz="2400" dirty="0">
                <a:latin typeface="Arial" charset="0"/>
                <a:cs typeface="Arial" charset="0"/>
              </a:rPr>
              <a:t>Assist the European Commission in preparing EU legislation, and </a:t>
            </a:r>
            <a:r>
              <a:rPr lang="en-US" sz="2400" dirty="0">
                <a:latin typeface="Arial" charset="0"/>
                <a:cs typeface="Times New Roman" charset="0"/>
              </a:rPr>
              <a:t>overseeing its application and its uniform understanding</a:t>
            </a:r>
            <a:endParaRPr lang="en-US" sz="2400" dirty="0">
              <a:latin typeface="Arial" charset="0"/>
              <a:cs typeface="Arial" charset="0"/>
            </a:endParaRPr>
          </a:p>
          <a:p>
            <a:endParaRPr lang="en-US" sz="2400" dirty="0">
              <a:latin typeface="Arial" charset="0"/>
              <a:cs typeface="Arial" charset="0"/>
            </a:endParaRPr>
          </a:p>
          <a:p>
            <a:pPr>
              <a:buFont typeface="Wingdings" pitchFamily="2" charset="2"/>
              <a:buChar char="§"/>
            </a:pPr>
            <a:r>
              <a:rPr lang="en-US" sz="2400" dirty="0">
                <a:latin typeface="Arial" charset="0"/>
              </a:rPr>
              <a:t> Issue Certificates: Type Certificate(TCs),  Supplemental Type Certificate(STCs), EASA Technical Standard Order(ETSOs)</a:t>
            </a:r>
          </a:p>
          <a:p>
            <a:endParaRPr lang="en-US" sz="2400" dirty="0">
              <a:latin typeface="Arial" charset="0"/>
            </a:endParaRPr>
          </a:p>
          <a:p>
            <a:pPr>
              <a:buFont typeface="Wingdings" pitchFamily="2" charset="2"/>
              <a:buChar char="§"/>
            </a:pPr>
            <a:r>
              <a:rPr lang="en-US" sz="2400" dirty="0">
                <a:latin typeface="Arial" charset="0"/>
              </a:rPr>
              <a:t> Issue Airworthiness Directives</a:t>
            </a:r>
          </a:p>
          <a:p>
            <a:pPr>
              <a:buFont typeface="Wingdings" pitchFamily="2" charset="2"/>
              <a:buChar char="§"/>
            </a:pPr>
            <a:endParaRPr lang="en-US" sz="2400" dirty="0">
              <a:latin typeface="Arial" charset="0"/>
            </a:endParaRPr>
          </a:p>
          <a:p>
            <a:pPr>
              <a:buFont typeface="Wingdings" pitchFamily="2" charset="2"/>
              <a:buChar char="§"/>
            </a:pPr>
            <a:r>
              <a:rPr lang="en-US" sz="2400" dirty="0">
                <a:latin typeface="Arial" charset="0"/>
              </a:rPr>
              <a:t> Issue Design </a:t>
            </a:r>
            <a:r>
              <a:rPr lang="en-US" sz="2400" dirty="0" err="1">
                <a:latin typeface="Arial" charset="0"/>
              </a:rPr>
              <a:t>Organisation</a:t>
            </a:r>
            <a:r>
              <a:rPr lang="en-US" sz="2400" dirty="0">
                <a:latin typeface="Arial" charset="0"/>
              </a:rPr>
              <a:t> Approvals</a:t>
            </a:r>
          </a:p>
          <a:p>
            <a:pPr>
              <a:buFont typeface="Wingdings" pitchFamily="2" charset="2"/>
              <a:buChar char="§"/>
            </a:pPr>
            <a:endParaRPr lang="en-US" sz="2400" dirty="0">
              <a:latin typeface="Arial" charset="0"/>
            </a:endParaRPr>
          </a:p>
          <a:p>
            <a:pPr>
              <a:buFont typeface="Wingdings" pitchFamily="2" charset="2"/>
              <a:buChar char="§"/>
            </a:pPr>
            <a:r>
              <a:rPr lang="en-US" sz="2400" dirty="0">
                <a:latin typeface="Arial" charset="0"/>
              </a:rPr>
              <a:t> Competent Authority for NON-EU </a:t>
            </a:r>
            <a:r>
              <a:rPr lang="en-US" sz="2400" dirty="0" err="1">
                <a:latin typeface="Arial" charset="0"/>
              </a:rPr>
              <a:t>Organisations</a:t>
            </a:r>
            <a:r>
              <a:rPr lang="en-US" sz="2400" dirty="0">
                <a:latin typeface="Arial" charset="0"/>
              </a:rPr>
              <a:t>.</a:t>
            </a:r>
          </a:p>
        </p:txBody>
      </p:sp>
      <p:sp>
        <p:nvSpPr>
          <p:cNvPr id="6" name="Action Button: Home 5">
            <a:hlinkClick r:id="rId3" action="ppaction://hlinksldjump" highlightClick="1"/>
          </p:cNvPr>
          <p:cNvSpPr/>
          <p:nvPr/>
        </p:nvSpPr>
        <p:spPr bwMode="auto">
          <a:xfrm>
            <a:off x="8229600" y="5867400"/>
            <a:ext cx="457200" cy="304800"/>
          </a:xfrm>
          <a:prstGeom prst="actionButtonHome">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8"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339198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0"/>
            <a:ext cx="6477000" cy="1219200"/>
          </a:xfrm>
        </p:spPr>
        <p:txBody>
          <a:bodyPr/>
          <a:lstStyle/>
          <a:p>
            <a:pPr algn="ctr">
              <a:buNone/>
            </a:pPr>
            <a:r>
              <a:rPr lang="en-US" dirty="0"/>
              <a:t>1.3 ROLE OF MEMBER STATES</a:t>
            </a:r>
          </a:p>
        </p:txBody>
      </p:sp>
      <p:sp>
        <p:nvSpPr>
          <p:cNvPr id="4"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5"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139936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1"/>
          </p:nvPr>
        </p:nvSpPr>
        <p:spPr>
          <a:noFill/>
        </p:spPr>
        <p:txBody>
          <a:bodyPr/>
          <a:lstStyle/>
          <a:p>
            <a:fld id="{29E6F7ED-008C-4E61-A536-680CF5685B0C}" type="slidenum">
              <a:rPr lang="en-US" smtClean="0"/>
              <a:pPr/>
              <a:t>72</a:t>
            </a:fld>
            <a:endParaRPr lang="en-US"/>
          </a:p>
        </p:txBody>
      </p:sp>
      <p:graphicFrame>
        <p:nvGraphicFramePr>
          <p:cNvPr id="8194" name="Object 2"/>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16389" r:id="rId4" imgW="9038095" imgH="857143" progId="PBrush">
                  <p:embed/>
                </p:oleObj>
              </mc:Choice>
              <mc:Fallback>
                <p:oleObj r:id="rId4" imgW="9038095" imgH="8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Text Box 3"/>
          <p:cNvSpPr txBox="1">
            <a:spLocks noChangeArrowheads="1"/>
          </p:cNvSpPr>
          <p:nvPr/>
        </p:nvSpPr>
        <p:spPr bwMode="auto">
          <a:xfrm>
            <a:off x="2227263" y="1752600"/>
            <a:ext cx="4689475" cy="457200"/>
          </a:xfrm>
          <a:prstGeom prst="rect">
            <a:avLst/>
          </a:prstGeom>
          <a:noFill/>
          <a:ln w="9525">
            <a:noFill/>
            <a:miter lim="800000"/>
            <a:headEnd/>
            <a:tailEnd/>
          </a:ln>
        </p:spPr>
        <p:txBody>
          <a:bodyPr wrap="none">
            <a:spAutoFit/>
          </a:bodyPr>
          <a:lstStyle/>
          <a:p>
            <a:r>
              <a:rPr lang="en-US" sz="2400" dirty="0">
                <a:solidFill>
                  <a:srgbClr val="CC0000"/>
                </a:solidFill>
                <a:latin typeface="Arial Black" pitchFamily="34" charset="0"/>
              </a:rPr>
              <a:t>ROLE OF MEMBER STATES</a:t>
            </a:r>
          </a:p>
        </p:txBody>
      </p:sp>
      <p:sp>
        <p:nvSpPr>
          <p:cNvPr id="6" name="Text Box 4"/>
          <p:cNvSpPr txBox="1">
            <a:spLocks noChangeArrowheads="1"/>
          </p:cNvSpPr>
          <p:nvPr/>
        </p:nvSpPr>
        <p:spPr bwMode="auto">
          <a:xfrm>
            <a:off x="457200" y="2362200"/>
            <a:ext cx="7543800" cy="3970318"/>
          </a:xfrm>
          <a:prstGeom prst="rect">
            <a:avLst/>
          </a:prstGeom>
          <a:noFill/>
          <a:ln w="9525">
            <a:noFill/>
            <a:miter lim="800000"/>
            <a:headEnd/>
            <a:tailEnd/>
          </a:ln>
        </p:spPr>
        <p:txBody>
          <a:bodyPr wrap="square">
            <a:spAutoFit/>
          </a:bodyPr>
          <a:lstStyle/>
          <a:p>
            <a:pPr>
              <a:spcBef>
                <a:spcPct val="50000"/>
              </a:spcBef>
              <a:buFont typeface="Wingdings" pitchFamily="2" charset="2"/>
              <a:buChar char="§"/>
            </a:pPr>
            <a:r>
              <a:rPr lang="en-US" sz="2000" b="1" dirty="0">
                <a:latin typeface="Arial" charset="0"/>
              </a:rPr>
              <a:t> </a:t>
            </a:r>
            <a:r>
              <a:rPr lang="en-US" sz="2400" b="1" dirty="0">
                <a:latin typeface="Arial" charset="0"/>
              </a:rPr>
              <a:t>Issue Maintenance </a:t>
            </a:r>
            <a:r>
              <a:rPr lang="en-US" sz="2400" b="1" dirty="0" err="1">
                <a:latin typeface="Arial" charset="0"/>
              </a:rPr>
              <a:t>Organisation</a:t>
            </a:r>
            <a:r>
              <a:rPr lang="en-US" sz="2400" b="1" dirty="0">
                <a:latin typeface="Arial" charset="0"/>
              </a:rPr>
              <a:t> Approval (MOA) for EU </a:t>
            </a:r>
            <a:r>
              <a:rPr lang="en-US" sz="2400" b="1" dirty="0" err="1">
                <a:latin typeface="Arial" charset="0"/>
              </a:rPr>
              <a:t>organisations</a:t>
            </a:r>
            <a:endParaRPr lang="en-US" sz="2400" b="1" dirty="0">
              <a:latin typeface="Arial" charset="0"/>
            </a:endParaRPr>
          </a:p>
          <a:p>
            <a:pPr>
              <a:spcBef>
                <a:spcPct val="50000"/>
              </a:spcBef>
              <a:buFont typeface="Wingdings" pitchFamily="2" charset="2"/>
              <a:buChar char="§"/>
            </a:pPr>
            <a:r>
              <a:rPr lang="en-US" sz="2400" b="1" dirty="0">
                <a:latin typeface="Arial" charset="0"/>
              </a:rPr>
              <a:t> Issue Product </a:t>
            </a:r>
            <a:r>
              <a:rPr lang="en-US" sz="2400" b="1" dirty="0" err="1">
                <a:latin typeface="Arial" charset="0"/>
              </a:rPr>
              <a:t>Organisation</a:t>
            </a:r>
            <a:r>
              <a:rPr lang="en-US" sz="2400" b="1" dirty="0">
                <a:latin typeface="Arial" charset="0"/>
              </a:rPr>
              <a:t> Approval (POA) for EU </a:t>
            </a:r>
            <a:r>
              <a:rPr lang="en-US" sz="2400" b="1" dirty="0" err="1">
                <a:latin typeface="Arial" charset="0"/>
              </a:rPr>
              <a:t>organisations</a:t>
            </a:r>
            <a:endParaRPr lang="en-US" sz="2400" b="1" dirty="0">
              <a:latin typeface="Arial" charset="0"/>
            </a:endParaRPr>
          </a:p>
          <a:p>
            <a:pPr>
              <a:spcBef>
                <a:spcPct val="50000"/>
              </a:spcBef>
              <a:buFont typeface="Wingdings" pitchFamily="2" charset="2"/>
              <a:buChar char="§"/>
            </a:pPr>
            <a:r>
              <a:rPr lang="en-US" sz="2400" b="1" dirty="0">
                <a:latin typeface="Arial" charset="0"/>
              </a:rPr>
              <a:t> Issue Part 147 approvals and </a:t>
            </a:r>
            <a:r>
              <a:rPr lang="en-US" sz="2400" b="1" dirty="0" err="1">
                <a:latin typeface="Arial" charset="0"/>
              </a:rPr>
              <a:t>licences</a:t>
            </a:r>
            <a:endParaRPr lang="en-US" sz="2400" b="1" dirty="0">
              <a:latin typeface="Arial" charset="0"/>
            </a:endParaRPr>
          </a:p>
          <a:p>
            <a:pPr>
              <a:spcBef>
                <a:spcPct val="50000"/>
              </a:spcBef>
              <a:buFont typeface="Wingdings" pitchFamily="2" charset="2"/>
              <a:buChar char="§"/>
            </a:pPr>
            <a:r>
              <a:rPr lang="en-US" sz="2400" b="1" dirty="0">
                <a:latin typeface="Arial" charset="0"/>
              </a:rPr>
              <a:t> Issue Part 66 </a:t>
            </a:r>
            <a:r>
              <a:rPr lang="en-US" sz="2400" b="1" dirty="0" err="1">
                <a:latin typeface="Arial" charset="0"/>
              </a:rPr>
              <a:t>licences</a:t>
            </a:r>
            <a:endParaRPr lang="en-US" sz="2400" b="1" dirty="0">
              <a:latin typeface="Arial" charset="0"/>
            </a:endParaRPr>
          </a:p>
          <a:p>
            <a:pPr>
              <a:spcBef>
                <a:spcPct val="50000"/>
              </a:spcBef>
              <a:buFont typeface="Wingdings" pitchFamily="2" charset="2"/>
              <a:buChar char="§"/>
            </a:pPr>
            <a:r>
              <a:rPr lang="en-US" sz="2400" b="1" dirty="0">
                <a:latin typeface="Arial" charset="0"/>
              </a:rPr>
              <a:t> Issue Certificate of Airworthiness (C of A)</a:t>
            </a:r>
          </a:p>
          <a:p>
            <a:pPr>
              <a:spcBef>
                <a:spcPct val="50000"/>
              </a:spcBef>
              <a:buFont typeface="Wingdings" pitchFamily="2" charset="2"/>
              <a:buChar char="§"/>
            </a:pPr>
            <a:r>
              <a:rPr lang="en-US" sz="2400" b="1" dirty="0">
                <a:latin typeface="Arial" charset="0"/>
              </a:rPr>
              <a:t> Competent Authority for local </a:t>
            </a:r>
            <a:r>
              <a:rPr lang="en-US" sz="2400" b="1" dirty="0" err="1">
                <a:latin typeface="Arial" charset="0"/>
              </a:rPr>
              <a:t>organisations</a:t>
            </a:r>
            <a:endParaRPr lang="en-US" sz="2400" b="1" dirty="0">
              <a:latin typeface="Arial" charset="0"/>
            </a:endParaRPr>
          </a:p>
        </p:txBody>
      </p:sp>
      <p:sp>
        <p:nvSpPr>
          <p:cNvPr id="7" name="Action Button: Home 6">
            <a:hlinkClick r:id="rId6" action="ppaction://hlinksldjump" highlightClick="1"/>
          </p:cNvPr>
          <p:cNvSpPr/>
          <p:nvPr/>
        </p:nvSpPr>
        <p:spPr bwMode="auto">
          <a:xfrm>
            <a:off x="7924800" y="5410200"/>
            <a:ext cx="533400" cy="457200"/>
          </a:xfrm>
          <a:prstGeom prst="actionButtonHome">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8"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9"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232607303"/>
      </p:ext>
    </p:extLst>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62200"/>
            <a:ext cx="6477000" cy="1219200"/>
          </a:xfrm>
        </p:spPr>
        <p:txBody>
          <a:bodyPr/>
          <a:lstStyle/>
          <a:p>
            <a:pPr algn="ctr">
              <a:buNone/>
            </a:pPr>
            <a:r>
              <a:rPr lang="en-US" dirty="0"/>
              <a:t>1.3 RELATIONSHIP BETWEEN PART</a:t>
            </a:r>
          </a:p>
        </p:txBody>
      </p:sp>
      <p:sp>
        <p:nvSpPr>
          <p:cNvPr id="4"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336199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6019800" y="914400"/>
            <a:ext cx="2667000" cy="15240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PART 66</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CERTIFYING </a:t>
            </a:r>
          </a:p>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STAFF</a:t>
            </a:r>
          </a:p>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dirty="0">
                <a:ln>
                  <a:noFill/>
                </a:ln>
                <a:solidFill>
                  <a:schemeClr val="bg1"/>
                </a:solidFill>
                <a:effectLst/>
                <a:latin typeface="Arial" charset="0"/>
              </a:rPr>
              <a:t> MAINTENANCE</a:t>
            </a:r>
            <a:endParaRPr kumimoji="0" lang="en-US" b="1" i="0" u="none" strike="noStrike" cap="none" normalizeH="0" baseline="0" dirty="0">
              <a:ln>
                <a:noFill/>
              </a:ln>
              <a:solidFill>
                <a:schemeClr val="bg1"/>
              </a:solidFill>
              <a:effectLst/>
              <a:latin typeface="Arial" charset="0"/>
            </a:endParaRPr>
          </a:p>
        </p:txBody>
      </p:sp>
      <p:sp>
        <p:nvSpPr>
          <p:cNvPr id="6" name="Oval 5"/>
          <p:cNvSpPr/>
          <p:nvPr/>
        </p:nvSpPr>
        <p:spPr bwMode="auto">
          <a:xfrm>
            <a:off x="3429000" y="5410200"/>
            <a:ext cx="2667000" cy="10668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PART M </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CONTINUING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AIRWORTHINESS</a:t>
            </a:r>
          </a:p>
        </p:txBody>
      </p:sp>
      <p:sp>
        <p:nvSpPr>
          <p:cNvPr id="7" name="Oval 6"/>
          <p:cNvSpPr/>
          <p:nvPr/>
        </p:nvSpPr>
        <p:spPr bwMode="auto">
          <a:xfrm>
            <a:off x="76200" y="4267200"/>
            <a:ext cx="2895600" cy="16002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PART 21</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CERTIFICATION OF</a:t>
            </a:r>
          </a:p>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AIRCRAFT COMPONENT</a:t>
            </a:r>
          </a:p>
        </p:txBody>
      </p:sp>
      <p:sp>
        <p:nvSpPr>
          <p:cNvPr id="9" name="Oval 8"/>
          <p:cNvSpPr/>
          <p:nvPr/>
        </p:nvSpPr>
        <p:spPr bwMode="auto">
          <a:xfrm>
            <a:off x="6248400" y="3886200"/>
            <a:ext cx="2667000" cy="14478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PART 147</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APPROVED </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TRAINING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ORGANISATION</a:t>
            </a:r>
          </a:p>
        </p:txBody>
      </p:sp>
      <p:sp>
        <p:nvSpPr>
          <p:cNvPr id="15" name="Down Arrow 14"/>
          <p:cNvSpPr/>
          <p:nvPr/>
        </p:nvSpPr>
        <p:spPr bwMode="auto">
          <a:xfrm rot="10800000">
            <a:off x="4419600" y="4267200"/>
            <a:ext cx="533400" cy="914400"/>
          </a:xfrm>
          <a:prstGeom prst="downArrow">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Down Arrow 15"/>
          <p:cNvSpPr/>
          <p:nvPr/>
        </p:nvSpPr>
        <p:spPr bwMode="auto">
          <a:xfrm rot="13684947">
            <a:off x="2511503" y="3593385"/>
            <a:ext cx="533400" cy="844048"/>
          </a:xfrm>
          <a:prstGeom prst="downArrow">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7" name="Down Arrow 16"/>
          <p:cNvSpPr/>
          <p:nvPr/>
        </p:nvSpPr>
        <p:spPr bwMode="auto">
          <a:xfrm rot="13858973">
            <a:off x="5160676" y="1708052"/>
            <a:ext cx="556364" cy="996007"/>
          </a:xfrm>
          <a:prstGeom prst="downArrow">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 name="Oval 4"/>
          <p:cNvSpPr/>
          <p:nvPr/>
        </p:nvSpPr>
        <p:spPr bwMode="auto">
          <a:xfrm>
            <a:off x="3124200" y="2667000"/>
            <a:ext cx="2667000" cy="14478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Arial" charset="0"/>
              </a:rPr>
              <a:t>PART 145</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APPROVED</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MAINTENANCE </a:t>
            </a:r>
          </a:p>
          <a:p>
            <a:pPr marL="0" marR="0" indent="0" algn="ctr"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Arial" charset="0"/>
              </a:rPr>
              <a:t>ORGANISATION</a:t>
            </a:r>
            <a:endParaRPr kumimoji="0" lang="en-US" b="1" i="0" u="none" strike="noStrike" cap="none" normalizeH="0" baseline="0" dirty="0">
              <a:ln>
                <a:noFill/>
              </a:ln>
              <a:solidFill>
                <a:schemeClr val="bg1"/>
              </a:solidFill>
              <a:effectLst/>
              <a:latin typeface="Arial" charset="0"/>
            </a:endParaRPr>
          </a:p>
        </p:txBody>
      </p:sp>
      <p:sp>
        <p:nvSpPr>
          <p:cNvPr id="18" name="Down Arrow 17"/>
          <p:cNvSpPr/>
          <p:nvPr/>
        </p:nvSpPr>
        <p:spPr bwMode="auto">
          <a:xfrm>
            <a:off x="7162800" y="2590800"/>
            <a:ext cx="533400" cy="1143000"/>
          </a:xfrm>
          <a:prstGeom prst="downArrow">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1"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3478459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a:noFill/>
        </p:spPr>
        <p:txBody>
          <a:bodyPr/>
          <a:lstStyle/>
          <a:p>
            <a:fld id="{405410CA-636A-49D4-BC94-38A4C28B8DA4}" type="slidenum">
              <a:rPr lang="en-US" smtClean="0"/>
              <a:pPr/>
              <a:t>75</a:t>
            </a:fld>
            <a:endParaRPr lang="en-US"/>
          </a:p>
        </p:txBody>
      </p:sp>
      <p:pic>
        <p:nvPicPr>
          <p:cNvPr id="9220" name="Picture 2" descr="C:\Program Files\Common Files\Microsoft Shared\Clipart\cagcat50\BS00559_.wmf"/>
          <p:cNvPicPr>
            <a:picLocks noChangeAspect="1" noChangeArrowheads="1"/>
          </p:cNvPicPr>
          <p:nvPr/>
        </p:nvPicPr>
        <p:blipFill>
          <a:blip r:embed="rId7" cstate="print"/>
          <a:srcRect/>
          <a:stretch>
            <a:fillRect/>
          </a:stretch>
        </p:blipFill>
        <p:spPr bwMode="auto">
          <a:xfrm>
            <a:off x="3886200" y="4876800"/>
            <a:ext cx="838200" cy="474663"/>
          </a:xfrm>
          <a:prstGeom prst="rect">
            <a:avLst/>
          </a:prstGeom>
          <a:noFill/>
          <a:ln w="9525">
            <a:noFill/>
            <a:miter lim="800000"/>
            <a:headEnd/>
            <a:tailEnd/>
          </a:ln>
        </p:spPr>
      </p:pic>
      <p:pic>
        <p:nvPicPr>
          <p:cNvPr id="9221" name="Picture 3" descr="borescope"/>
          <p:cNvPicPr>
            <a:picLocks noChangeAspect="1" noChangeArrowheads="1"/>
          </p:cNvPicPr>
          <p:nvPr/>
        </p:nvPicPr>
        <p:blipFill>
          <a:blip r:embed="rId8" cstate="print"/>
          <a:srcRect/>
          <a:stretch>
            <a:fillRect/>
          </a:stretch>
        </p:blipFill>
        <p:spPr bwMode="auto">
          <a:xfrm>
            <a:off x="4953000" y="3581400"/>
            <a:ext cx="1557338" cy="1122363"/>
          </a:xfrm>
          <a:prstGeom prst="rect">
            <a:avLst/>
          </a:prstGeom>
          <a:noFill/>
          <a:ln w="9525">
            <a:noFill/>
            <a:miter lim="800000"/>
            <a:headEnd/>
            <a:tailEnd/>
          </a:ln>
        </p:spPr>
      </p:pic>
      <p:pic>
        <p:nvPicPr>
          <p:cNvPr id="9222" name="Picture 4" descr="mro"/>
          <p:cNvPicPr>
            <a:picLocks noChangeAspect="1" noChangeArrowheads="1"/>
          </p:cNvPicPr>
          <p:nvPr/>
        </p:nvPicPr>
        <p:blipFill>
          <a:blip r:embed="rId9" cstate="print"/>
          <a:srcRect/>
          <a:stretch>
            <a:fillRect/>
          </a:stretch>
        </p:blipFill>
        <p:spPr bwMode="auto">
          <a:xfrm>
            <a:off x="2133600" y="3048000"/>
            <a:ext cx="2667000" cy="1501775"/>
          </a:xfrm>
          <a:prstGeom prst="rect">
            <a:avLst/>
          </a:prstGeom>
          <a:noFill/>
          <a:ln w="9525">
            <a:noFill/>
            <a:miter lim="800000"/>
            <a:headEnd/>
            <a:tailEnd/>
          </a:ln>
        </p:spPr>
      </p:pic>
      <p:graphicFrame>
        <p:nvGraphicFramePr>
          <p:cNvPr id="9218" name="Object 5"/>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17413" r:id="rId10" imgW="9038095" imgH="857143" progId="PBrush">
                  <p:embed/>
                </p:oleObj>
              </mc:Choice>
              <mc:Fallback>
                <p:oleObj r:id="rId10" imgW="9038095" imgH="857143"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3" name="Text Box 6"/>
          <p:cNvSpPr txBox="1">
            <a:spLocks noChangeArrowheads="1"/>
          </p:cNvSpPr>
          <p:nvPr/>
        </p:nvSpPr>
        <p:spPr bwMode="auto">
          <a:xfrm>
            <a:off x="1692275" y="1600200"/>
            <a:ext cx="5759450" cy="457200"/>
          </a:xfrm>
          <a:prstGeom prst="rect">
            <a:avLst/>
          </a:prstGeom>
          <a:noFill/>
          <a:ln w="9525">
            <a:noFill/>
            <a:miter lim="800000"/>
            <a:headEnd/>
            <a:tailEnd/>
          </a:ln>
        </p:spPr>
        <p:txBody>
          <a:bodyPr wrap="none">
            <a:spAutoFit/>
          </a:bodyPr>
          <a:lstStyle/>
          <a:p>
            <a:r>
              <a:rPr lang="en-US">
                <a:solidFill>
                  <a:srgbClr val="CC0000"/>
                </a:solidFill>
                <a:latin typeface="Arial Black" pitchFamily="34" charset="0"/>
              </a:rPr>
              <a:t>RELATIONSHIP BETWEEN PARTS</a:t>
            </a:r>
          </a:p>
        </p:txBody>
      </p:sp>
      <p:sp>
        <p:nvSpPr>
          <p:cNvPr id="15367" name="AutoShape 7"/>
          <p:cNvSpPr>
            <a:spLocks noChangeArrowheads="1"/>
          </p:cNvSpPr>
          <p:nvPr/>
        </p:nvSpPr>
        <p:spPr bwMode="auto">
          <a:xfrm>
            <a:off x="152400" y="2133600"/>
            <a:ext cx="1905000" cy="1143000"/>
          </a:xfrm>
          <a:prstGeom prst="flowChartMultidocument">
            <a:avLst/>
          </a:prstGeom>
          <a:solidFill>
            <a:srgbClr val="FFFF00"/>
          </a:solidFill>
          <a:ln w="9525">
            <a:solidFill>
              <a:schemeClr val="tx1"/>
            </a:solidFill>
            <a:miter lim="800000"/>
            <a:headEnd/>
            <a:tailEnd/>
          </a:ln>
        </p:spPr>
        <p:txBody>
          <a:bodyPr wrap="none" anchor="ctr"/>
          <a:lstStyle/>
          <a:p>
            <a:pPr algn="ctr"/>
            <a:r>
              <a:rPr lang="en-US" b="1">
                <a:latin typeface="Arial" charset="0"/>
              </a:rPr>
              <a:t>PART-M</a:t>
            </a:r>
          </a:p>
          <a:p>
            <a:pPr algn="ctr"/>
            <a:r>
              <a:rPr lang="en-US" sz="2000" b="1">
                <a:latin typeface="Arial" charset="0"/>
              </a:rPr>
              <a:t>(Subpart G)</a:t>
            </a:r>
          </a:p>
        </p:txBody>
      </p:sp>
      <p:sp>
        <p:nvSpPr>
          <p:cNvPr id="15368" name="AutoShape 8"/>
          <p:cNvSpPr>
            <a:spLocks noChangeArrowheads="1"/>
          </p:cNvSpPr>
          <p:nvPr/>
        </p:nvSpPr>
        <p:spPr bwMode="auto">
          <a:xfrm>
            <a:off x="6248400" y="1981200"/>
            <a:ext cx="1981200" cy="1295400"/>
          </a:xfrm>
          <a:prstGeom prst="flowChartMultidocument">
            <a:avLst/>
          </a:prstGeom>
          <a:solidFill>
            <a:srgbClr val="FFFF00"/>
          </a:solidFill>
          <a:ln w="9525">
            <a:solidFill>
              <a:schemeClr val="tx1"/>
            </a:solidFill>
            <a:miter lim="800000"/>
            <a:headEnd/>
            <a:tailEnd/>
          </a:ln>
        </p:spPr>
        <p:txBody>
          <a:bodyPr wrap="none" anchor="ctr"/>
          <a:lstStyle/>
          <a:p>
            <a:pPr algn="ctr"/>
            <a:r>
              <a:rPr lang="en-US" b="1">
                <a:latin typeface="Arial" charset="0"/>
              </a:rPr>
              <a:t>PART-145</a:t>
            </a:r>
          </a:p>
          <a:p>
            <a:pPr algn="ctr"/>
            <a:r>
              <a:rPr lang="en-US" sz="1500" b="1">
                <a:latin typeface="Arial" charset="0"/>
              </a:rPr>
              <a:t>Maintenance</a:t>
            </a:r>
          </a:p>
          <a:p>
            <a:pPr algn="ctr"/>
            <a:r>
              <a:rPr lang="en-US" sz="1500" b="1">
                <a:latin typeface="Arial" charset="0"/>
              </a:rPr>
              <a:t>Organisation</a:t>
            </a:r>
          </a:p>
        </p:txBody>
      </p:sp>
      <p:sp>
        <p:nvSpPr>
          <p:cNvPr id="15369" name="AutoShape 9"/>
          <p:cNvSpPr>
            <a:spLocks noChangeArrowheads="1"/>
          </p:cNvSpPr>
          <p:nvPr/>
        </p:nvSpPr>
        <p:spPr bwMode="auto">
          <a:xfrm>
            <a:off x="152400" y="4953000"/>
            <a:ext cx="2133600" cy="1295400"/>
          </a:xfrm>
          <a:prstGeom prst="flowChartMultidocument">
            <a:avLst/>
          </a:prstGeom>
          <a:solidFill>
            <a:srgbClr val="FFFF00"/>
          </a:solidFill>
          <a:ln w="9525">
            <a:solidFill>
              <a:schemeClr val="tx1"/>
            </a:solidFill>
            <a:miter lim="800000"/>
            <a:headEnd/>
            <a:tailEnd/>
          </a:ln>
        </p:spPr>
        <p:txBody>
          <a:bodyPr wrap="none" anchor="ctr"/>
          <a:lstStyle/>
          <a:p>
            <a:pPr algn="ctr"/>
            <a:r>
              <a:rPr lang="en-US" b="1">
                <a:latin typeface="Arial" charset="0"/>
              </a:rPr>
              <a:t>PART-147</a:t>
            </a:r>
          </a:p>
          <a:p>
            <a:pPr algn="ctr"/>
            <a:r>
              <a:rPr lang="en-US" sz="1500" b="1">
                <a:latin typeface="Arial" charset="0"/>
              </a:rPr>
              <a:t>Training Organisation</a:t>
            </a:r>
          </a:p>
        </p:txBody>
      </p:sp>
      <p:sp>
        <p:nvSpPr>
          <p:cNvPr id="15370" name="AutoShape 10"/>
          <p:cNvSpPr>
            <a:spLocks noChangeArrowheads="1"/>
          </p:cNvSpPr>
          <p:nvPr/>
        </p:nvSpPr>
        <p:spPr bwMode="auto">
          <a:xfrm>
            <a:off x="6324600" y="5029200"/>
            <a:ext cx="2133600" cy="1066800"/>
          </a:xfrm>
          <a:prstGeom prst="horizontalScroll">
            <a:avLst>
              <a:gd name="adj" fmla="val 12500"/>
            </a:avLst>
          </a:prstGeom>
          <a:solidFill>
            <a:srgbClr val="FFFF00"/>
          </a:solidFill>
          <a:ln w="9525">
            <a:solidFill>
              <a:schemeClr val="tx1"/>
            </a:solidFill>
            <a:round/>
            <a:headEnd/>
            <a:tailEnd/>
          </a:ln>
        </p:spPr>
        <p:txBody>
          <a:bodyPr wrap="none" anchor="ctr"/>
          <a:lstStyle/>
          <a:p>
            <a:pPr algn="ctr"/>
            <a:r>
              <a:rPr lang="en-US" b="1">
                <a:latin typeface="Arial" charset="0"/>
              </a:rPr>
              <a:t>PART- 66</a:t>
            </a:r>
          </a:p>
          <a:p>
            <a:pPr algn="ctr"/>
            <a:r>
              <a:rPr lang="en-US" sz="1500" b="1">
                <a:latin typeface="Arial" charset="0"/>
              </a:rPr>
              <a:t>Certifying staff</a:t>
            </a:r>
          </a:p>
        </p:txBody>
      </p:sp>
      <p:sp>
        <p:nvSpPr>
          <p:cNvPr id="15371" name="AutoShape 11"/>
          <p:cNvSpPr>
            <a:spLocks noChangeArrowheads="1"/>
          </p:cNvSpPr>
          <p:nvPr/>
        </p:nvSpPr>
        <p:spPr bwMode="auto">
          <a:xfrm>
            <a:off x="2133600" y="2057400"/>
            <a:ext cx="4038600" cy="914400"/>
          </a:xfrm>
          <a:prstGeom prst="rightArrow">
            <a:avLst>
              <a:gd name="adj1" fmla="val 70222"/>
              <a:gd name="adj2" fmla="val 87495"/>
            </a:avLst>
          </a:prstGeom>
          <a:solidFill>
            <a:srgbClr val="CCFFCC"/>
          </a:solidFill>
          <a:ln w="9525">
            <a:solidFill>
              <a:schemeClr val="tx1"/>
            </a:solidFill>
            <a:miter lim="800000"/>
            <a:headEnd/>
            <a:tailEnd/>
          </a:ln>
        </p:spPr>
        <p:txBody>
          <a:bodyPr wrap="none" anchor="ctr"/>
          <a:lstStyle/>
          <a:p>
            <a:pPr algn="ctr"/>
            <a:r>
              <a:rPr lang="en-US" sz="1400" b="1">
                <a:latin typeface="Arial" charset="0"/>
              </a:rPr>
              <a:t>Maintenance of large aircraft/</a:t>
            </a:r>
          </a:p>
          <a:p>
            <a:pPr algn="ctr"/>
            <a:r>
              <a:rPr lang="en-US" sz="1400" b="1">
                <a:latin typeface="Arial" charset="0"/>
              </a:rPr>
              <a:t>aicraft used for commercial air </a:t>
            </a:r>
          </a:p>
          <a:p>
            <a:pPr algn="ctr"/>
            <a:r>
              <a:rPr lang="en-US" sz="1400" b="1">
                <a:latin typeface="Arial" charset="0"/>
              </a:rPr>
              <a:t>transport shall be carried out by</a:t>
            </a:r>
          </a:p>
        </p:txBody>
      </p:sp>
      <p:sp>
        <p:nvSpPr>
          <p:cNvPr id="15372" name="AutoShape 12"/>
          <p:cNvSpPr>
            <a:spLocks noChangeArrowheads="1"/>
          </p:cNvSpPr>
          <p:nvPr/>
        </p:nvSpPr>
        <p:spPr bwMode="auto">
          <a:xfrm>
            <a:off x="6553200" y="3276600"/>
            <a:ext cx="2438400" cy="1752600"/>
          </a:xfrm>
          <a:prstGeom prst="downArrow">
            <a:avLst>
              <a:gd name="adj1" fmla="val 50000"/>
              <a:gd name="adj2" fmla="val 25000"/>
            </a:avLst>
          </a:prstGeom>
          <a:solidFill>
            <a:srgbClr val="CCFFCC"/>
          </a:solidFill>
          <a:ln w="9525">
            <a:solidFill>
              <a:schemeClr val="tx1"/>
            </a:solidFill>
            <a:miter lim="800000"/>
            <a:headEnd/>
            <a:tailEnd/>
          </a:ln>
        </p:spPr>
        <p:txBody>
          <a:bodyPr wrap="none" anchor="ctr"/>
          <a:lstStyle/>
          <a:p>
            <a:pPr algn="ctr"/>
            <a:r>
              <a:rPr lang="en-US" sz="1400" b="1">
                <a:latin typeface="Arial" charset="0"/>
              </a:rPr>
              <a:t>Shall have </a:t>
            </a:r>
          </a:p>
          <a:p>
            <a:pPr algn="ctr"/>
            <a:r>
              <a:rPr lang="en-US" sz="1400" b="1">
                <a:latin typeface="Arial" charset="0"/>
              </a:rPr>
              <a:t>Appropriate</a:t>
            </a:r>
          </a:p>
          <a:p>
            <a:pPr algn="ctr"/>
            <a:r>
              <a:rPr lang="en-US" sz="1400" b="1">
                <a:latin typeface="Arial" charset="0"/>
              </a:rPr>
              <a:t>Aircraft type-</a:t>
            </a:r>
          </a:p>
          <a:p>
            <a:pPr algn="ctr"/>
            <a:r>
              <a:rPr lang="en-US" sz="1400" b="1">
                <a:latin typeface="Arial" charset="0"/>
              </a:rPr>
              <a:t>rated </a:t>
            </a:r>
          </a:p>
          <a:p>
            <a:pPr algn="ctr"/>
            <a:r>
              <a:rPr lang="en-US" sz="1800" b="1">
                <a:latin typeface="Arial" charset="0"/>
              </a:rPr>
              <a:t>Certifying</a:t>
            </a:r>
          </a:p>
          <a:p>
            <a:pPr algn="ctr"/>
            <a:r>
              <a:rPr lang="en-US" sz="1800" b="1">
                <a:latin typeface="Arial" charset="0"/>
              </a:rPr>
              <a:t>Staff</a:t>
            </a:r>
          </a:p>
          <a:p>
            <a:pPr algn="ctr"/>
            <a:r>
              <a:rPr lang="en-US" sz="1400" b="1">
                <a:latin typeface="Arial" charset="0"/>
              </a:rPr>
              <a:t>Qualified per</a:t>
            </a:r>
          </a:p>
        </p:txBody>
      </p:sp>
      <p:sp>
        <p:nvSpPr>
          <p:cNvPr id="15373" name="AutoShape 13"/>
          <p:cNvSpPr>
            <a:spLocks noChangeArrowheads="1"/>
          </p:cNvSpPr>
          <p:nvPr/>
        </p:nvSpPr>
        <p:spPr bwMode="auto">
          <a:xfrm>
            <a:off x="2286000" y="5105400"/>
            <a:ext cx="3962400" cy="1219200"/>
          </a:xfrm>
          <a:prstGeom prst="leftArrow">
            <a:avLst>
              <a:gd name="adj1" fmla="val 50000"/>
              <a:gd name="adj2" fmla="val 91662"/>
            </a:avLst>
          </a:prstGeom>
          <a:solidFill>
            <a:srgbClr val="CCFFCC"/>
          </a:solidFill>
          <a:ln w="9525">
            <a:solidFill>
              <a:schemeClr val="tx1"/>
            </a:solidFill>
            <a:miter lim="800000"/>
            <a:headEnd/>
            <a:tailEnd/>
          </a:ln>
        </p:spPr>
        <p:txBody>
          <a:bodyPr wrap="none" anchor="ctr"/>
          <a:lstStyle/>
          <a:p>
            <a:pPr algn="ctr"/>
            <a:r>
              <a:rPr lang="en-US" sz="1400" b="1">
                <a:latin typeface="Arial" charset="0"/>
              </a:rPr>
              <a:t>Must passed examination </a:t>
            </a:r>
          </a:p>
          <a:p>
            <a:pPr algn="ctr"/>
            <a:r>
              <a:rPr lang="en-US" sz="1400" b="1">
                <a:latin typeface="Arial" charset="0"/>
              </a:rPr>
              <a:t>conducted / completed training </a:t>
            </a:r>
          </a:p>
          <a:p>
            <a:pPr algn="ctr"/>
            <a:r>
              <a:rPr lang="en-US" sz="1400" b="1">
                <a:latin typeface="Arial" charset="0"/>
              </a:rPr>
              <a:t>conducted by</a:t>
            </a:r>
          </a:p>
        </p:txBody>
      </p:sp>
      <p:sp>
        <p:nvSpPr>
          <p:cNvPr id="15"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latin typeface="Cambria"/>
                <a:ea typeface="Times New Roman"/>
                <a:cs typeface="Times New Roman"/>
              </a:rPr>
              <a:t>DIPLOMA ENGINEERING IN AIRCRAFT MAINTENANCE WM 110: AVIATION LEGISLATION </a:t>
            </a:r>
            <a:endParaRPr lang="en-GB" sz="1050" dirty="0"/>
          </a:p>
        </p:txBody>
      </p:sp>
    </p:spTree>
    <p:extLst>
      <p:ext uri="{BB962C8B-B14F-4D97-AF65-F5344CB8AC3E}">
        <p14:creationId xmlns:p14="http://schemas.microsoft.com/office/powerpoint/2010/main" val="418655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box(in)">
                                      <p:cBhvr>
                                        <p:cTn id="7" dur="500"/>
                                        <p:tgtEl>
                                          <p:spTgt spid="1536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371"/>
                                        </p:tgtEl>
                                        <p:attrNameLst>
                                          <p:attrName>style.visibility</p:attrName>
                                        </p:attrNameLst>
                                      </p:cBhvr>
                                      <p:to>
                                        <p:strVal val="visible"/>
                                      </p:to>
                                    </p:set>
                                    <p:anim calcmode="lin" valueType="num">
                                      <p:cBhvr additive="base">
                                        <p:cTn id="12" dur="500" fill="hold"/>
                                        <p:tgtEl>
                                          <p:spTgt spid="15371"/>
                                        </p:tgtEl>
                                        <p:attrNameLst>
                                          <p:attrName>ppt_x</p:attrName>
                                        </p:attrNameLst>
                                      </p:cBhvr>
                                      <p:tavLst>
                                        <p:tav tm="0">
                                          <p:val>
                                            <p:strVal val="0-#ppt_w/2"/>
                                          </p:val>
                                        </p:tav>
                                        <p:tav tm="100000">
                                          <p:val>
                                            <p:strVal val="#ppt_x"/>
                                          </p:val>
                                        </p:tav>
                                      </p:tavLst>
                                    </p:anim>
                                    <p:anim calcmode="lin" valueType="num">
                                      <p:cBhvr additive="base">
                                        <p:cTn id="13" dur="500" fill="hold"/>
                                        <p:tgtEl>
                                          <p:spTgt spid="153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driveby.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box(in)">
                                      <p:cBhvr>
                                        <p:cTn id="18" dur="500"/>
                                        <p:tgtEl>
                                          <p:spTgt spid="15368"/>
                                        </p:tgtEl>
                                      </p:cBhvr>
                                    </p:animEffect>
                                  </p:childTnLst>
                                  <p:subTnLst>
                                    <p:audio>
                                      <p:cMediaNode>
                                        <p:cTn display="0" masterRel="sameClick">
                                          <p:stCondLst>
                                            <p:cond evt="begin" delay="0">
                                              <p:tn val="16"/>
                                            </p:cond>
                                          </p:stCondLst>
                                          <p:endCondLst>
                                            <p:cond evt="onStopAudio" delay="0">
                                              <p:tgtEl>
                                                <p:sldTgt/>
                                              </p:tgtEl>
                                            </p:cond>
                                          </p:endCondLst>
                                        </p:cTn>
                                        <p:tgtEl>
                                          <p:sndTgt r:embed="rId4" name="camera.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5372"/>
                                        </p:tgtEl>
                                        <p:attrNameLst>
                                          <p:attrName>style.visibility</p:attrName>
                                        </p:attrNameLst>
                                      </p:cBhvr>
                                      <p:to>
                                        <p:strVal val="visible"/>
                                      </p:to>
                                    </p:set>
                                    <p:anim calcmode="lin" valueType="num">
                                      <p:cBhvr additive="base">
                                        <p:cTn id="23" dur="500" fill="hold"/>
                                        <p:tgtEl>
                                          <p:spTgt spid="15372"/>
                                        </p:tgtEl>
                                        <p:attrNameLst>
                                          <p:attrName>ppt_x</p:attrName>
                                        </p:attrNameLst>
                                      </p:cBhvr>
                                      <p:tavLst>
                                        <p:tav tm="0">
                                          <p:val>
                                            <p:strVal val="#ppt_x"/>
                                          </p:val>
                                        </p:tav>
                                        <p:tav tm="100000">
                                          <p:val>
                                            <p:strVal val="#ppt_x"/>
                                          </p:val>
                                        </p:tav>
                                      </p:tavLst>
                                    </p:anim>
                                    <p:anim calcmode="lin" valueType="num">
                                      <p:cBhvr additive="base">
                                        <p:cTn id="24" dur="500" fill="hold"/>
                                        <p:tgtEl>
                                          <p:spTgt spid="1537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driveby.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5370"/>
                                        </p:tgtEl>
                                        <p:attrNameLst>
                                          <p:attrName>style.visibility</p:attrName>
                                        </p:attrNameLst>
                                      </p:cBhvr>
                                      <p:to>
                                        <p:strVal val="visible"/>
                                      </p:to>
                                    </p:set>
                                    <p:animEffect transition="in" filter="box(in)">
                                      <p:cBhvr>
                                        <p:cTn id="29" dur="500"/>
                                        <p:tgtEl>
                                          <p:spTgt spid="15370"/>
                                        </p:tgtEl>
                                      </p:cBhvr>
                                    </p:animEffect>
                                  </p:childTnLst>
                                  <p:subTnLst>
                                    <p:audio>
                                      <p:cMediaNode>
                                        <p:cTn display="0" masterRel="sameClick">
                                          <p:stCondLst>
                                            <p:cond evt="begin" delay="0">
                                              <p:tn val="27"/>
                                            </p:cond>
                                          </p:stCondLst>
                                          <p:endCondLst>
                                            <p:cond evt="onStopAudio" delay="0">
                                              <p:tgtEl>
                                                <p:sldTgt/>
                                              </p:tgtEl>
                                            </p:cond>
                                          </p:endCondLst>
                                        </p:cTn>
                                        <p:tgtEl>
                                          <p:sndTgt r:embed="rId4" name="camera.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5373"/>
                                        </p:tgtEl>
                                        <p:attrNameLst>
                                          <p:attrName>style.visibility</p:attrName>
                                        </p:attrNameLst>
                                      </p:cBhvr>
                                      <p:to>
                                        <p:strVal val="visible"/>
                                      </p:to>
                                    </p:set>
                                    <p:anim calcmode="lin" valueType="num">
                                      <p:cBhvr additive="base">
                                        <p:cTn id="34" dur="500" fill="hold"/>
                                        <p:tgtEl>
                                          <p:spTgt spid="15373"/>
                                        </p:tgtEl>
                                        <p:attrNameLst>
                                          <p:attrName>ppt_x</p:attrName>
                                        </p:attrNameLst>
                                      </p:cBhvr>
                                      <p:tavLst>
                                        <p:tav tm="0">
                                          <p:val>
                                            <p:strVal val="1+#ppt_w/2"/>
                                          </p:val>
                                        </p:tav>
                                        <p:tav tm="100000">
                                          <p:val>
                                            <p:strVal val="#ppt_x"/>
                                          </p:val>
                                        </p:tav>
                                      </p:tavLst>
                                    </p:anim>
                                    <p:anim calcmode="lin" valueType="num">
                                      <p:cBhvr additive="base">
                                        <p:cTn id="35" dur="500" fill="hold"/>
                                        <p:tgtEl>
                                          <p:spTgt spid="1537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driveby.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5369"/>
                                        </p:tgtEl>
                                        <p:attrNameLst>
                                          <p:attrName>style.visibility</p:attrName>
                                        </p:attrNameLst>
                                      </p:cBhvr>
                                      <p:to>
                                        <p:strVal val="visible"/>
                                      </p:to>
                                    </p:set>
                                    <p:animEffect transition="in" filter="box(in)">
                                      <p:cBhvr>
                                        <p:cTn id="40" dur="500"/>
                                        <p:tgtEl>
                                          <p:spTgt spid="15369"/>
                                        </p:tgtEl>
                                      </p:cBhvr>
                                    </p:animEffect>
                                  </p:childTnLst>
                                  <p:subTnLst>
                                    <p:audio>
                                      <p:cMediaNode>
                                        <p:cTn display="0" masterRel="sameClick">
                                          <p:stCondLst>
                                            <p:cond evt="begin" delay="0">
                                              <p:tn val="38"/>
                                            </p:cond>
                                          </p:stCondLst>
                                          <p:endCondLst>
                                            <p:cond evt="onStopAudio" delay="0">
                                              <p:tgtEl>
                                                <p:sldTgt/>
                                              </p:tgtEl>
                                            </p:cond>
                                          </p:endCondLst>
                                        </p:cTn>
                                        <p:tgtEl>
                                          <p:sndTgt r:embed="rId6"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P spid="15368" grpId="0" animBg="1" autoUpdateAnimBg="0"/>
      <p:bldP spid="15369" grpId="0" animBg="1" autoUpdateAnimBg="0"/>
      <p:bldP spid="15370" grpId="0" animBg="1" autoUpdateAnimBg="0"/>
      <p:bldP spid="15371" grpId="0" animBg="1" autoUpdateAnimBg="0"/>
      <p:bldP spid="15372" grpId="0" animBg="1" autoUpdateAnimBg="0"/>
      <p:bldP spid="15373"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1"/>
          </p:nvPr>
        </p:nvSpPr>
        <p:spPr>
          <a:noFill/>
        </p:spPr>
        <p:txBody>
          <a:bodyPr/>
          <a:lstStyle/>
          <a:p>
            <a:fld id="{3207B3EC-EAA0-42D5-B221-D680EF82322D}" type="slidenum">
              <a:rPr lang="en-US" smtClean="0"/>
              <a:pPr/>
              <a:t>76</a:t>
            </a:fld>
            <a:endParaRPr lang="en-US"/>
          </a:p>
        </p:txBody>
      </p:sp>
      <p:sp>
        <p:nvSpPr>
          <p:cNvPr id="10244" name="Text Box 2"/>
          <p:cNvSpPr txBox="1">
            <a:spLocks noChangeArrowheads="1"/>
          </p:cNvSpPr>
          <p:nvPr/>
        </p:nvSpPr>
        <p:spPr bwMode="auto">
          <a:xfrm>
            <a:off x="304800" y="2008188"/>
            <a:ext cx="8458200" cy="430212"/>
          </a:xfrm>
          <a:prstGeom prst="rect">
            <a:avLst/>
          </a:prstGeom>
          <a:noFill/>
          <a:ln w="9525">
            <a:noFill/>
            <a:miter lim="800000"/>
            <a:headEnd/>
            <a:tailEnd/>
          </a:ln>
        </p:spPr>
        <p:txBody>
          <a:bodyPr>
            <a:spAutoFit/>
          </a:bodyPr>
          <a:lstStyle/>
          <a:p>
            <a:pPr algn="ctr"/>
            <a:r>
              <a:rPr lang="en-US" sz="2200">
                <a:solidFill>
                  <a:srgbClr val="CC0000"/>
                </a:solidFill>
                <a:latin typeface="Arial Black" pitchFamily="34" charset="0"/>
              </a:rPr>
              <a:t>RELATIONSHIP WITH OTHER AVIATION AUTHORITIES</a:t>
            </a:r>
          </a:p>
        </p:txBody>
      </p:sp>
      <p:graphicFrame>
        <p:nvGraphicFramePr>
          <p:cNvPr id="10242" name="Object 3"/>
          <p:cNvGraphicFramePr>
            <a:graphicFrameLocks noChangeAspect="1"/>
          </p:cNvGraphicFramePr>
          <p:nvPr/>
        </p:nvGraphicFramePr>
        <p:xfrm>
          <a:off x="990600" y="1295400"/>
          <a:ext cx="7086600" cy="584200"/>
        </p:xfrm>
        <a:graphic>
          <a:graphicData uri="http://schemas.openxmlformats.org/presentationml/2006/ole">
            <mc:AlternateContent xmlns:mc="http://schemas.openxmlformats.org/markup-compatibility/2006">
              <mc:Choice xmlns:v="urn:schemas-microsoft-com:vml" Requires="v">
                <p:oleObj spid="_x0000_s18437" r:id="rId4" imgW="9038095" imgH="857143" progId="PBrush">
                  <p:embed/>
                </p:oleObj>
              </mc:Choice>
              <mc:Fallback>
                <p:oleObj r:id="rId4" imgW="9038095" imgH="8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5" name="AutoShape 4"/>
          <p:cNvSpPr>
            <a:spLocks noChangeArrowheads="1"/>
          </p:cNvSpPr>
          <p:nvPr/>
        </p:nvSpPr>
        <p:spPr bwMode="auto">
          <a:xfrm>
            <a:off x="2133600" y="3352800"/>
            <a:ext cx="4648200" cy="2895600"/>
          </a:xfrm>
          <a:prstGeom prst="leftRightArrow">
            <a:avLst>
              <a:gd name="adj1" fmla="val 50000"/>
              <a:gd name="adj2" fmla="val 32105"/>
            </a:avLst>
          </a:prstGeom>
          <a:solidFill>
            <a:srgbClr val="FFFF99"/>
          </a:solidFill>
          <a:ln w="9525">
            <a:solidFill>
              <a:schemeClr val="tx1"/>
            </a:solidFill>
            <a:miter lim="800000"/>
            <a:headEnd/>
            <a:tailEnd/>
          </a:ln>
        </p:spPr>
        <p:txBody>
          <a:bodyPr wrap="none" anchor="ctr"/>
          <a:lstStyle/>
          <a:p>
            <a:pPr algn="ctr"/>
            <a:r>
              <a:rPr lang="en-US" sz="1600" b="1">
                <a:latin typeface="Arial" charset="0"/>
              </a:rPr>
              <a:t>Design, manufacture,</a:t>
            </a:r>
          </a:p>
          <a:p>
            <a:pPr algn="ctr"/>
            <a:r>
              <a:rPr lang="en-US" sz="1600" b="1">
                <a:latin typeface="Arial" charset="0"/>
              </a:rPr>
              <a:t>Operation &amp; maintenance</a:t>
            </a:r>
          </a:p>
          <a:p>
            <a:pPr algn="ctr"/>
            <a:r>
              <a:rPr lang="en-US" sz="1600" b="1">
                <a:latin typeface="Arial" charset="0"/>
              </a:rPr>
              <a:t>Noise emissions</a:t>
            </a:r>
          </a:p>
          <a:p>
            <a:pPr algn="ctr"/>
            <a:r>
              <a:rPr lang="en-US" sz="1600" b="1">
                <a:latin typeface="Arial" charset="0"/>
              </a:rPr>
              <a:t>Crew Licensing</a:t>
            </a:r>
          </a:p>
        </p:txBody>
      </p:sp>
      <p:sp>
        <p:nvSpPr>
          <p:cNvPr id="10246" name="Text Box 5"/>
          <p:cNvSpPr txBox="1">
            <a:spLocks noChangeArrowheads="1"/>
          </p:cNvSpPr>
          <p:nvPr/>
        </p:nvSpPr>
        <p:spPr bwMode="auto">
          <a:xfrm>
            <a:off x="1066800" y="4572000"/>
            <a:ext cx="795338" cy="457200"/>
          </a:xfrm>
          <a:prstGeom prst="rect">
            <a:avLst/>
          </a:prstGeom>
          <a:noFill/>
          <a:ln w="9525">
            <a:noFill/>
            <a:miter lim="800000"/>
            <a:headEnd/>
            <a:tailEnd/>
          </a:ln>
        </p:spPr>
        <p:txBody>
          <a:bodyPr wrap="none">
            <a:spAutoFit/>
          </a:bodyPr>
          <a:lstStyle/>
          <a:p>
            <a:pPr algn="ctr"/>
            <a:r>
              <a:rPr lang="en-US" b="1">
                <a:latin typeface="Arial" charset="0"/>
              </a:rPr>
              <a:t>JAA</a:t>
            </a:r>
          </a:p>
        </p:txBody>
      </p:sp>
      <p:sp>
        <p:nvSpPr>
          <p:cNvPr id="10247" name="Text Box 6"/>
          <p:cNvSpPr txBox="1">
            <a:spLocks noChangeArrowheads="1"/>
          </p:cNvSpPr>
          <p:nvPr/>
        </p:nvSpPr>
        <p:spPr bwMode="auto">
          <a:xfrm>
            <a:off x="7162800" y="4495800"/>
            <a:ext cx="811213" cy="457200"/>
          </a:xfrm>
          <a:prstGeom prst="rect">
            <a:avLst/>
          </a:prstGeom>
          <a:noFill/>
          <a:ln w="9525">
            <a:noFill/>
            <a:miter lim="800000"/>
            <a:headEnd/>
            <a:tailEnd/>
          </a:ln>
        </p:spPr>
        <p:txBody>
          <a:bodyPr wrap="none">
            <a:spAutoFit/>
          </a:bodyPr>
          <a:lstStyle/>
          <a:p>
            <a:pPr algn="ctr"/>
            <a:r>
              <a:rPr lang="en-US" b="1">
                <a:latin typeface="Arial" charset="0"/>
              </a:rPr>
              <a:t>FAA</a:t>
            </a:r>
          </a:p>
        </p:txBody>
      </p:sp>
      <p:sp>
        <p:nvSpPr>
          <p:cNvPr id="10248" name="Text Box 7"/>
          <p:cNvSpPr txBox="1">
            <a:spLocks noChangeArrowheads="1"/>
          </p:cNvSpPr>
          <p:nvPr/>
        </p:nvSpPr>
        <p:spPr bwMode="auto">
          <a:xfrm>
            <a:off x="1905000" y="2574925"/>
            <a:ext cx="5029200" cy="1046163"/>
          </a:xfrm>
          <a:prstGeom prst="rect">
            <a:avLst/>
          </a:prstGeom>
          <a:noFill/>
          <a:ln w="9525">
            <a:noFill/>
            <a:miter lim="800000"/>
            <a:headEnd/>
            <a:tailEnd/>
          </a:ln>
        </p:spPr>
        <p:txBody>
          <a:bodyPr>
            <a:spAutoFit/>
          </a:bodyPr>
          <a:lstStyle/>
          <a:p>
            <a:pPr algn="ctr"/>
            <a:r>
              <a:rPr lang="en-US" sz="2000" b="1">
                <a:latin typeface="Arial" charset="0"/>
              </a:rPr>
              <a:t>JAA &amp; FAA Harmonization since 1992</a:t>
            </a:r>
          </a:p>
          <a:p>
            <a:pPr algn="ctr"/>
            <a:r>
              <a:rPr lang="en-US" sz="1400">
                <a:latin typeface="Arial" charset="0"/>
              </a:rPr>
              <a:t>These harmonization and safety enhancement activities are continued by EASA through meeting, seminar and conferences</a:t>
            </a:r>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25991418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1"/>
          </p:nvPr>
        </p:nvSpPr>
        <p:spPr>
          <a:noFill/>
        </p:spPr>
        <p:txBody>
          <a:bodyPr/>
          <a:lstStyle/>
          <a:p>
            <a:fld id="{A8F8BA44-C99C-49E4-823F-327977852A58}" type="slidenum">
              <a:rPr lang="en-US" smtClean="0"/>
              <a:pPr/>
              <a:t>77</a:t>
            </a:fld>
            <a:endParaRPr lang="en-US"/>
          </a:p>
        </p:txBody>
      </p:sp>
      <p:sp>
        <p:nvSpPr>
          <p:cNvPr id="11268" name="Text Box 2"/>
          <p:cNvSpPr txBox="1">
            <a:spLocks noChangeArrowheads="1"/>
          </p:cNvSpPr>
          <p:nvPr/>
        </p:nvSpPr>
        <p:spPr bwMode="auto">
          <a:xfrm>
            <a:off x="1905000" y="1676400"/>
            <a:ext cx="4624388" cy="762000"/>
          </a:xfrm>
          <a:prstGeom prst="rect">
            <a:avLst/>
          </a:prstGeom>
          <a:noFill/>
          <a:ln w="9525">
            <a:noFill/>
            <a:miter lim="800000"/>
            <a:headEnd/>
            <a:tailEnd/>
          </a:ln>
        </p:spPr>
        <p:txBody>
          <a:bodyPr wrap="none">
            <a:spAutoFit/>
          </a:bodyPr>
          <a:lstStyle/>
          <a:p>
            <a:pPr algn="ctr"/>
            <a:r>
              <a:rPr lang="en-US" sz="2200">
                <a:solidFill>
                  <a:srgbClr val="CC0000"/>
                </a:solidFill>
                <a:latin typeface="Arial Black" pitchFamily="34" charset="0"/>
              </a:rPr>
              <a:t>RELATIONSHIP WITH OTHER</a:t>
            </a:r>
          </a:p>
          <a:p>
            <a:pPr algn="ctr"/>
            <a:r>
              <a:rPr lang="en-US" sz="2200">
                <a:solidFill>
                  <a:srgbClr val="CC0000"/>
                </a:solidFill>
                <a:latin typeface="Arial Black" pitchFamily="34" charset="0"/>
              </a:rPr>
              <a:t>AVIATION AUTHORITIES</a:t>
            </a:r>
          </a:p>
        </p:txBody>
      </p:sp>
      <p:graphicFrame>
        <p:nvGraphicFramePr>
          <p:cNvPr id="11266" name="Object 3"/>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19461" r:id="rId4" imgW="9038095" imgH="857143" progId="PBrush">
                  <p:embed/>
                </p:oleObj>
              </mc:Choice>
              <mc:Fallback>
                <p:oleObj r:id="rId4" imgW="9038095" imgH="8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9" name="AutoShape 4"/>
          <p:cNvSpPr>
            <a:spLocks noChangeArrowheads="1"/>
          </p:cNvSpPr>
          <p:nvPr/>
        </p:nvSpPr>
        <p:spPr bwMode="auto">
          <a:xfrm>
            <a:off x="1905000" y="2438400"/>
            <a:ext cx="5029200" cy="3048000"/>
          </a:xfrm>
          <a:prstGeom prst="rightArrow">
            <a:avLst>
              <a:gd name="adj1" fmla="val 50000"/>
              <a:gd name="adj2" fmla="val 41250"/>
            </a:avLst>
          </a:prstGeom>
          <a:solidFill>
            <a:srgbClr val="FFFF99"/>
          </a:solidFill>
          <a:ln w="9525">
            <a:solidFill>
              <a:schemeClr val="tx1"/>
            </a:solidFill>
            <a:miter lim="800000"/>
            <a:headEnd/>
            <a:tailEnd/>
          </a:ln>
        </p:spPr>
        <p:txBody>
          <a:bodyPr wrap="none" anchor="ctr"/>
          <a:lstStyle/>
          <a:p>
            <a:pPr algn="ctr"/>
            <a:r>
              <a:rPr lang="en-US" sz="2000" b="1">
                <a:latin typeface="Arial" charset="0"/>
                <a:cs typeface="Times New Roman" charset="0"/>
              </a:rPr>
              <a:t>JAA  official assisted EASA in </a:t>
            </a:r>
          </a:p>
          <a:p>
            <a:pPr algn="ctr"/>
            <a:r>
              <a:rPr lang="en-US" sz="2000" b="1">
                <a:latin typeface="Arial" charset="0"/>
                <a:cs typeface="Times New Roman" charset="0"/>
              </a:rPr>
              <a:t>setting up of EASA &amp; Rules</a:t>
            </a:r>
          </a:p>
          <a:p>
            <a:pPr algn="ctr"/>
            <a:r>
              <a:rPr lang="en-US" sz="2000" b="1">
                <a:latin typeface="Arial" charset="0"/>
                <a:cs typeface="Times New Roman" charset="0"/>
              </a:rPr>
              <a:t>Handing over responsibilities</a:t>
            </a:r>
          </a:p>
          <a:p>
            <a:pPr algn="ctr"/>
            <a:r>
              <a:rPr lang="en-US" sz="2000" b="1">
                <a:latin typeface="Arial" charset="0"/>
                <a:cs typeface="Times New Roman" charset="0"/>
              </a:rPr>
              <a:t>progressively</a:t>
            </a:r>
          </a:p>
        </p:txBody>
      </p:sp>
      <p:sp>
        <p:nvSpPr>
          <p:cNvPr id="11270" name="Text Box 5"/>
          <p:cNvSpPr txBox="1">
            <a:spLocks noChangeArrowheads="1"/>
          </p:cNvSpPr>
          <p:nvPr/>
        </p:nvSpPr>
        <p:spPr bwMode="auto">
          <a:xfrm>
            <a:off x="762000" y="3657600"/>
            <a:ext cx="795338" cy="457200"/>
          </a:xfrm>
          <a:prstGeom prst="rect">
            <a:avLst/>
          </a:prstGeom>
          <a:noFill/>
          <a:ln w="9525">
            <a:noFill/>
            <a:miter lim="800000"/>
            <a:headEnd/>
            <a:tailEnd/>
          </a:ln>
        </p:spPr>
        <p:txBody>
          <a:bodyPr wrap="none">
            <a:spAutoFit/>
          </a:bodyPr>
          <a:lstStyle/>
          <a:p>
            <a:pPr algn="ctr"/>
            <a:r>
              <a:rPr lang="en-US" b="1">
                <a:latin typeface="Arial" charset="0"/>
              </a:rPr>
              <a:t>JAA</a:t>
            </a:r>
          </a:p>
        </p:txBody>
      </p:sp>
      <p:sp>
        <p:nvSpPr>
          <p:cNvPr id="11271" name="Text Box 6"/>
          <p:cNvSpPr txBox="1">
            <a:spLocks noChangeArrowheads="1"/>
          </p:cNvSpPr>
          <p:nvPr/>
        </p:nvSpPr>
        <p:spPr bwMode="auto">
          <a:xfrm>
            <a:off x="7162800" y="3733800"/>
            <a:ext cx="1031875" cy="457200"/>
          </a:xfrm>
          <a:prstGeom prst="rect">
            <a:avLst/>
          </a:prstGeom>
          <a:noFill/>
          <a:ln w="9525">
            <a:noFill/>
            <a:miter lim="800000"/>
            <a:headEnd/>
            <a:tailEnd/>
          </a:ln>
        </p:spPr>
        <p:txBody>
          <a:bodyPr wrap="none">
            <a:spAutoFit/>
          </a:bodyPr>
          <a:lstStyle/>
          <a:p>
            <a:pPr algn="ctr"/>
            <a:r>
              <a:rPr lang="en-US" b="1">
                <a:latin typeface="Arial" charset="0"/>
              </a:rPr>
              <a:t>EASA</a:t>
            </a:r>
          </a:p>
        </p:txBody>
      </p:sp>
      <p:sp>
        <p:nvSpPr>
          <p:cNvPr id="11272" name="Text Box 7"/>
          <p:cNvSpPr txBox="1">
            <a:spLocks noChangeArrowheads="1"/>
          </p:cNvSpPr>
          <p:nvPr/>
        </p:nvSpPr>
        <p:spPr bwMode="auto">
          <a:xfrm>
            <a:off x="228600" y="5257800"/>
            <a:ext cx="4894263" cy="1200150"/>
          </a:xfrm>
          <a:prstGeom prst="rect">
            <a:avLst/>
          </a:prstGeom>
          <a:noFill/>
          <a:ln w="9525">
            <a:noFill/>
            <a:miter lim="800000"/>
            <a:headEnd/>
            <a:tailEnd/>
          </a:ln>
        </p:spPr>
        <p:txBody>
          <a:bodyPr wrap="none">
            <a:spAutoFit/>
          </a:bodyPr>
          <a:lstStyle/>
          <a:p>
            <a:pPr>
              <a:buFont typeface="Arial" charset="0"/>
              <a:buChar char="•"/>
            </a:pPr>
            <a:r>
              <a:rPr lang="en-US" sz="1800" b="1">
                <a:latin typeface="Arial" charset="0"/>
                <a:cs typeface="Times New Roman" charset="0"/>
              </a:rPr>
              <a:t> </a:t>
            </a:r>
            <a:r>
              <a:rPr lang="en-US" sz="1800">
                <a:latin typeface="Arial" charset="0"/>
                <a:cs typeface="Times New Roman" charset="0"/>
              </a:rPr>
              <a:t>Retain its consultative role for non-EU States</a:t>
            </a:r>
          </a:p>
          <a:p>
            <a:pPr>
              <a:buFont typeface="Arial" charset="0"/>
              <a:buChar char="•"/>
            </a:pPr>
            <a:r>
              <a:rPr lang="en-US" sz="1800">
                <a:latin typeface="Arial" charset="0"/>
                <a:cs typeface="Times New Roman" charset="0"/>
              </a:rPr>
              <a:t>Responsible for all its members in the area of</a:t>
            </a:r>
          </a:p>
          <a:p>
            <a:r>
              <a:rPr lang="en-US" sz="1800">
                <a:latin typeface="Arial" charset="0"/>
                <a:cs typeface="Times New Roman" charset="0"/>
              </a:rPr>
              <a:t>  operations and flight crew licensing</a:t>
            </a:r>
          </a:p>
          <a:p>
            <a:endParaRPr lang="en-US" sz="1800" b="1">
              <a:latin typeface="Arial" charset="0"/>
              <a:cs typeface="Times New Roman" charset="0"/>
            </a:endParaRPr>
          </a:p>
        </p:txBody>
      </p:sp>
      <p:sp>
        <p:nvSpPr>
          <p:cNvPr id="11273" name="Line 8"/>
          <p:cNvSpPr>
            <a:spLocks noChangeShapeType="1"/>
          </p:cNvSpPr>
          <p:nvPr/>
        </p:nvSpPr>
        <p:spPr bwMode="auto">
          <a:xfrm>
            <a:off x="1143000" y="4114800"/>
            <a:ext cx="0" cy="1066800"/>
          </a:xfrm>
          <a:prstGeom prst="line">
            <a:avLst/>
          </a:prstGeom>
          <a:noFill/>
          <a:ln w="9525">
            <a:solidFill>
              <a:schemeClr val="tx1"/>
            </a:solidFill>
            <a:round/>
            <a:headEnd/>
            <a:tailEnd type="triangle" w="med" len="med"/>
          </a:ln>
        </p:spPr>
        <p:txBody>
          <a:bodyPr wrap="none" anchor="ctr"/>
          <a:lstStyle/>
          <a:p>
            <a:endParaRPr lang="en-US"/>
          </a:p>
        </p:txBody>
      </p:sp>
      <p:sp>
        <p:nvSpPr>
          <p:cNvPr id="11274" name="Line 9"/>
          <p:cNvSpPr>
            <a:spLocks noChangeShapeType="1"/>
          </p:cNvSpPr>
          <p:nvPr/>
        </p:nvSpPr>
        <p:spPr bwMode="auto">
          <a:xfrm>
            <a:off x="7620000" y="4191000"/>
            <a:ext cx="0" cy="914400"/>
          </a:xfrm>
          <a:prstGeom prst="line">
            <a:avLst/>
          </a:prstGeom>
          <a:noFill/>
          <a:ln w="9525">
            <a:solidFill>
              <a:schemeClr val="tx1"/>
            </a:solidFill>
            <a:round/>
            <a:headEnd/>
            <a:tailEnd type="triangle" w="med" len="med"/>
          </a:ln>
        </p:spPr>
        <p:txBody>
          <a:bodyPr wrap="none" anchor="ctr"/>
          <a:lstStyle/>
          <a:p>
            <a:endParaRPr lang="en-US"/>
          </a:p>
        </p:txBody>
      </p:sp>
      <p:sp>
        <p:nvSpPr>
          <p:cNvPr id="11275" name="Text Box 10"/>
          <p:cNvSpPr txBox="1">
            <a:spLocks noChangeArrowheads="1"/>
          </p:cNvSpPr>
          <p:nvPr/>
        </p:nvSpPr>
        <p:spPr bwMode="auto">
          <a:xfrm>
            <a:off x="6019800" y="5105400"/>
            <a:ext cx="2922588" cy="1016000"/>
          </a:xfrm>
          <a:prstGeom prst="rect">
            <a:avLst/>
          </a:prstGeom>
          <a:noFill/>
          <a:ln w="9525">
            <a:noFill/>
            <a:miter lim="800000"/>
            <a:headEnd/>
            <a:tailEnd/>
          </a:ln>
        </p:spPr>
        <p:txBody>
          <a:bodyPr wrap="none">
            <a:spAutoFit/>
          </a:bodyPr>
          <a:lstStyle/>
          <a:p>
            <a:pPr algn="ctr"/>
            <a:r>
              <a:rPr lang="en-US" sz="2000">
                <a:latin typeface="Arial" charset="0"/>
              </a:rPr>
              <a:t>Oversight EU members</a:t>
            </a:r>
          </a:p>
          <a:p>
            <a:pPr algn="ctr"/>
            <a:r>
              <a:rPr lang="en-US" sz="2000">
                <a:latin typeface="Arial" charset="0"/>
              </a:rPr>
              <a:t>&amp; Non-EU who abide by</a:t>
            </a:r>
          </a:p>
          <a:p>
            <a:pPr algn="ctr"/>
            <a:r>
              <a:rPr lang="en-US" sz="2000">
                <a:latin typeface="Arial" charset="0"/>
              </a:rPr>
              <a:t>EASA regulations</a:t>
            </a:r>
          </a:p>
        </p:txBody>
      </p:sp>
      <p:sp>
        <p:nvSpPr>
          <p:cNvPr id="12"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Tree>
    <p:extLst>
      <p:ext uri="{BB962C8B-B14F-4D97-AF65-F5344CB8AC3E}">
        <p14:creationId xmlns:p14="http://schemas.microsoft.com/office/powerpoint/2010/main" val="3692396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1"/>
          </p:nvPr>
        </p:nvSpPr>
        <p:spPr>
          <a:noFill/>
        </p:spPr>
        <p:txBody>
          <a:bodyPr/>
          <a:lstStyle/>
          <a:p>
            <a:fld id="{2731B494-5AEB-4973-9547-9E17329D5FED}" type="slidenum">
              <a:rPr lang="en-US" smtClean="0"/>
              <a:pPr/>
              <a:t>78</a:t>
            </a:fld>
            <a:endParaRPr lang="en-US" dirty="0"/>
          </a:p>
        </p:txBody>
      </p:sp>
      <p:sp>
        <p:nvSpPr>
          <p:cNvPr id="12292" name="Text Box 2"/>
          <p:cNvSpPr txBox="1">
            <a:spLocks noChangeArrowheads="1"/>
          </p:cNvSpPr>
          <p:nvPr/>
        </p:nvSpPr>
        <p:spPr bwMode="auto">
          <a:xfrm>
            <a:off x="812800" y="2362200"/>
            <a:ext cx="2352675" cy="4383088"/>
          </a:xfrm>
          <a:prstGeom prst="rect">
            <a:avLst/>
          </a:prstGeom>
          <a:noFill/>
          <a:ln w="9525">
            <a:noFill/>
            <a:miter lim="800000"/>
            <a:headEnd/>
            <a:tailEnd/>
          </a:ln>
        </p:spPr>
        <p:txBody>
          <a:bodyPr wrap="none">
            <a:spAutoFit/>
          </a:bodyPr>
          <a:lstStyle/>
          <a:p>
            <a:pPr algn="ctr" eaLnBrk="0" hangingPunct="0"/>
            <a:r>
              <a:rPr lang="en-US" b="1" dirty="0">
                <a:latin typeface="Arial" charset="0"/>
              </a:rPr>
              <a:t>   </a:t>
            </a:r>
            <a:r>
              <a:rPr lang="en-US" b="1" dirty="0">
                <a:solidFill>
                  <a:schemeClr val="accent2"/>
                </a:solidFill>
                <a:latin typeface="Arial" charset="0"/>
              </a:rPr>
              <a:t> </a:t>
            </a:r>
            <a:r>
              <a:rPr lang="en-US" sz="2800" b="1" dirty="0">
                <a:solidFill>
                  <a:schemeClr val="accent2"/>
                </a:solidFill>
                <a:latin typeface="Arial" charset="0"/>
              </a:rPr>
              <a:t>JAA</a:t>
            </a:r>
          </a:p>
          <a:p>
            <a:pPr algn="ctr" eaLnBrk="0" hangingPunct="0"/>
            <a:endParaRPr lang="en-US" sz="1400" b="1" dirty="0">
              <a:latin typeface="Arial" charset="0"/>
            </a:endParaRPr>
          </a:p>
          <a:p>
            <a:pPr algn="ctr" eaLnBrk="0" hangingPunct="0"/>
            <a:r>
              <a:rPr lang="en-US" b="1" dirty="0">
                <a:latin typeface="Arial" charset="0"/>
              </a:rPr>
              <a:t>JAR-145</a:t>
            </a:r>
          </a:p>
          <a:p>
            <a:pPr algn="ctr" eaLnBrk="0" hangingPunct="0"/>
            <a:endParaRPr lang="en-US" b="1" dirty="0">
              <a:latin typeface="Arial" charset="0"/>
            </a:endParaRPr>
          </a:p>
          <a:p>
            <a:pPr algn="ctr" eaLnBrk="0" hangingPunct="0"/>
            <a:r>
              <a:rPr lang="en-US" b="1" dirty="0">
                <a:latin typeface="Arial" charset="0"/>
              </a:rPr>
              <a:t>JAR-66</a:t>
            </a:r>
          </a:p>
          <a:p>
            <a:pPr algn="ctr" eaLnBrk="0" hangingPunct="0"/>
            <a:endParaRPr lang="en-US" b="1" dirty="0">
              <a:latin typeface="Arial" charset="0"/>
            </a:endParaRPr>
          </a:p>
          <a:p>
            <a:pPr algn="ctr" eaLnBrk="0" hangingPunct="0"/>
            <a:r>
              <a:rPr lang="en-US" b="1" dirty="0">
                <a:latin typeface="Arial" charset="0"/>
              </a:rPr>
              <a:t>JAR-147</a:t>
            </a:r>
          </a:p>
          <a:p>
            <a:pPr algn="ctr" eaLnBrk="0" hangingPunct="0"/>
            <a:endParaRPr lang="en-US" b="1" dirty="0">
              <a:latin typeface="Arial" charset="0"/>
            </a:endParaRPr>
          </a:p>
          <a:p>
            <a:pPr algn="ctr" eaLnBrk="0" hangingPunct="0"/>
            <a:r>
              <a:rPr lang="en-US" b="1" dirty="0">
                <a:latin typeface="Arial" charset="0"/>
              </a:rPr>
              <a:t>JAR-OPS</a:t>
            </a:r>
          </a:p>
          <a:p>
            <a:pPr algn="ctr" eaLnBrk="0" hangingPunct="0"/>
            <a:endParaRPr lang="en-US" b="1" dirty="0">
              <a:latin typeface="Arial" charset="0"/>
            </a:endParaRPr>
          </a:p>
          <a:p>
            <a:pPr algn="ctr" eaLnBrk="0" hangingPunct="0"/>
            <a:r>
              <a:rPr lang="en-US" b="1" dirty="0">
                <a:latin typeface="Arial" charset="0"/>
              </a:rPr>
              <a:t>JAR-OPS 1 &amp; 3</a:t>
            </a:r>
          </a:p>
          <a:p>
            <a:pPr algn="ctr" eaLnBrk="0" hangingPunct="0"/>
            <a:r>
              <a:rPr lang="en-US" b="1" dirty="0">
                <a:latin typeface="Arial" charset="0"/>
              </a:rPr>
              <a:t>( Subpart M ) </a:t>
            </a:r>
          </a:p>
        </p:txBody>
      </p:sp>
      <p:sp>
        <p:nvSpPr>
          <p:cNvPr id="12293" name="Text Box 3"/>
          <p:cNvSpPr txBox="1">
            <a:spLocks noChangeArrowheads="1"/>
          </p:cNvSpPr>
          <p:nvPr/>
        </p:nvSpPr>
        <p:spPr bwMode="auto">
          <a:xfrm>
            <a:off x="5254625" y="2382838"/>
            <a:ext cx="3279775" cy="4017962"/>
          </a:xfrm>
          <a:prstGeom prst="rect">
            <a:avLst/>
          </a:prstGeom>
          <a:noFill/>
          <a:ln w="9525">
            <a:noFill/>
            <a:miter lim="800000"/>
            <a:headEnd/>
            <a:tailEnd/>
          </a:ln>
        </p:spPr>
        <p:txBody>
          <a:bodyPr wrap="none">
            <a:spAutoFit/>
          </a:bodyPr>
          <a:lstStyle/>
          <a:p>
            <a:pPr eaLnBrk="0" hangingPunct="0"/>
            <a:r>
              <a:rPr lang="en-US" b="1" dirty="0">
                <a:latin typeface="Arial" charset="0"/>
              </a:rPr>
              <a:t>   </a:t>
            </a:r>
            <a:r>
              <a:rPr lang="en-US" sz="2800" b="1" dirty="0">
                <a:solidFill>
                  <a:schemeClr val="accent2"/>
                </a:solidFill>
                <a:latin typeface="Arial" charset="0"/>
              </a:rPr>
              <a:t>EASA</a:t>
            </a:r>
          </a:p>
          <a:p>
            <a:pPr eaLnBrk="0" hangingPunct="0"/>
            <a:endParaRPr lang="en-US" sz="1400" b="1" dirty="0">
              <a:latin typeface="Arial" charset="0"/>
            </a:endParaRPr>
          </a:p>
          <a:p>
            <a:pPr eaLnBrk="0" hangingPunct="0"/>
            <a:r>
              <a:rPr lang="en-US" b="1" dirty="0">
                <a:latin typeface="Arial" charset="0"/>
              </a:rPr>
              <a:t>PART-145</a:t>
            </a:r>
          </a:p>
          <a:p>
            <a:pPr eaLnBrk="0" hangingPunct="0"/>
            <a:endParaRPr lang="en-US" b="1" dirty="0">
              <a:latin typeface="Arial" charset="0"/>
            </a:endParaRPr>
          </a:p>
          <a:p>
            <a:pPr eaLnBrk="0" hangingPunct="0"/>
            <a:r>
              <a:rPr lang="en-US" b="1" dirty="0">
                <a:latin typeface="Arial" charset="0"/>
              </a:rPr>
              <a:t>PART-66</a:t>
            </a:r>
          </a:p>
          <a:p>
            <a:pPr eaLnBrk="0" hangingPunct="0"/>
            <a:endParaRPr lang="en-US" b="1" dirty="0">
              <a:latin typeface="Arial" charset="0"/>
            </a:endParaRPr>
          </a:p>
          <a:p>
            <a:pPr eaLnBrk="0" hangingPunct="0"/>
            <a:r>
              <a:rPr lang="en-US" b="1" dirty="0">
                <a:latin typeface="Arial" charset="0"/>
              </a:rPr>
              <a:t>PART-147</a:t>
            </a:r>
          </a:p>
          <a:p>
            <a:pPr eaLnBrk="0" hangingPunct="0"/>
            <a:endParaRPr lang="en-US" b="1" dirty="0">
              <a:latin typeface="Arial" charset="0"/>
            </a:endParaRPr>
          </a:p>
          <a:p>
            <a:pPr eaLnBrk="0" hangingPunct="0"/>
            <a:r>
              <a:rPr lang="en-US" b="1" dirty="0">
                <a:latin typeface="Arial" charset="0"/>
              </a:rPr>
              <a:t>EU-OPS</a:t>
            </a:r>
          </a:p>
          <a:p>
            <a:pPr eaLnBrk="0" hangingPunct="0"/>
            <a:endParaRPr lang="en-US" b="1" dirty="0">
              <a:latin typeface="Arial" charset="0"/>
            </a:endParaRPr>
          </a:p>
          <a:p>
            <a:pPr eaLnBrk="0" hangingPunct="0"/>
            <a:r>
              <a:rPr lang="en-US" b="1" dirty="0">
                <a:latin typeface="Arial" charset="0"/>
              </a:rPr>
              <a:t>PART M ( Subpart G )</a:t>
            </a:r>
          </a:p>
        </p:txBody>
      </p:sp>
      <p:sp>
        <p:nvSpPr>
          <p:cNvPr id="12294" name="AutoShape 4"/>
          <p:cNvSpPr>
            <a:spLocks noChangeArrowheads="1"/>
          </p:cNvSpPr>
          <p:nvPr/>
        </p:nvSpPr>
        <p:spPr bwMode="auto">
          <a:xfrm>
            <a:off x="3200400" y="2971800"/>
            <a:ext cx="1828800" cy="381000"/>
          </a:xfrm>
          <a:custGeom>
            <a:avLst/>
            <a:gdLst>
              <a:gd name="T0" fmla="*/ 2147483647 w 21600"/>
              <a:gd name="T1" fmla="*/ 0 h 21600"/>
              <a:gd name="T2" fmla="*/ 0 w 21600"/>
              <a:gd name="T3" fmla="*/ 59270332 h 21600"/>
              <a:gd name="T4" fmla="*/ 2147483647 w 21600"/>
              <a:gd name="T5" fmla="*/ 118540664 h 21600"/>
              <a:gd name="T6" fmla="*/ 2147483647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chemeClr val="tx1"/>
            </a:solidFill>
            <a:miter lim="800000"/>
            <a:headEnd/>
            <a:tailEnd/>
          </a:ln>
        </p:spPr>
        <p:txBody>
          <a:bodyPr anchor="ctr">
            <a:spAutoFit/>
          </a:bodyPr>
          <a:lstStyle/>
          <a:p>
            <a:endParaRPr lang="en-US"/>
          </a:p>
        </p:txBody>
      </p:sp>
      <p:sp>
        <p:nvSpPr>
          <p:cNvPr id="12295" name="AutoShape 5"/>
          <p:cNvSpPr>
            <a:spLocks noChangeArrowheads="1"/>
          </p:cNvSpPr>
          <p:nvPr/>
        </p:nvSpPr>
        <p:spPr bwMode="auto">
          <a:xfrm>
            <a:off x="3200400" y="3581400"/>
            <a:ext cx="1828800" cy="381000"/>
          </a:xfrm>
          <a:custGeom>
            <a:avLst/>
            <a:gdLst>
              <a:gd name="T0" fmla="*/ 2147483647 w 21600"/>
              <a:gd name="T1" fmla="*/ 0 h 21600"/>
              <a:gd name="T2" fmla="*/ 0 w 21600"/>
              <a:gd name="T3" fmla="*/ 59270332 h 21600"/>
              <a:gd name="T4" fmla="*/ 2147483647 w 21600"/>
              <a:gd name="T5" fmla="*/ 118540664 h 21600"/>
              <a:gd name="T6" fmla="*/ 2147483647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chemeClr val="tx1"/>
            </a:solidFill>
            <a:miter lim="800000"/>
            <a:headEnd/>
            <a:tailEnd/>
          </a:ln>
        </p:spPr>
        <p:txBody>
          <a:bodyPr anchor="ctr">
            <a:spAutoFit/>
          </a:bodyPr>
          <a:lstStyle/>
          <a:p>
            <a:endParaRPr lang="en-US"/>
          </a:p>
        </p:txBody>
      </p:sp>
      <p:sp>
        <p:nvSpPr>
          <p:cNvPr id="12296" name="AutoShape 6"/>
          <p:cNvSpPr>
            <a:spLocks noChangeArrowheads="1"/>
          </p:cNvSpPr>
          <p:nvPr/>
        </p:nvSpPr>
        <p:spPr bwMode="auto">
          <a:xfrm>
            <a:off x="3200400" y="4114800"/>
            <a:ext cx="1828800" cy="381000"/>
          </a:xfrm>
          <a:custGeom>
            <a:avLst/>
            <a:gdLst>
              <a:gd name="T0" fmla="*/ 2147483647 w 21600"/>
              <a:gd name="T1" fmla="*/ 0 h 21600"/>
              <a:gd name="T2" fmla="*/ 0 w 21600"/>
              <a:gd name="T3" fmla="*/ 59270332 h 21600"/>
              <a:gd name="T4" fmla="*/ 2147483647 w 21600"/>
              <a:gd name="T5" fmla="*/ 118540664 h 21600"/>
              <a:gd name="T6" fmla="*/ 2147483647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chemeClr val="tx1"/>
            </a:solidFill>
            <a:miter lim="800000"/>
            <a:headEnd/>
            <a:tailEnd/>
          </a:ln>
        </p:spPr>
        <p:txBody>
          <a:bodyPr anchor="ctr">
            <a:spAutoFit/>
          </a:bodyPr>
          <a:lstStyle/>
          <a:p>
            <a:endParaRPr lang="en-US"/>
          </a:p>
        </p:txBody>
      </p:sp>
      <p:sp>
        <p:nvSpPr>
          <p:cNvPr id="12297" name="AutoShape 7"/>
          <p:cNvSpPr>
            <a:spLocks noChangeArrowheads="1"/>
          </p:cNvSpPr>
          <p:nvPr/>
        </p:nvSpPr>
        <p:spPr bwMode="auto">
          <a:xfrm>
            <a:off x="3200400" y="4648200"/>
            <a:ext cx="1828800" cy="381000"/>
          </a:xfrm>
          <a:custGeom>
            <a:avLst/>
            <a:gdLst>
              <a:gd name="T0" fmla="*/ 2147483647 w 21600"/>
              <a:gd name="T1" fmla="*/ 0 h 21600"/>
              <a:gd name="T2" fmla="*/ 0 w 21600"/>
              <a:gd name="T3" fmla="*/ 59270332 h 21600"/>
              <a:gd name="T4" fmla="*/ 2147483647 w 21600"/>
              <a:gd name="T5" fmla="*/ 118540664 h 21600"/>
              <a:gd name="T6" fmla="*/ 2147483647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chemeClr val="tx1"/>
            </a:solidFill>
            <a:miter lim="800000"/>
            <a:headEnd/>
            <a:tailEnd/>
          </a:ln>
        </p:spPr>
        <p:txBody>
          <a:bodyPr anchor="ctr">
            <a:spAutoFit/>
          </a:bodyPr>
          <a:lstStyle/>
          <a:p>
            <a:endParaRPr lang="en-US"/>
          </a:p>
        </p:txBody>
      </p:sp>
      <p:sp>
        <p:nvSpPr>
          <p:cNvPr id="12298" name="AutoShape 8"/>
          <p:cNvSpPr>
            <a:spLocks noChangeArrowheads="1"/>
          </p:cNvSpPr>
          <p:nvPr/>
        </p:nvSpPr>
        <p:spPr bwMode="auto">
          <a:xfrm>
            <a:off x="3200400" y="5181600"/>
            <a:ext cx="1828800" cy="381000"/>
          </a:xfrm>
          <a:custGeom>
            <a:avLst/>
            <a:gdLst>
              <a:gd name="T0" fmla="*/ 2147483647 w 21600"/>
              <a:gd name="T1" fmla="*/ 0 h 21600"/>
              <a:gd name="T2" fmla="*/ 0 w 21600"/>
              <a:gd name="T3" fmla="*/ 59270332 h 21600"/>
              <a:gd name="T4" fmla="*/ 2147483647 w 21600"/>
              <a:gd name="T5" fmla="*/ 118540664 h 21600"/>
              <a:gd name="T6" fmla="*/ 2147483647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CC"/>
          </a:solidFill>
          <a:ln w="9525">
            <a:solidFill>
              <a:schemeClr val="tx1"/>
            </a:solidFill>
            <a:miter lim="800000"/>
            <a:headEnd/>
            <a:tailEnd/>
          </a:ln>
        </p:spPr>
        <p:txBody>
          <a:bodyPr anchor="ctr">
            <a:spAutoFit/>
          </a:bodyPr>
          <a:lstStyle/>
          <a:p>
            <a:endParaRPr lang="en-US"/>
          </a:p>
        </p:txBody>
      </p:sp>
      <p:graphicFrame>
        <p:nvGraphicFramePr>
          <p:cNvPr id="12290" name="Object 9"/>
          <p:cNvGraphicFramePr>
            <a:graphicFrameLocks noChangeAspect="1"/>
          </p:cNvGraphicFramePr>
          <p:nvPr/>
        </p:nvGraphicFramePr>
        <p:xfrm>
          <a:off x="990600" y="990600"/>
          <a:ext cx="7086600" cy="584200"/>
        </p:xfrm>
        <a:graphic>
          <a:graphicData uri="http://schemas.openxmlformats.org/presentationml/2006/ole">
            <mc:AlternateContent xmlns:mc="http://schemas.openxmlformats.org/markup-compatibility/2006">
              <mc:Choice xmlns:v="urn:schemas-microsoft-com:vml" Requires="v">
                <p:oleObj spid="_x0000_s20485" r:id="rId5" imgW="9038095" imgH="857143" progId="PBrush">
                  <p:embed/>
                </p:oleObj>
              </mc:Choice>
              <mc:Fallback>
                <p:oleObj r:id="rId5" imgW="9038095" imgH="857143"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9906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9" name="Text Box 10"/>
          <p:cNvSpPr txBox="1">
            <a:spLocks noChangeArrowheads="1"/>
          </p:cNvSpPr>
          <p:nvPr/>
        </p:nvSpPr>
        <p:spPr bwMode="auto">
          <a:xfrm>
            <a:off x="1905000" y="1676400"/>
            <a:ext cx="4624388" cy="762000"/>
          </a:xfrm>
          <a:prstGeom prst="rect">
            <a:avLst/>
          </a:prstGeom>
          <a:noFill/>
          <a:ln w="9525">
            <a:noFill/>
            <a:miter lim="800000"/>
            <a:headEnd/>
            <a:tailEnd/>
          </a:ln>
        </p:spPr>
        <p:txBody>
          <a:bodyPr wrap="none">
            <a:spAutoFit/>
          </a:bodyPr>
          <a:lstStyle/>
          <a:p>
            <a:pPr algn="ctr"/>
            <a:r>
              <a:rPr lang="en-US" sz="2200">
                <a:solidFill>
                  <a:srgbClr val="CC0000"/>
                </a:solidFill>
                <a:latin typeface="Arial Black" pitchFamily="34" charset="0"/>
              </a:rPr>
              <a:t>RELATIONSHIP WITH OTHER</a:t>
            </a:r>
          </a:p>
          <a:p>
            <a:pPr algn="ctr"/>
            <a:r>
              <a:rPr lang="en-US" sz="2200">
                <a:solidFill>
                  <a:srgbClr val="CC0000"/>
                </a:solidFill>
                <a:latin typeface="Arial Black" pitchFamily="34" charset="0"/>
              </a:rPr>
              <a:t>AVIATION AUTHORITIES</a:t>
            </a:r>
          </a:p>
        </p:txBody>
      </p:sp>
    </p:spTree>
    <p:extLst>
      <p:ext uri="{BB962C8B-B14F-4D97-AF65-F5344CB8AC3E}">
        <p14:creationId xmlns:p14="http://schemas.microsoft.com/office/powerpoint/2010/main" val="3496442060"/>
      </p:ext>
    </p:extLst>
  </p:cSld>
  <p:clrMapOvr>
    <a:masterClrMapping/>
  </p:clrMapOvr>
  <p:transition>
    <p:dissolve/>
    <p:sndAc>
      <p:stSnd>
        <p:snd r:embed="rId4" name="camera.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1"/>
          </p:nvPr>
        </p:nvSpPr>
        <p:spPr>
          <a:noFill/>
        </p:spPr>
        <p:txBody>
          <a:bodyPr/>
          <a:lstStyle/>
          <a:p>
            <a:fld id="{314A7763-198F-4468-B796-DB24DE4D3D22}" type="slidenum">
              <a:rPr lang="en-US" smtClean="0"/>
              <a:pPr/>
              <a:t>79</a:t>
            </a:fld>
            <a:endParaRPr lang="en-US"/>
          </a:p>
        </p:txBody>
      </p:sp>
      <p:sp>
        <p:nvSpPr>
          <p:cNvPr id="13316" name="Text Box 2"/>
          <p:cNvSpPr txBox="1">
            <a:spLocks noChangeArrowheads="1"/>
          </p:cNvSpPr>
          <p:nvPr/>
        </p:nvSpPr>
        <p:spPr bwMode="auto">
          <a:xfrm>
            <a:off x="304800" y="2008188"/>
            <a:ext cx="8534400" cy="430212"/>
          </a:xfrm>
          <a:prstGeom prst="rect">
            <a:avLst/>
          </a:prstGeom>
          <a:noFill/>
          <a:ln w="9525">
            <a:noFill/>
            <a:miter lim="800000"/>
            <a:headEnd/>
            <a:tailEnd/>
          </a:ln>
        </p:spPr>
        <p:txBody>
          <a:bodyPr>
            <a:spAutoFit/>
          </a:bodyPr>
          <a:lstStyle/>
          <a:p>
            <a:pPr algn="ctr"/>
            <a:r>
              <a:rPr lang="en-US" sz="2200">
                <a:solidFill>
                  <a:srgbClr val="CC0000"/>
                </a:solidFill>
                <a:latin typeface="Arial Black" pitchFamily="34" charset="0"/>
              </a:rPr>
              <a:t>RELATIONSHIP WITH OTHER AVIATION AUTHORITIES</a:t>
            </a:r>
          </a:p>
        </p:txBody>
      </p:sp>
      <p:graphicFrame>
        <p:nvGraphicFramePr>
          <p:cNvPr id="13314" name="Object 3"/>
          <p:cNvGraphicFramePr>
            <a:graphicFrameLocks noChangeAspect="1"/>
          </p:cNvGraphicFramePr>
          <p:nvPr/>
        </p:nvGraphicFramePr>
        <p:xfrm>
          <a:off x="990600" y="1092200"/>
          <a:ext cx="7086600" cy="584200"/>
        </p:xfrm>
        <a:graphic>
          <a:graphicData uri="http://schemas.openxmlformats.org/presentationml/2006/ole">
            <mc:AlternateContent xmlns:mc="http://schemas.openxmlformats.org/markup-compatibility/2006">
              <mc:Choice xmlns:v="urn:schemas-microsoft-com:vml" Requires="v">
                <p:oleObj spid="_x0000_s21509" r:id="rId4" imgW="9038095" imgH="857143" progId="PBrush">
                  <p:embed/>
                </p:oleObj>
              </mc:Choice>
              <mc:Fallback>
                <p:oleObj r:id="rId4" imgW="9038095" imgH="8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92200"/>
                        <a:ext cx="70866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7" name="AutoShape 4"/>
          <p:cNvSpPr>
            <a:spLocks noChangeArrowheads="1"/>
          </p:cNvSpPr>
          <p:nvPr/>
        </p:nvSpPr>
        <p:spPr bwMode="auto">
          <a:xfrm>
            <a:off x="1371600" y="2514600"/>
            <a:ext cx="5105400" cy="3352800"/>
          </a:xfrm>
          <a:prstGeom prst="leftRightArrow">
            <a:avLst>
              <a:gd name="adj1" fmla="val 50000"/>
              <a:gd name="adj2" fmla="val 30455"/>
            </a:avLst>
          </a:prstGeom>
          <a:solidFill>
            <a:srgbClr val="FFFF99"/>
          </a:solidFill>
          <a:ln w="9525">
            <a:solidFill>
              <a:schemeClr val="tx1"/>
            </a:solidFill>
            <a:miter lim="800000"/>
            <a:headEnd/>
            <a:tailEnd/>
          </a:ln>
        </p:spPr>
        <p:txBody>
          <a:bodyPr wrap="none" anchor="ctr"/>
          <a:lstStyle/>
          <a:p>
            <a:pPr algn="ctr"/>
            <a:r>
              <a:rPr lang="en-US" sz="2000">
                <a:latin typeface="Arial" charset="0"/>
              </a:rPr>
              <a:t>Technical agreement or</a:t>
            </a:r>
          </a:p>
          <a:p>
            <a:pPr algn="ctr"/>
            <a:r>
              <a:rPr lang="en-US" sz="2000">
                <a:latin typeface="Arial" charset="0"/>
              </a:rPr>
              <a:t>Working arrangement on</a:t>
            </a:r>
          </a:p>
          <a:p>
            <a:pPr algn="ctr"/>
            <a:r>
              <a:rPr lang="en-US" sz="2000">
                <a:latin typeface="Arial" charset="0"/>
              </a:rPr>
              <a:t>Acceptance of certification</a:t>
            </a:r>
          </a:p>
          <a:p>
            <a:pPr algn="ctr"/>
            <a:r>
              <a:rPr lang="en-US" sz="2000">
                <a:latin typeface="Arial" charset="0"/>
              </a:rPr>
              <a:t>finding or</a:t>
            </a:r>
          </a:p>
          <a:p>
            <a:pPr algn="ctr"/>
            <a:r>
              <a:rPr lang="en-US" sz="2000">
                <a:latin typeface="Arial" charset="0"/>
              </a:rPr>
              <a:t>implementation procedure</a:t>
            </a:r>
          </a:p>
        </p:txBody>
      </p:sp>
      <p:sp>
        <p:nvSpPr>
          <p:cNvPr id="13318" name="Text Box 5"/>
          <p:cNvSpPr txBox="1">
            <a:spLocks noChangeArrowheads="1"/>
          </p:cNvSpPr>
          <p:nvPr/>
        </p:nvSpPr>
        <p:spPr bwMode="auto">
          <a:xfrm>
            <a:off x="228600" y="3962400"/>
            <a:ext cx="1031875" cy="457200"/>
          </a:xfrm>
          <a:prstGeom prst="rect">
            <a:avLst/>
          </a:prstGeom>
          <a:noFill/>
          <a:ln w="9525">
            <a:noFill/>
            <a:miter lim="800000"/>
            <a:headEnd/>
            <a:tailEnd/>
          </a:ln>
        </p:spPr>
        <p:txBody>
          <a:bodyPr wrap="none">
            <a:spAutoFit/>
          </a:bodyPr>
          <a:lstStyle/>
          <a:p>
            <a:pPr algn="ctr"/>
            <a:r>
              <a:rPr lang="en-US" b="1">
                <a:latin typeface="Arial" charset="0"/>
              </a:rPr>
              <a:t>EASA</a:t>
            </a:r>
          </a:p>
        </p:txBody>
      </p:sp>
      <p:sp>
        <p:nvSpPr>
          <p:cNvPr id="13319" name="Text Box 6"/>
          <p:cNvSpPr txBox="1">
            <a:spLocks noChangeArrowheads="1"/>
          </p:cNvSpPr>
          <p:nvPr/>
        </p:nvSpPr>
        <p:spPr bwMode="auto">
          <a:xfrm>
            <a:off x="6553200" y="2895600"/>
            <a:ext cx="2227263" cy="2530475"/>
          </a:xfrm>
          <a:prstGeom prst="rect">
            <a:avLst/>
          </a:prstGeom>
          <a:solidFill>
            <a:schemeClr val="hlink"/>
          </a:solidFill>
          <a:ln w="9525">
            <a:noFill/>
            <a:miter lim="800000"/>
            <a:headEnd/>
            <a:tailEnd/>
          </a:ln>
        </p:spPr>
        <p:txBody>
          <a:bodyPr wrap="none">
            <a:spAutoFit/>
          </a:bodyPr>
          <a:lstStyle/>
          <a:p>
            <a:pPr algn="ctr"/>
            <a:r>
              <a:rPr lang="en-US" sz="2000" b="1">
                <a:latin typeface="Arial" charset="0"/>
              </a:rPr>
              <a:t>Other authorities</a:t>
            </a:r>
          </a:p>
          <a:p>
            <a:pPr algn="ctr"/>
            <a:r>
              <a:rPr lang="en-US" sz="2000" b="1">
                <a:latin typeface="Arial" charset="0"/>
              </a:rPr>
              <a:t>China</a:t>
            </a:r>
          </a:p>
          <a:p>
            <a:pPr algn="ctr"/>
            <a:r>
              <a:rPr lang="en-US" sz="2000" b="1">
                <a:latin typeface="Arial" charset="0"/>
              </a:rPr>
              <a:t>Israel</a:t>
            </a:r>
          </a:p>
          <a:p>
            <a:pPr algn="ctr"/>
            <a:r>
              <a:rPr lang="en-US" sz="2000" b="1">
                <a:latin typeface="Arial" charset="0"/>
              </a:rPr>
              <a:t>Russia</a:t>
            </a:r>
          </a:p>
          <a:p>
            <a:pPr algn="ctr"/>
            <a:r>
              <a:rPr lang="en-US" sz="2000" b="1">
                <a:latin typeface="Arial" charset="0"/>
              </a:rPr>
              <a:t>USA</a:t>
            </a:r>
          </a:p>
          <a:p>
            <a:pPr algn="ctr"/>
            <a:r>
              <a:rPr lang="en-US" sz="2000" b="1">
                <a:latin typeface="Arial" charset="0"/>
              </a:rPr>
              <a:t>Brazil</a:t>
            </a:r>
          </a:p>
          <a:p>
            <a:pPr algn="ctr"/>
            <a:r>
              <a:rPr lang="en-US" sz="2000" b="1">
                <a:latin typeface="Arial" charset="0"/>
              </a:rPr>
              <a:t>Canada</a:t>
            </a:r>
          </a:p>
          <a:p>
            <a:pPr algn="ctr"/>
            <a:r>
              <a:rPr lang="en-US" sz="2000" b="1">
                <a:latin typeface="Arial" charset="0"/>
              </a:rPr>
              <a:t>JAA</a:t>
            </a:r>
          </a:p>
        </p:txBody>
      </p:sp>
      <p:sp>
        <p:nvSpPr>
          <p:cNvPr id="8" name="Action Button: Home 7">
            <a:hlinkClick r:id="rId6" action="ppaction://hlinksldjump" highlightClick="1"/>
          </p:cNvPr>
          <p:cNvSpPr/>
          <p:nvPr/>
        </p:nvSpPr>
        <p:spPr bwMode="auto">
          <a:xfrm>
            <a:off x="8153400" y="5791200"/>
            <a:ext cx="533400" cy="381000"/>
          </a:xfrm>
          <a:prstGeom prst="actionButtonHome">
            <a:avLst/>
          </a:prstGeom>
          <a:gradFill rotWithShape="1">
            <a:gsLst>
              <a:gs pos="0">
                <a:schemeClr val="bg1"/>
              </a:gs>
              <a:gs pos="50000">
                <a:schemeClr val="accent1"/>
              </a:gs>
              <a:gs pos="100000">
                <a:schemeClr val="bg1"/>
              </a:gs>
            </a:gsLst>
            <a:lin ang="0" scaled="1"/>
          </a:grad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68207262"/>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1371600"/>
            <a:ext cx="4419600" cy="457200"/>
          </a:xfrm>
          <a:prstGeom prst="rect">
            <a:avLst/>
          </a:prstGeom>
          <a:scene3d>
            <a:camera prst="orthographicFront"/>
            <a:lightRig rig="morning"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REGULATORY FRAMEWORK</a:t>
            </a:r>
          </a:p>
        </p:txBody>
      </p:sp>
      <p:sp>
        <p:nvSpPr>
          <p:cNvPr id="5" name="Flowchart: Connector 4">
            <a:hlinkClick r:id="rId2" action="ppaction://hlinksldjump"/>
          </p:cNvPr>
          <p:cNvSpPr/>
          <p:nvPr/>
        </p:nvSpPr>
        <p:spPr bwMode="auto">
          <a:xfrm>
            <a:off x="914400" y="2590800"/>
            <a:ext cx="1600200" cy="2362200"/>
          </a:xfrm>
          <a:prstGeom prst="flowChartConnector">
            <a:avLst/>
          </a:prstGeom>
          <a:solidFill>
            <a:schemeClr val="accent1"/>
          </a:solidFill>
          <a:ln w="38100" cap="flat" cmpd="sng" algn="ctr">
            <a:noFill/>
            <a:prstDash val="solid"/>
            <a:round/>
            <a:headEnd type="none" w="med" len="med"/>
            <a:tailEnd type="none" w="med" len="med"/>
          </a:ln>
          <a:effectLst>
            <a:outerShdw blurRad="152400" dist="317500" dir="5400000" sx="90000" sy="-19000" rotWithShape="0">
              <a:prstClr val="black">
                <a:alpha val="15000"/>
              </a:prstClr>
            </a:outerShdw>
          </a:effectLst>
          <a:scene3d>
            <a:camera prst="orthographicFront">
              <a:rot lat="0" lon="20099993" rev="0"/>
            </a:camera>
            <a:lightRig rig="flat" dir="t"/>
          </a:scene3d>
          <a:sp3d prstMaterial="dkEdge">
            <a:bevelT w="165100" h="127000" prst="coolSlant"/>
            <a:bevelB w="254000" h="1397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1.1 ROLE OF</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INTERNATIONAL</a:t>
            </a:r>
          </a:p>
          <a:p>
            <a:pPr marL="0" marR="0" indent="0" algn="ctr" defTabSz="914400" rtl="0" eaLnBrk="1" fontAlgn="base" latinLnBrk="0" hangingPunct="1">
              <a:lnSpc>
                <a:spcPct val="100000"/>
              </a:lnSpc>
              <a:spcBef>
                <a:spcPct val="0"/>
              </a:spcBef>
              <a:spcAft>
                <a:spcPct val="0"/>
              </a:spcAft>
              <a:buClrTx/>
              <a:buSzTx/>
              <a:buFontTx/>
              <a:buNone/>
              <a:tabLst/>
            </a:pPr>
            <a:r>
              <a:rPr lang="en-US" sz="1200" b="1" dirty="0">
                <a:latin typeface="Arial" charset="0"/>
              </a:rPr>
              <a:t>CIVIL AVIATION</a:t>
            </a:r>
            <a:endParaRPr kumimoji="0" lang="en-US" sz="1200" b="1" i="0" u="none" strike="noStrike" cap="none" normalizeH="0" baseline="0" dirty="0">
              <a:ln>
                <a:noFill/>
              </a:ln>
              <a:solidFill>
                <a:schemeClr val="tx1"/>
              </a:solidFill>
              <a:effectLst/>
              <a:latin typeface="Arial" charset="0"/>
            </a:endParaRPr>
          </a:p>
        </p:txBody>
      </p:sp>
      <p:sp>
        <p:nvSpPr>
          <p:cNvPr id="6" name="Flowchart: Connector 5">
            <a:hlinkClick r:id="rId3" action="ppaction://hlinksldjump"/>
          </p:cNvPr>
          <p:cNvSpPr/>
          <p:nvPr/>
        </p:nvSpPr>
        <p:spPr bwMode="auto">
          <a:xfrm>
            <a:off x="2590800" y="2514600"/>
            <a:ext cx="1676400" cy="2362200"/>
          </a:xfrm>
          <a:prstGeom prst="flowChartConnector">
            <a:avLst/>
          </a:prstGeom>
          <a:solidFill>
            <a:schemeClr val="accent1"/>
          </a:solidFill>
          <a:ln w="38100" cap="flat" cmpd="sng" algn="ctr">
            <a:noFill/>
            <a:prstDash val="solid"/>
            <a:round/>
            <a:headEnd type="none" w="med" len="med"/>
            <a:tailEnd type="none" w="med" len="med"/>
          </a:ln>
          <a:effectLst>
            <a:outerShdw blurRad="152400" dist="317500" dir="5400000" sx="90000" sy="-19000" rotWithShape="0">
              <a:prstClr val="black">
                <a:alpha val="15000"/>
              </a:prstClr>
            </a:outerShdw>
          </a:effectLst>
          <a:scene3d>
            <a:camera prst="orthographicFront">
              <a:rot lat="0" lon="19499990" rev="0"/>
            </a:camera>
            <a:lightRig rig="flat" dir="t"/>
          </a:scene3d>
          <a:sp3d prstMaterial="dkEdge">
            <a:bevelT w="165100" h="127000" prst="coolSlant"/>
            <a:bevelB w="254000" h="1397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1.2 ROLE OF EASA</a:t>
            </a:r>
          </a:p>
        </p:txBody>
      </p:sp>
      <p:sp>
        <p:nvSpPr>
          <p:cNvPr id="7" name="Flowchart: Connector 6">
            <a:hlinkClick r:id="rId4" action="ppaction://hlinksldjump"/>
          </p:cNvPr>
          <p:cNvSpPr/>
          <p:nvPr/>
        </p:nvSpPr>
        <p:spPr bwMode="auto">
          <a:xfrm>
            <a:off x="4267200" y="2514600"/>
            <a:ext cx="1600200" cy="2362200"/>
          </a:xfrm>
          <a:prstGeom prst="flowChartConnector">
            <a:avLst/>
          </a:prstGeom>
          <a:solidFill>
            <a:schemeClr val="accent1"/>
          </a:solidFill>
          <a:ln w="38100" cap="flat" cmpd="sng" algn="ctr">
            <a:noFill/>
            <a:prstDash val="solid"/>
            <a:round/>
            <a:headEnd type="none" w="med" len="med"/>
            <a:tailEnd type="none" w="med" len="med"/>
          </a:ln>
          <a:effectLst>
            <a:outerShdw blurRad="152400" dist="317500" dir="5400000" sx="90000" sy="-19000" rotWithShape="0">
              <a:prstClr val="black">
                <a:alpha val="15000"/>
              </a:prstClr>
            </a:outerShdw>
          </a:effectLst>
          <a:scene3d>
            <a:camera prst="orthographicFront">
              <a:rot lat="0" lon="2099985" rev="0"/>
            </a:camera>
            <a:lightRig rig="flat" dir="t"/>
          </a:scene3d>
          <a:sp3d prstMaterial="dkEdge">
            <a:bevelT w="165100" h="127000" prst="coolSlant"/>
            <a:bevelB w="254000" h="1397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1.3 ROLE OF</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THE MEMBER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STATES</a:t>
            </a:r>
          </a:p>
        </p:txBody>
      </p:sp>
      <p:sp>
        <p:nvSpPr>
          <p:cNvPr id="8" name="Flowchart: Connector 7">
            <a:hlinkClick r:id="rId3" action="ppaction://hlinksldjump"/>
          </p:cNvPr>
          <p:cNvSpPr/>
          <p:nvPr/>
        </p:nvSpPr>
        <p:spPr bwMode="auto">
          <a:xfrm>
            <a:off x="6096000" y="2514600"/>
            <a:ext cx="1600200" cy="2362200"/>
          </a:xfrm>
          <a:prstGeom prst="flowChartConnector">
            <a:avLst/>
          </a:prstGeom>
          <a:solidFill>
            <a:schemeClr val="accent1"/>
          </a:solidFill>
          <a:ln w="38100" cap="flat" cmpd="sng" algn="ctr">
            <a:noFill/>
            <a:prstDash val="solid"/>
            <a:round/>
            <a:headEnd type="none" w="med" len="med"/>
            <a:tailEnd type="none" w="med" len="med"/>
          </a:ln>
          <a:effectLst>
            <a:outerShdw blurRad="152400" dist="317500" dir="5400000" sx="90000" sy="-19000" rotWithShape="0">
              <a:prstClr val="black">
                <a:alpha val="15000"/>
              </a:prstClr>
            </a:outerShdw>
          </a:effectLst>
          <a:scene3d>
            <a:camera prst="orthographicFront">
              <a:rot lat="0" lon="1499985" rev="0"/>
            </a:camera>
            <a:lightRig rig="flat" dir="t"/>
          </a:scene3d>
          <a:sp3d prstMaterial="dkEdge">
            <a:bevelT w="165100" h="127000" prst="coolSlant"/>
            <a:bevelB w="254000" h="139700" prst="coolSlant"/>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1.4</a:t>
            </a:r>
            <a:r>
              <a:rPr kumimoji="0" lang="en-US" sz="1200" b="1" i="0" u="none" strike="noStrike" cap="none" normalizeH="0" dirty="0">
                <a:ln>
                  <a:noFill/>
                </a:ln>
                <a:solidFill>
                  <a:schemeClr val="tx1"/>
                </a:solidFill>
                <a:effectLst/>
                <a:latin typeface="Arial" charset="0"/>
              </a:rPr>
              <a:t> </a:t>
            </a:r>
            <a:r>
              <a:rPr kumimoji="0" lang="en-US" sz="1200" b="1" i="0" u="none" strike="noStrike" cap="none" normalizeH="0" baseline="0" dirty="0">
                <a:ln>
                  <a:noFill/>
                </a:ln>
                <a:solidFill>
                  <a:schemeClr val="tx1"/>
                </a:solidFill>
                <a:effectLst/>
                <a:latin typeface="Arial" charset="0"/>
              </a:rPr>
              <a:t>RELATIONSHIP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BETWEEN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PART - 145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PART - 66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PART</a:t>
            </a:r>
            <a:r>
              <a:rPr kumimoji="0" lang="en-US" sz="1200" b="1" i="0" u="none" strike="noStrike" cap="none" normalizeH="0" dirty="0">
                <a:ln>
                  <a:noFill/>
                </a:ln>
                <a:solidFill>
                  <a:schemeClr val="tx1"/>
                </a:solidFill>
                <a:effectLst/>
                <a:latin typeface="Arial" charset="0"/>
              </a:rPr>
              <a:t> - 1</a:t>
            </a:r>
            <a:r>
              <a:rPr kumimoji="0" lang="en-US" sz="1200" b="1" i="0" u="none" strike="noStrike" cap="none" normalizeH="0" baseline="0" dirty="0">
                <a:ln>
                  <a:noFill/>
                </a:ln>
                <a:solidFill>
                  <a:schemeClr val="tx1"/>
                </a:solidFill>
                <a:effectLst/>
                <a:latin typeface="Arial" charset="0"/>
              </a:rPr>
              <a:t>47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PART - M</a:t>
            </a:r>
          </a:p>
        </p:txBody>
      </p:sp>
      <p:sp>
        <p:nvSpPr>
          <p:cNvPr id="9" name="Footer Placeholder 5"/>
          <p:cNvSpPr txBox="1">
            <a:spLocks/>
          </p:cNvSpPr>
          <p:nvPr/>
        </p:nvSpPr>
        <p:spPr>
          <a:xfrm>
            <a:off x="3276600" y="6324600"/>
            <a:ext cx="28956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tx1"/>
                </a:solidFill>
                <a:effectLst/>
                <a:uLnTx/>
                <a:uFillTx/>
                <a:latin typeface="+mn-lt"/>
                <a:ea typeface="+mn-ea"/>
                <a:cs typeface="+mn-cs"/>
              </a:rPr>
              <a:t>FOR TRAINING PURPOSES ONLY</a:t>
            </a:r>
          </a:p>
        </p:txBody>
      </p:sp>
      <p:sp>
        <p:nvSpPr>
          <p:cNvPr id="10" name="Date Placeholder 3"/>
          <p:cNvSpPr>
            <a:spLocks noGrp="1"/>
          </p:cNvSpPr>
          <p:nvPr>
            <p:ph type="dt" sz="half" idx="4294967295"/>
          </p:nvPr>
        </p:nvSpPr>
        <p:spPr>
          <a:xfrm>
            <a:off x="228600" y="228600"/>
            <a:ext cx="3707904" cy="365125"/>
          </a:xfrm>
          <a:prstGeom prst="rect">
            <a:avLst/>
          </a:prstGeom>
        </p:spPr>
        <p:txBody>
          <a:bodyPr/>
          <a:lstStyle>
            <a:lvl1pPr>
              <a:defRPr sz="1100"/>
            </a:lvl1pPr>
          </a:lstStyle>
          <a:p>
            <a:pPr algn="l"/>
            <a:r>
              <a:rPr lang="en-US" dirty="0"/>
              <a:t>CH 7: Aviation Legislation</a:t>
            </a:r>
            <a:endParaRPr lang="en-MY" dirty="0"/>
          </a:p>
        </p:txBody>
      </p:sp>
    </p:spTree>
    <p:extLst>
      <p:ext uri="{BB962C8B-B14F-4D97-AF65-F5344CB8AC3E}">
        <p14:creationId xmlns:p14="http://schemas.microsoft.com/office/powerpoint/2010/main" val="169059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4343400" cy="563562"/>
          </a:xfrm>
        </p:spPr>
        <p:txBody>
          <a:bodyPr>
            <a:normAutofit/>
          </a:bodyPr>
          <a:lstStyle/>
          <a:p>
            <a:r>
              <a:rPr lang="en-US" sz="1600" dirty="0"/>
              <a:t>CH 7: Aviation Legislation</a:t>
            </a:r>
            <a:endParaRPr lang="en-MY" sz="1600" dirty="0"/>
          </a:p>
        </p:txBody>
      </p:sp>
      <p:sp>
        <p:nvSpPr>
          <p:cNvPr id="3" name="Content Placeholder 2"/>
          <p:cNvSpPr>
            <a:spLocks noGrp="1"/>
          </p:cNvSpPr>
          <p:nvPr>
            <p:ph sz="quarter" idx="1"/>
          </p:nvPr>
        </p:nvSpPr>
        <p:spPr>
          <a:xfrm>
            <a:off x="0" y="609600"/>
            <a:ext cx="8991600" cy="5943600"/>
          </a:xfrm>
        </p:spPr>
        <p:txBody>
          <a:bodyPr>
            <a:normAutofit fontScale="92500" lnSpcReduction="20000"/>
          </a:bodyPr>
          <a:lstStyle/>
          <a:p>
            <a:pPr algn="ctr">
              <a:buNone/>
            </a:pPr>
            <a:r>
              <a:rPr lang="en-US" dirty="0"/>
              <a:t>HAGUE CONFERENCE-1899</a:t>
            </a:r>
          </a:p>
          <a:p>
            <a:pPr algn="ctr">
              <a:buNone/>
            </a:pPr>
            <a:endParaRPr lang="en-US" dirty="0"/>
          </a:p>
          <a:p>
            <a:pPr algn="ctr">
              <a:buNone/>
            </a:pPr>
            <a:r>
              <a:rPr lang="en-US" dirty="0"/>
              <a:t>2</a:t>
            </a:r>
            <a:r>
              <a:rPr lang="en-US" baseline="30000" dirty="0"/>
              <a:t>ND</a:t>
            </a:r>
            <a:r>
              <a:rPr lang="en-US" dirty="0"/>
              <a:t> HAGUE PEACE  CONFERENCE -1907</a:t>
            </a:r>
          </a:p>
          <a:p>
            <a:pPr algn="ctr">
              <a:buNone/>
            </a:pPr>
            <a:endParaRPr lang="en-US" dirty="0"/>
          </a:p>
          <a:p>
            <a:pPr algn="ctr">
              <a:buNone/>
            </a:pPr>
            <a:r>
              <a:rPr lang="en-US" dirty="0"/>
              <a:t>CONVENTION of PARIS-1919</a:t>
            </a:r>
          </a:p>
          <a:p>
            <a:pPr algn="ctr">
              <a:buNone/>
            </a:pPr>
            <a:endParaRPr lang="en-US" dirty="0"/>
          </a:p>
          <a:p>
            <a:pPr algn="ctr">
              <a:buNone/>
            </a:pPr>
            <a:r>
              <a:rPr lang="en-US" dirty="0"/>
              <a:t>PAN-AMERICAN AVIATION CONVENTION IN HAVANA-1928</a:t>
            </a:r>
          </a:p>
          <a:p>
            <a:pPr algn="ctr">
              <a:buNone/>
            </a:pPr>
            <a:endParaRPr lang="en-US" dirty="0"/>
          </a:p>
          <a:p>
            <a:pPr algn="ctr">
              <a:buNone/>
            </a:pPr>
            <a:r>
              <a:rPr lang="en-US" dirty="0"/>
              <a:t>WARSAW- CONVENTION -1929</a:t>
            </a:r>
          </a:p>
          <a:p>
            <a:pPr algn="ctr">
              <a:buNone/>
            </a:pPr>
            <a:endParaRPr lang="en-US" dirty="0"/>
          </a:p>
          <a:p>
            <a:pPr algn="ctr">
              <a:buNone/>
            </a:pPr>
            <a:r>
              <a:rPr lang="en-US" dirty="0"/>
              <a:t>*CHICAGO CONFERENCE(ICAO)-1944</a:t>
            </a:r>
          </a:p>
          <a:p>
            <a:pPr algn="ctr">
              <a:buNone/>
            </a:pPr>
            <a:endParaRPr lang="en-US" dirty="0"/>
          </a:p>
          <a:p>
            <a:pPr algn="ctr">
              <a:buNone/>
            </a:pPr>
            <a:r>
              <a:rPr lang="en-US" dirty="0"/>
              <a:t>*ANNEX(1-18) ,*ARTICLE(1-97),*NINE FREEDOM(1-9)-ICAO</a:t>
            </a:r>
          </a:p>
          <a:p>
            <a:pPr algn="ctr">
              <a:buNone/>
            </a:pPr>
            <a:endParaRPr lang="en-US" dirty="0"/>
          </a:p>
          <a:p>
            <a:pPr algn="ctr">
              <a:buNone/>
            </a:pPr>
            <a:r>
              <a:rPr lang="en-US" dirty="0"/>
              <a:t>*CAA (1969),*MCAR 1996</a:t>
            </a:r>
          </a:p>
          <a:p>
            <a:pPr algn="ctr">
              <a:buNone/>
            </a:pPr>
            <a:endParaRPr lang="en-US" dirty="0"/>
          </a:p>
          <a:p>
            <a:pPr algn="ctr">
              <a:buNone/>
            </a:pPr>
            <a:r>
              <a:rPr lang="en-US" dirty="0"/>
              <a:t>DCAM (Current)</a:t>
            </a:r>
          </a:p>
        </p:txBody>
      </p:sp>
      <p:sp>
        <p:nvSpPr>
          <p:cNvPr id="4" name="Down Arrow 3"/>
          <p:cNvSpPr/>
          <p:nvPr/>
        </p:nvSpPr>
        <p:spPr>
          <a:xfrm>
            <a:off x="4495800" y="9906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419600" y="1676400"/>
            <a:ext cx="228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419600" y="24384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19600" y="3048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419600" y="3710354"/>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419600" y="4472354"/>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419600" y="5234354"/>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419600" y="58674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 calcmode="lin" valueType="num">
                                      <p:cBhvr additive="base">
                                        <p:cTn id="5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615</TotalTime>
  <Words>5548</Words>
  <Application>Microsoft Office PowerPoint</Application>
  <PresentationFormat>On-screen Show (4:3)</PresentationFormat>
  <Paragraphs>876</Paragraphs>
  <Slides>79</Slides>
  <Notes>56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79</vt:i4>
      </vt:variant>
    </vt:vector>
  </HeadingPairs>
  <TitlesOfParts>
    <vt:vector size="94" baseType="lpstr">
      <vt:lpstr>Arial</vt:lpstr>
      <vt:lpstr>Arial Black</vt:lpstr>
      <vt:lpstr>Arial Unicode MS</vt:lpstr>
      <vt:lpstr>Calibri</vt:lpstr>
      <vt:lpstr>Cambria</vt:lpstr>
      <vt:lpstr>Century Schoolbook</vt:lpstr>
      <vt:lpstr>Footlight MT Light</vt:lpstr>
      <vt:lpstr>Tahoma</vt:lpstr>
      <vt:lpstr>Times New Roman</vt:lpstr>
      <vt:lpstr>Wingdings</vt:lpstr>
      <vt:lpstr>Wingdings 2</vt:lpstr>
      <vt:lpstr>Oriel</vt:lpstr>
      <vt:lpstr>Bitmap Image</vt:lpstr>
      <vt:lpstr>Clip</vt:lpstr>
      <vt:lpstr>Photo Editor Photo</vt:lpstr>
      <vt:lpstr>Aviation Introductory</vt:lpstr>
      <vt:lpstr>What is the important of air law, regulation and Legislation?</vt:lpstr>
      <vt:lpstr>  Course Objective</vt:lpstr>
      <vt:lpstr>Course Outcomes</vt:lpstr>
      <vt:lpstr>Reminder!</vt:lpstr>
      <vt:lpstr>PowerPoint Presentation</vt:lpstr>
      <vt:lpstr>definition</vt:lpstr>
      <vt:lpstr>PowerPoint Presentation</vt:lpstr>
      <vt:lpstr>CH 7: Aviation Legislation</vt:lpstr>
      <vt:lpstr>CH 7: Aviation Legislation</vt:lpstr>
      <vt:lpstr>CH 7: Aviation Legislation</vt:lpstr>
      <vt:lpstr>CH 7: Aviation Legislation</vt:lpstr>
      <vt:lpstr>CH 7: Aviation Legislation</vt:lpstr>
      <vt:lpstr>CH 7: Aviation Legislation</vt:lpstr>
      <vt:lpstr>CH 7: Aviation Legislation</vt:lpstr>
      <vt:lpstr>PowerPoint Presentation</vt:lpstr>
      <vt:lpstr>CH 7: Aviation Legislation</vt:lpstr>
      <vt:lpstr>CH 7: Aviation Legislation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CHICAGO CONVENTION : ARTICLES &amp; PARTS</vt:lpstr>
      <vt:lpstr>CHICAGO CONVENTION</vt:lpstr>
      <vt:lpstr>PowerPoint Presentation</vt:lpstr>
      <vt:lpstr>PowerPoint Presentation</vt:lpstr>
      <vt:lpstr>ROLE OF CONTRACTING STATE</vt:lpstr>
      <vt:lpstr>PowerPoint Presentation</vt:lpstr>
      <vt:lpstr>ICAO : OBJECTIVES</vt:lpstr>
      <vt:lpstr>PowerPoint Presentation</vt:lpstr>
      <vt:lpstr>PowerPoint Presentation</vt:lpstr>
      <vt:lpstr>PowerPoint Presentation</vt:lpstr>
      <vt:lpstr>PowerPoint Presentation</vt:lpstr>
      <vt:lpstr>ICAO ANNEXES</vt:lpstr>
      <vt:lpstr>PowerPoint Presentation</vt:lpstr>
      <vt:lpstr>PowerPoint Presentation</vt:lpstr>
      <vt:lpstr>PowerPoint Presentation</vt:lpstr>
      <vt:lpstr>PowerPoint Presentation</vt:lpstr>
      <vt:lpstr>PowerPoint Presentation</vt:lpstr>
      <vt:lpstr>CHAPTER  2 - AIRWORTHINESS CODES</vt:lpstr>
      <vt:lpstr>AIRWORTHINESS CODES</vt:lpstr>
      <vt:lpstr>Airworthiness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EUROPEAN UNION (EU)</vt:lpstr>
      <vt:lpstr>PowerPoint Presentation</vt:lpstr>
      <vt:lpstr>PowerPoint Presentation</vt:lpstr>
      <vt:lpstr>PowerPoint Presentation</vt:lpstr>
      <vt:lpstr>PowerPoint Presentation</vt:lpstr>
      <vt:lpstr>PowerPoint Presentation</vt:lpstr>
      <vt:lpstr>HOW EASA AND RULES WERE ESTABLISHED?</vt:lpstr>
      <vt:lpstr>PowerPoint Presentation</vt:lpstr>
      <vt:lpstr>PowerPoint Presentation</vt:lpstr>
      <vt:lpstr>PowerPoint Presentation</vt:lpstr>
      <vt:lpstr>Regulation (EC) NO 2042/2003 Implemeting Rule (IR) Maintenance   2042/2003 is concerned with the continued airworthiness of aircraft and their component as well as the aproval of organisation and personel involved in aircraft maintenance. </vt:lpstr>
      <vt:lpstr>PowerPoint Presentation</vt:lpstr>
      <vt:lpstr>Requirement Structure</vt:lpstr>
      <vt:lpstr>Requirement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afiq</dc:creator>
  <cp:lastModifiedBy>Huwaina Jasmin Binti Hussin</cp:lastModifiedBy>
  <cp:revision>39</cp:revision>
  <dcterms:created xsi:type="dcterms:W3CDTF">2011-05-19T21:29:01Z</dcterms:created>
  <dcterms:modified xsi:type="dcterms:W3CDTF">2023-10-31T05:16:31Z</dcterms:modified>
</cp:coreProperties>
</file>