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15"/>
  </p:notesMasterIdLst>
  <p:sldIdLst>
    <p:sldId id="256" r:id="rId2"/>
    <p:sldId id="259" r:id="rId3"/>
    <p:sldId id="260" r:id="rId4"/>
    <p:sldId id="264" r:id="rId5"/>
    <p:sldId id="270" r:id="rId6"/>
    <p:sldId id="271" r:id="rId7"/>
    <p:sldId id="272" r:id="rId8"/>
    <p:sldId id="273" r:id="rId9"/>
    <p:sldId id="274" r:id="rId10"/>
    <p:sldId id="275" r:id="rId11"/>
    <p:sldId id="265" r:id="rId12"/>
    <p:sldId id="266" r:id="rId13"/>
    <p:sldId id="269" r:id="rId14"/>
  </p:sldIdLst>
  <p:sldSz cx="9144000" cy="5143500" type="screen16x9"/>
  <p:notesSz cx="6858000" cy="9144000"/>
  <p:embeddedFontLst>
    <p:embeddedFont>
      <p:font typeface="Coming Soon" panose="020B0604020202020204" charset="0"/>
      <p:regular r:id="rId16"/>
    </p:embeddedFont>
    <p:embeddedFont>
      <p:font typeface="Concert One" panose="020B0604020202020204" charset="0"/>
      <p:regular r:id="rId17"/>
    </p:embeddedFont>
    <p:embeddedFont>
      <p:font typeface="Roboto Mono Medium"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AB456B-14FF-4ED3-B7EB-EA13B659FBA6}">
  <a:tblStyle styleId="{37AB456B-14FF-4ED3-B7EB-EA13B659FB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61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209571f4d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209571f4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53034354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5303435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76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3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49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58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443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3" name="Google Shape;123;p2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4" name="Google Shape;124;p23"/>
          <p:cNvSpPr txBox="1">
            <a:spLocks noGrp="1"/>
          </p:cNvSpPr>
          <p:nvPr>
            <p:ph type="body" idx="1"/>
          </p:nvPr>
        </p:nvSpPr>
        <p:spPr>
          <a:xfrm>
            <a:off x="948000" y="2519950"/>
            <a:ext cx="3224400" cy="1208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dk2"/>
              </a:buClr>
              <a:buSzPts val="1400"/>
              <a:buChar char="●"/>
              <a:defRPr sz="14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1600"/>
              </a:spcBef>
              <a:spcAft>
                <a:spcPts val="0"/>
              </a:spcAft>
              <a:buClr>
                <a:schemeClr val="dk2"/>
              </a:buClr>
              <a:buSzPts val="1400"/>
              <a:buChar char="■"/>
              <a:defRPr>
                <a:solidFill>
                  <a:schemeClr val="dk2"/>
                </a:solidFill>
              </a:defRPr>
            </a:lvl3pPr>
            <a:lvl4pPr marL="1828800" lvl="3" indent="-317500" rtl="0">
              <a:spcBef>
                <a:spcPts val="1600"/>
              </a:spcBef>
              <a:spcAft>
                <a:spcPts val="0"/>
              </a:spcAft>
              <a:buClr>
                <a:schemeClr val="dk2"/>
              </a:buClr>
              <a:buSzPts val="1400"/>
              <a:buChar char="●"/>
              <a:defRPr>
                <a:solidFill>
                  <a:schemeClr val="dk2"/>
                </a:solidFill>
              </a:defRPr>
            </a:lvl4pPr>
            <a:lvl5pPr marL="2286000" lvl="4" indent="-317500" rtl="0">
              <a:spcBef>
                <a:spcPts val="1600"/>
              </a:spcBef>
              <a:spcAft>
                <a:spcPts val="0"/>
              </a:spcAft>
              <a:buClr>
                <a:schemeClr val="dk2"/>
              </a:buClr>
              <a:buSzPts val="1400"/>
              <a:buChar char="○"/>
              <a:defRPr>
                <a:solidFill>
                  <a:schemeClr val="dk2"/>
                </a:solidFill>
              </a:defRPr>
            </a:lvl5pPr>
            <a:lvl6pPr marL="2743200" lvl="5" indent="-317500" rtl="0">
              <a:spcBef>
                <a:spcPts val="1600"/>
              </a:spcBef>
              <a:spcAft>
                <a:spcPts val="0"/>
              </a:spcAft>
              <a:buClr>
                <a:schemeClr val="dk2"/>
              </a:buClr>
              <a:buSzPts val="1400"/>
              <a:buChar char="■"/>
              <a:defRPr>
                <a:solidFill>
                  <a:schemeClr val="dk2"/>
                </a:solidFill>
              </a:defRPr>
            </a:lvl6pPr>
            <a:lvl7pPr marL="3200400" lvl="6" indent="-317500" rtl="0">
              <a:spcBef>
                <a:spcPts val="1600"/>
              </a:spcBef>
              <a:spcAft>
                <a:spcPts val="0"/>
              </a:spcAft>
              <a:buClr>
                <a:schemeClr val="dk2"/>
              </a:buClr>
              <a:buSzPts val="1400"/>
              <a:buChar char="●"/>
              <a:defRPr>
                <a:solidFill>
                  <a:schemeClr val="dk2"/>
                </a:solidFill>
              </a:defRPr>
            </a:lvl7pPr>
            <a:lvl8pPr marL="3657600" lvl="7" indent="-317500" rtl="0">
              <a:spcBef>
                <a:spcPts val="1600"/>
              </a:spcBef>
              <a:spcAft>
                <a:spcPts val="0"/>
              </a:spcAft>
              <a:buClr>
                <a:schemeClr val="dk2"/>
              </a:buClr>
              <a:buSzPts val="1400"/>
              <a:buChar char="○"/>
              <a:defRPr>
                <a:solidFill>
                  <a:schemeClr val="dk2"/>
                </a:solidFill>
              </a:defRPr>
            </a:lvl8pPr>
            <a:lvl9pPr marL="4114800" lvl="8" indent="-317500" rtl="0">
              <a:spcBef>
                <a:spcPts val="1600"/>
              </a:spcBef>
              <a:spcAft>
                <a:spcPts val="1600"/>
              </a:spcAft>
              <a:buClr>
                <a:schemeClr val="dk2"/>
              </a:buClr>
              <a:buSzPts val="1400"/>
              <a:buChar char="■"/>
              <a:defRPr>
                <a:solidFill>
                  <a:schemeClr val="dk2"/>
                </a:solidFill>
              </a:defRPr>
            </a:lvl9pPr>
          </a:lstStyle>
          <a:p>
            <a:endParaRPr/>
          </a:p>
        </p:txBody>
      </p:sp>
      <p:sp>
        <p:nvSpPr>
          <p:cNvPr id="125" name="Google Shape;125;p23"/>
          <p:cNvSpPr txBox="1">
            <a:spLocks noGrp="1"/>
          </p:cNvSpPr>
          <p:nvPr>
            <p:ph type="title"/>
          </p:nvPr>
        </p:nvSpPr>
        <p:spPr>
          <a:xfrm>
            <a:off x="948000" y="1218000"/>
            <a:ext cx="2755800" cy="1208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a:spLocks noGrp="1"/>
          </p:cNvSpPr>
          <p:nvPr>
            <p:ph type="title"/>
          </p:nvPr>
        </p:nvSpPr>
        <p:spPr>
          <a:xfrm>
            <a:off x="800975" y="2010025"/>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2" name="Google Shape;162;p28"/>
          <p:cNvSpPr txBox="1">
            <a:spLocks noGrp="1"/>
          </p:cNvSpPr>
          <p:nvPr>
            <p:ph type="subTitle" idx="1"/>
          </p:nvPr>
        </p:nvSpPr>
        <p:spPr>
          <a:xfrm>
            <a:off x="801101" y="2400094"/>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3" name="Google Shape;163;p28"/>
          <p:cNvSpPr txBox="1">
            <a:spLocks noGrp="1"/>
          </p:cNvSpPr>
          <p:nvPr>
            <p:ph type="title" idx="2"/>
          </p:nvPr>
        </p:nvSpPr>
        <p:spPr>
          <a:xfrm>
            <a:off x="5850883" y="2010025"/>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3"/>
          </p:nvPr>
        </p:nvSpPr>
        <p:spPr>
          <a:xfrm>
            <a:off x="5850880" y="2400101"/>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5" name="Google Shape;165;p28"/>
          <p:cNvSpPr txBox="1">
            <a:spLocks noGrp="1"/>
          </p:cNvSpPr>
          <p:nvPr>
            <p:ph type="title" idx="4"/>
          </p:nvPr>
        </p:nvSpPr>
        <p:spPr>
          <a:xfrm>
            <a:off x="800975" y="3449700"/>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6" name="Google Shape;166;p28"/>
          <p:cNvSpPr txBox="1">
            <a:spLocks noGrp="1"/>
          </p:cNvSpPr>
          <p:nvPr>
            <p:ph type="subTitle" idx="5"/>
          </p:nvPr>
        </p:nvSpPr>
        <p:spPr>
          <a:xfrm>
            <a:off x="8011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7" name="Google Shape;167;p28"/>
          <p:cNvSpPr txBox="1">
            <a:spLocks noGrp="1"/>
          </p:cNvSpPr>
          <p:nvPr>
            <p:ph type="title" idx="6"/>
          </p:nvPr>
        </p:nvSpPr>
        <p:spPr>
          <a:xfrm>
            <a:off x="5850883" y="3449699"/>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8" name="Google Shape;168;p28"/>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28"/>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9" r:id="rId6"/>
    <p:sldLayoutId id="2147483670" r:id="rId7"/>
    <p:sldLayoutId id="2147483674"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SCANNING</a:t>
            </a:r>
            <a:r>
              <a:rPr lang="en" dirty="0">
                <a:solidFill>
                  <a:schemeClr val="accent2"/>
                </a:solidFill>
              </a:rPr>
              <a:t> TECHNIQUE</a:t>
            </a:r>
            <a:endParaRPr dirty="0">
              <a:solidFill>
                <a:schemeClr val="accent2"/>
              </a:solidFill>
            </a:endParaRPr>
          </a:p>
        </p:txBody>
      </p:sp>
      <p:sp>
        <p:nvSpPr>
          <p:cNvPr id="315" name="Google Shape;315;p50"/>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Here starts the lesson!</a:t>
            </a:r>
            <a:endParaRPr b="0"/>
          </a:p>
        </p:txBody>
      </p:sp>
      <p:sp>
        <p:nvSpPr>
          <p:cNvPr id="316" name="Google Shape;316;p50"/>
          <p:cNvSpPr/>
          <p:nvPr/>
        </p:nvSpPr>
        <p:spPr>
          <a:xfrm>
            <a:off x="2265675" y="290033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7" name="Google Shape;317;p50"/>
          <p:cNvSpPr/>
          <p:nvPr/>
        </p:nvSpPr>
        <p:spPr>
          <a:xfrm>
            <a:off x="6409977" y="288603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8" name="Google Shape;318;p5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9" name="Google Shape;319;p5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20" name="Google Shape;320;p5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139700" lvl="0" indent="0">
              <a:lnSpc>
                <a:spcPct val="200000"/>
              </a:lnSpc>
              <a:buNone/>
            </a:pPr>
            <a:r>
              <a:rPr lang="en-US"/>
              <a:t>Once you think you've found the information you were looking for, take a moment to read the surrounding context to ensure you've captured the correct meaning.</a:t>
            </a:r>
            <a:endParaRPr dirty="0"/>
          </a:p>
        </p:txBody>
      </p:sp>
      <p:sp>
        <p:nvSpPr>
          <p:cNvPr id="412" name="Google Shape;412;p58"/>
          <p:cNvSpPr txBox="1">
            <a:spLocks noGrp="1"/>
          </p:cNvSpPr>
          <p:nvPr>
            <p:ph type="title"/>
          </p:nvPr>
        </p:nvSpPr>
        <p:spPr>
          <a:xfrm>
            <a:off x="618252" y="1010691"/>
            <a:ext cx="3690275" cy="944683"/>
          </a:xfrm>
          <a:prstGeom prst="rect">
            <a:avLst/>
          </a:prstGeom>
        </p:spPr>
        <p:txBody>
          <a:bodyPr spcFirstLastPara="1" wrap="square" lIns="91425" tIns="91425" rIns="91425" bIns="91425" anchor="t" anchorCtr="0">
            <a:noAutofit/>
          </a:bodyPr>
          <a:lstStyle/>
          <a:p>
            <a:pPr lvl="0"/>
            <a:r>
              <a:rPr lang="en-MY" dirty="0"/>
              <a:t>Review and confirm</a:t>
            </a:r>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2" name="Subtitle 1">
            <a:extLst>
              <a:ext uri="{FF2B5EF4-FFF2-40B4-BE49-F238E27FC236}">
                <a16:creationId xmlns:a16="http://schemas.microsoft.com/office/drawing/2014/main" id="{53910975-21C7-468C-9DE4-44165DFB6DF7}"/>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11648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body" idx="1"/>
          </p:nvPr>
        </p:nvSpPr>
        <p:spPr>
          <a:xfrm>
            <a:off x="685210" y="2380616"/>
            <a:ext cx="3803903" cy="1504969"/>
          </a:xfrm>
          <a:prstGeom prst="rect">
            <a:avLst/>
          </a:prstGeom>
        </p:spPr>
        <p:txBody>
          <a:bodyPr spcFirstLastPara="1" wrap="square" lIns="91425" tIns="91425" rIns="91425" bIns="91425" anchor="ctr" anchorCtr="0">
            <a:noAutofit/>
          </a:bodyPr>
          <a:lstStyle/>
          <a:p>
            <a:pPr marL="0" lvl="0" indent="0">
              <a:buNone/>
            </a:pPr>
            <a:r>
              <a:rPr lang="en-US" dirty="0"/>
              <a:t>Scanning is a valuable skill that can save you time and help you quickly locate specific information within texts. It's especially useful for tasks like finding specific details in textbooks, research papers, articles, and other lengthy documents.</a:t>
            </a:r>
          </a:p>
          <a:p>
            <a:pPr marL="0" lvl="0" indent="0">
              <a:buNone/>
            </a:pPr>
            <a:endParaRPr lang="en-US" dirty="0"/>
          </a:p>
        </p:txBody>
      </p:sp>
      <p:sp>
        <p:nvSpPr>
          <p:cNvPr id="422" name="Google Shape;422;p59"/>
          <p:cNvSpPr txBox="1">
            <a:spLocks noGrp="1"/>
          </p:cNvSpPr>
          <p:nvPr>
            <p:ph type="title"/>
          </p:nvPr>
        </p:nvSpPr>
        <p:spPr>
          <a:xfrm>
            <a:off x="913344" y="700412"/>
            <a:ext cx="2755800" cy="12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is it important </a:t>
            </a:r>
            <a:r>
              <a:rPr lang="en-MY" dirty="0"/>
              <a:t>to scan</a:t>
            </a:r>
            <a:r>
              <a:rPr lang="en" dirty="0"/>
              <a:t>?</a:t>
            </a:r>
            <a:endParaRPr dirty="0"/>
          </a:p>
        </p:txBody>
      </p:sp>
      <p:pic>
        <p:nvPicPr>
          <p:cNvPr id="423" name="Google Shape;423;p59"/>
          <p:cNvPicPr preferRelativeResize="0"/>
          <p:nvPr/>
        </p:nvPicPr>
        <p:blipFill rotWithShape="1">
          <a:blip r:embed="rId3">
            <a:alphaModFix/>
          </a:blip>
          <a:srcRect l="20014" r="14321"/>
          <a:stretch/>
        </p:blipFill>
        <p:spPr>
          <a:xfrm rot="424897">
            <a:off x="5447730" y="1354209"/>
            <a:ext cx="2357988" cy="2395161"/>
          </a:xfrm>
          <a:prstGeom prst="rect">
            <a:avLst/>
          </a:prstGeom>
          <a:noFill/>
          <a:ln>
            <a:noFill/>
          </a:ln>
          <a:effectLst>
            <a:outerShdw blurRad="57150" dist="19050" dir="5400000" algn="bl" rotWithShape="0">
              <a:srgbClr val="000000">
                <a:alpha val="50000"/>
              </a:srgbClr>
            </a:outerShdw>
          </a:effectLst>
        </p:spPr>
      </p:pic>
      <p:sp>
        <p:nvSpPr>
          <p:cNvPr id="424" name="Google Shape;424;p59"/>
          <p:cNvSpPr/>
          <p:nvPr/>
        </p:nvSpPr>
        <p:spPr>
          <a:xfrm rot="-391042">
            <a:off x="5167664" y="98026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9"/>
          <p:cNvSpPr/>
          <p:nvPr/>
        </p:nvSpPr>
        <p:spPr>
          <a:xfrm rot="-391042">
            <a:off x="7076814" y="3514237"/>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59"/>
          <p:cNvPicPr preferRelativeResize="0"/>
          <p:nvPr/>
        </p:nvPicPr>
        <p:blipFill>
          <a:blip r:embed="rId4">
            <a:alphaModFix/>
          </a:blip>
          <a:stretch>
            <a:fillRect/>
          </a:stretch>
        </p:blipFill>
        <p:spPr>
          <a:xfrm rot="1640092">
            <a:off x="3444300" y="3616475"/>
            <a:ext cx="723025" cy="83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1000"/>
                                        <p:tgtEl>
                                          <p:spTgt spid="424"/>
                                        </p:tgtEl>
                                      </p:cBhvr>
                                    </p:animEffect>
                                  </p:childTnLst>
                                </p:cTn>
                              </p:par>
                              <p:par>
                                <p:cTn id="11" presetID="10" presetClass="entr" presetSubtype="0" fill="hold" nodeType="withEffect">
                                  <p:stCondLst>
                                    <p:cond delay="0"/>
                                  </p:stCondLst>
                                  <p:childTnLst>
                                    <p:set>
                                      <p:cBhvr>
                                        <p:cTn id="12" dur="1" fill="hold">
                                          <p:stCondLst>
                                            <p:cond delay="0"/>
                                          </p:stCondLst>
                                        </p:cTn>
                                        <p:tgtEl>
                                          <p:spTgt spid="425"/>
                                        </p:tgtEl>
                                        <p:attrNameLst>
                                          <p:attrName>style.visibility</p:attrName>
                                        </p:attrNameLst>
                                      </p:cBhvr>
                                      <p:to>
                                        <p:strVal val="visible"/>
                                      </p:to>
                                    </p:set>
                                    <p:animEffect transition="in" filter="fade">
                                      <p:cBhvr>
                                        <p:cTn id="13"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60"/>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few tips to reme</a:t>
            </a:r>
            <a:r>
              <a:rPr lang="en-MY" dirty="0"/>
              <a:t>m</a:t>
            </a:r>
            <a:r>
              <a:rPr lang="en" dirty="0"/>
              <a:t>ber:</a:t>
            </a:r>
            <a:endParaRPr dirty="0"/>
          </a:p>
        </p:txBody>
      </p:sp>
      <p:sp>
        <p:nvSpPr>
          <p:cNvPr id="433" name="Google Shape;433;p60"/>
          <p:cNvSpPr/>
          <p:nvPr/>
        </p:nvSpPr>
        <p:spPr>
          <a:xfrm>
            <a:off x="3520525" y="23906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0"/>
          <p:cNvPicPr preferRelativeResize="0"/>
          <p:nvPr/>
        </p:nvPicPr>
        <p:blipFill>
          <a:blip r:embed="rId3">
            <a:alphaModFix/>
          </a:blip>
          <a:stretch>
            <a:fillRect/>
          </a:stretch>
        </p:blipFill>
        <p:spPr>
          <a:xfrm rot="-695467">
            <a:off x="7428349" y="264518"/>
            <a:ext cx="1323877" cy="1547814"/>
          </a:xfrm>
          <a:prstGeom prst="rect">
            <a:avLst/>
          </a:prstGeom>
          <a:noFill/>
          <a:ln>
            <a:noFill/>
          </a:ln>
          <a:effectLst>
            <a:outerShdw blurRad="57150" dist="19050" dir="5400000" algn="bl" rotWithShape="0">
              <a:srgbClr val="000000">
                <a:alpha val="50000"/>
              </a:srgbClr>
            </a:outerShdw>
          </a:effectLst>
        </p:spPr>
      </p:pic>
      <p:grpSp>
        <p:nvGrpSpPr>
          <p:cNvPr id="436" name="Google Shape;436;p60"/>
          <p:cNvGrpSpPr/>
          <p:nvPr/>
        </p:nvGrpSpPr>
        <p:grpSpPr>
          <a:xfrm>
            <a:off x="7664560" y="910185"/>
            <a:ext cx="272906" cy="434118"/>
            <a:chOff x="1312450" y="4093350"/>
            <a:chExt cx="685350" cy="1090200"/>
          </a:xfrm>
        </p:grpSpPr>
        <p:sp>
          <p:nvSpPr>
            <p:cNvPr id="437" name="Google Shape;437;p60"/>
            <p:cNvSpPr/>
            <p:nvPr/>
          </p:nvSpPr>
          <p:spPr>
            <a:xfrm>
              <a:off x="1312450" y="4093350"/>
              <a:ext cx="685350" cy="1090200"/>
            </a:xfrm>
            <a:custGeom>
              <a:avLst/>
              <a:gdLst/>
              <a:ahLst/>
              <a:cxnLst/>
              <a:rect l="l" t="t" r="r" b="b"/>
              <a:pathLst>
                <a:path w="27414" h="43608" extrusionOk="0">
                  <a:moveTo>
                    <a:pt x="5201" y="10009"/>
                  </a:moveTo>
                  <a:lnTo>
                    <a:pt x="5201" y="10009"/>
                  </a:lnTo>
                  <a:cubicBezTo>
                    <a:pt x="5040" y="10996"/>
                    <a:pt x="5002" y="11987"/>
                    <a:pt x="5102" y="12937"/>
                  </a:cubicBezTo>
                  <a:cubicBezTo>
                    <a:pt x="5170" y="13571"/>
                    <a:pt x="5297" y="14196"/>
                    <a:pt x="5478" y="14807"/>
                  </a:cubicBezTo>
                  <a:cubicBezTo>
                    <a:pt x="4743" y="13294"/>
                    <a:pt x="4728" y="11634"/>
                    <a:pt x="5201" y="10009"/>
                  </a:cubicBezTo>
                  <a:close/>
                  <a:moveTo>
                    <a:pt x="15811" y="1265"/>
                  </a:moveTo>
                  <a:cubicBezTo>
                    <a:pt x="20541" y="1265"/>
                    <a:pt x="25145" y="5101"/>
                    <a:pt x="25884" y="9796"/>
                  </a:cubicBezTo>
                  <a:cubicBezTo>
                    <a:pt x="26649" y="14663"/>
                    <a:pt x="23581" y="19908"/>
                    <a:pt x="18734" y="21156"/>
                  </a:cubicBezTo>
                  <a:lnTo>
                    <a:pt x="18733" y="21156"/>
                  </a:lnTo>
                  <a:cubicBezTo>
                    <a:pt x="17919" y="21366"/>
                    <a:pt x="17082" y="21467"/>
                    <a:pt x="16245" y="21467"/>
                  </a:cubicBezTo>
                  <a:cubicBezTo>
                    <a:pt x="12150" y="21467"/>
                    <a:pt x="8059" y="19044"/>
                    <a:pt x="6641" y="15088"/>
                  </a:cubicBezTo>
                  <a:cubicBezTo>
                    <a:pt x="5469" y="11816"/>
                    <a:pt x="6172" y="7764"/>
                    <a:pt x="8270" y="4955"/>
                  </a:cubicBezTo>
                  <a:cubicBezTo>
                    <a:pt x="9623" y="3549"/>
                    <a:pt x="11222" y="2430"/>
                    <a:pt x="12774" y="1829"/>
                  </a:cubicBezTo>
                  <a:cubicBezTo>
                    <a:pt x="13408" y="1665"/>
                    <a:pt x="14061" y="1582"/>
                    <a:pt x="14715" y="1582"/>
                  </a:cubicBezTo>
                  <a:cubicBezTo>
                    <a:pt x="14773" y="1582"/>
                    <a:pt x="14831" y="1582"/>
                    <a:pt x="14889" y="1584"/>
                  </a:cubicBezTo>
                  <a:cubicBezTo>
                    <a:pt x="14890" y="1584"/>
                    <a:pt x="14891" y="1584"/>
                    <a:pt x="14891" y="1584"/>
                  </a:cubicBezTo>
                  <a:cubicBezTo>
                    <a:pt x="15042" y="1584"/>
                    <a:pt x="15084" y="1340"/>
                    <a:pt x="14936" y="1309"/>
                  </a:cubicBezTo>
                  <a:cubicBezTo>
                    <a:pt x="15228" y="1279"/>
                    <a:pt x="15519" y="1265"/>
                    <a:pt x="15811" y="1265"/>
                  </a:cubicBezTo>
                  <a:close/>
                  <a:moveTo>
                    <a:pt x="11744" y="28418"/>
                  </a:moveTo>
                  <a:lnTo>
                    <a:pt x="11744" y="28418"/>
                  </a:lnTo>
                  <a:cubicBezTo>
                    <a:pt x="12408" y="28787"/>
                    <a:pt x="13268" y="28878"/>
                    <a:pt x="14064" y="28978"/>
                  </a:cubicBezTo>
                  <a:cubicBezTo>
                    <a:pt x="13489" y="31053"/>
                    <a:pt x="12936" y="33136"/>
                    <a:pt x="12378" y="35217"/>
                  </a:cubicBezTo>
                  <a:lnTo>
                    <a:pt x="12377" y="35217"/>
                  </a:lnTo>
                  <a:lnTo>
                    <a:pt x="11752" y="37548"/>
                  </a:lnTo>
                  <a:cubicBezTo>
                    <a:pt x="11436" y="37515"/>
                    <a:pt x="11118" y="37500"/>
                    <a:pt x="10804" y="37432"/>
                  </a:cubicBezTo>
                  <a:cubicBezTo>
                    <a:pt x="10450" y="37354"/>
                    <a:pt x="10108" y="37230"/>
                    <a:pt x="9772" y="37098"/>
                  </a:cubicBezTo>
                  <a:cubicBezTo>
                    <a:pt x="9899" y="36422"/>
                    <a:pt x="10035" y="35749"/>
                    <a:pt x="10185" y="35077"/>
                  </a:cubicBezTo>
                  <a:cubicBezTo>
                    <a:pt x="10425" y="33999"/>
                    <a:pt x="10695" y="32928"/>
                    <a:pt x="10992" y="31864"/>
                  </a:cubicBezTo>
                  <a:cubicBezTo>
                    <a:pt x="11305" y="30745"/>
                    <a:pt x="11807" y="29661"/>
                    <a:pt x="11760" y="28491"/>
                  </a:cubicBezTo>
                  <a:cubicBezTo>
                    <a:pt x="11757" y="28467"/>
                    <a:pt x="11752" y="28442"/>
                    <a:pt x="11744" y="28418"/>
                  </a:cubicBezTo>
                  <a:close/>
                  <a:moveTo>
                    <a:pt x="9701" y="37483"/>
                  </a:moveTo>
                  <a:cubicBezTo>
                    <a:pt x="10246" y="37833"/>
                    <a:pt x="10942" y="38077"/>
                    <a:pt x="11595" y="38077"/>
                  </a:cubicBezTo>
                  <a:cubicBezTo>
                    <a:pt x="11600" y="38077"/>
                    <a:pt x="11605" y="38077"/>
                    <a:pt x="11609" y="38077"/>
                  </a:cubicBezTo>
                  <a:lnTo>
                    <a:pt x="11609" y="38077"/>
                  </a:lnTo>
                  <a:cubicBezTo>
                    <a:pt x="11580" y="38193"/>
                    <a:pt x="11549" y="38311"/>
                    <a:pt x="11517" y="38428"/>
                  </a:cubicBezTo>
                  <a:lnTo>
                    <a:pt x="11517" y="38427"/>
                  </a:lnTo>
                  <a:cubicBezTo>
                    <a:pt x="11470" y="38603"/>
                    <a:pt x="11418" y="38860"/>
                    <a:pt x="11359" y="39156"/>
                  </a:cubicBezTo>
                  <a:cubicBezTo>
                    <a:pt x="11204" y="39085"/>
                    <a:pt x="11033" y="39072"/>
                    <a:pt x="10858" y="39072"/>
                  </a:cubicBezTo>
                  <a:cubicBezTo>
                    <a:pt x="10752" y="39072"/>
                    <a:pt x="10645" y="39077"/>
                    <a:pt x="10540" y="39077"/>
                  </a:cubicBezTo>
                  <a:cubicBezTo>
                    <a:pt x="10481" y="39077"/>
                    <a:pt x="10423" y="39075"/>
                    <a:pt x="10366" y="39070"/>
                  </a:cubicBezTo>
                  <a:cubicBezTo>
                    <a:pt x="10056" y="39046"/>
                    <a:pt x="9752" y="38970"/>
                    <a:pt x="9446" y="38922"/>
                  </a:cubicBezTo>
                  <a:cubicBezTo>
                    <a:pt x="9465" y="38818"/>
                    <a:pt x="9482" y="38724"/>
                    <a:pt x="9492" y="38655"/>
                  </a:cubicBezTo>
                  <a:cubicBezTo>
                    <a:pt x="9556" y="38264"/>
                    <a:pt x="9631" y="37874"/>
                    <a:pt x="9701" y="37483"/>
                  </a:cubicBezTo>
                  <a:close/>
                  <a:moveTo>
                    <a:pt x="9371" y="39374"/>
                  </a:moveTo>
                  <a:cubicBezTo>
                    <a:pt x="9633" y="39480"/>
                    <a:pt x="9916" y="39543"/>
                    <a:pt x="10196" y="39580"/>
                  </a:cubicBezTo>
                  <a:cubicBezTo>
                    <a:pt x="10388" y="39606"/>
                    <a:pt x="10607" y="39642"/>
                    <a:pt x="10819" y="39642"/>
                  </a:cubicBezTo>
                  <a:cubicBezTo>
                    <a:pt x="10980" y="39642"/>
                    <a:pt x="11137" y="39622"/>
                    <a:pt x="11275" y="39560"/>
                  </a:cubicBezTo>
                  <a:lnTo>
                    <a:pt x="11275" y="39560"/>
                  </a:lnTo>
                  <a:cubicBezTo>
                    <a:pt x="11189" y="39985"/>
                    <a:pt x="11082" y="40437"/>
                    <a:pt x="10950" y="40815"/>
                  </a:cubicBezTo>
                  <a:cubicBezTo>
                    <a:pt x="10924" y="40814"/>
                    <a:pt x="10899" y="40814"/>
                    <a:pt x="10873" y="40814"/>
                  </a:cubicBezTo>
                  <a:cubicBezTo>
                    <a:pt x="10639" y="40814"/>
                    <a:pt x="10398" y="40862"/>
                    <a:pt x="10159" y="40862"/>
                  </a:cubicBezTo>
                  <a:cubicBezTo>
                    <a:pt x="10125" y="40862"/>
                    <a:pt x="10090" y="40861"/>
                    <a:pt x="10056" y="40859"/>
                  </a:cubicBezTo>
                  <a:cubicBezTo>
                    <a:pt x="9795" y="40841"/>
                    <a:pt x="9538" y="40801"/>
                    <a:pt x="9284" y="40736"/>
                  </a:cubicBezTo>
                  <a:cubicBezTo>
                    <a:pt x="9251" y="40301"/>
                    <a:pt x="9306" y="39796"/>
                    <a:pt x="9371" y="39374"/>
                  </a:cubicBezTo>
                  <a:close/>
                  <a:moveTo>
                    <a:pt x="9402" y="41289"/>
                  </a:moveTo>
                  <a:lnTo>
                    <a:pt x="9402" y="41289"/>
                  </a:lnTo>
                  <a:cubicBezTo>
                    <a:pt x="9559" y="41334"/>
                    <a:pt x="9718" y="41367"/>
                    <a:pt x="9881" y="41388"/>
                  </a:cubicBezTo>
                  <a:cubicBezTo>
                    <a:pt x="10049" y="41410"/>
                    <a:pt x="10255" y="41433"/>
                    <a:pt x="10462" y="41433"/>
                  </a:cubicBezTo>
                  <a:cubicBezTo>
                    <a:pt x="10528" y="41433"/>
                    <a:pt x="10593" y="41431"/>
                    <a:pt x="10658" y="41426"/>
                  </a:cubicBezTo>
                  <a:lnTo>
                    <a:pt x="10658" y="41426"/>
                  </a:lnTo>
                  <a:cubicBezTo>
                    <a:pt x="10569" y="41553"/>
                    <a:pt x="10471" y="41645"/>
                    <a:pt x="10362" y="41677"/>
                  </a:cubicBezTo>
                  <a:cubicBezTo>
                    <a:pt x="10234" y="41715"/>
                    <a:pt x="10121" y="41733"/>
                    <a:pt x="10020" y="41733"/>
                  </a:cubicBezTo>
                  <a:cubicBezTo>
                    <a:pt x="9703" y="41733"/>
                    <a:pt x="9511" y="41557"/>
                    <a:pt x="9402" y="41289"/>
                  </a:cubicBezTo>
                  <a:close/>
                  <a:moveTo>
                    <a:pt x="15893" y="1"/>
                  </a:moveTo>
                  <a:cubicBezTo>
                    <a:pt x="15395" y="1"/>
                    <a:pt x="14894" y="37"/>
                    <a:pt x="14392" y="112"/>
                  </a:cubicBezTo>
                  <a:cubicBezTo>
                    <a:pt x="8294" y="1027"/>
                    <a:pt x="1" y="10835"/>
                    <a:pt x="5909" y="16358"/>
                  </a:cubicBezTo>
                  <a:cubicBezTo>
                    <a:pt x="5961" y="16407"/>
                    <a:pt x="6017" y="16426"/>
                    <a:pt x="6069" y="16426"/>
                  </a:cubicBezTo>
                  <a:cubicBezTo>
                    <a:pt x="6083" y="16426"/>
                    <a:pt x="6096" y="16425"/>
                    <a:pt x="6110" y="16423"/>
                  </a:cubicBezTo>
                  <a:cubicBezTo>
                    <a:pt x="7517" y="19288"/>
                    <a:pt x="10185" y="21363"/>
                    <a:pt x="13288" y="22188"/>
                  </a:cubicBezTo>
                  <a:cubicBezTo>
                    <a:pt x="12902" y="23062"/>
                    <a:pt x="12749" y="24055"/>
                    <a:pt x="12540" y="24979"/>
                  </a:cubicBezTo>
                  <a:cubicBezTo>
                    <a:pt x="12385" y="25662"/>
                    <a:pt x="12080" y="26433"/>
                    <a:pt x="12061" y="27162"/>
                  </a:cubicBezTo>
                  <a:cubicBezTo>
                    <a:pt x="11762" y="27201"/>
                    <a:pt x="11473" y="27285"/>
                    <a:pt x="11204" y="27442"/>
                  </a:cubicBezTo>
                  <a:cubicBezTo>
                    <a:pt x="11018" y="27550"/>
                    <a:pt x="11015" y="27777"/>
                    <a:pt x="11142" y="27928"/>
                  </a:cubicBezTo>
                  <a:cubicBezTo>
                    <a:pt x="11145" y="27935"/>
                    <a:pt x="11150" y="27938"/>
                    <a:pt x="11155" y="27944"/>
                  </a:cubicBezTo>
                  <a:cubicBezTo>
                    <a:pt x="11028" y="27948"/>
                    <a:pt x="10910" y="28008"/>
                    <a:pt x="10832" y="28108"/>
                  </a:cubicBezTo>
                  <a:cubicBezTo>
                    <a:pt x="9928" y="29229"/>
                    <a:pt x="9683" y="30715"/>
                    <a:pt x="9312" y="32089"/>
                  </a:cubicBezTo>
                  <a:cubicBezTo>
                    <a:pt x="8852" y="33796"/>
                    <a:pt x="8465" y="35519"/>
                    <a:pt x="8149" y="37259"/>
                  </a:cubicBezTo>
                  <a:cubicBezTo>
                    <a:pt x="7935" y="38433"/>
                    <a:pt x="7369" y="40158"/>
                    <a:pt x="7613" y="41356"/>
                  </a:cubicBezTo>
                  <a:cubicBezTo>
                    <a:pt x="7832" y="42434"/>
                    <a:pt x="8920" y="43013"/>
                    <a:pt x="9873" y="43417"/>
                  </a:cubicBezTo>
                  <a:cubicBezTo>
                    <a:pt x="10183" y="43548"/>
                    <a:pt x="10458" y="43608"/>
                    <a:pt x="10702" y="43608"/>
                  </a:cubicBezTo>
                  <a:cubicBezTo>
                    <a:pt x="12509" y="43608"/>
                    <a:pt x="12630" y="40342"/>
                    <a:pt x="13029" y="38845"/>
                  </a:cubicBezTo>
                  <a:cubicBezTo>
                    <a:pt x="13941" y="35420"/>
                    <a:pt x="14878" y="31999"/>
                    <a:pt x="15749" y="28562"/>
                  </a:cubicBezTo>
                  <a:cubicBezTo>
                    <a:pt x="15842" y="28197"/>
                    <a:pt x="15632" y="27698"/>
                    <a:pt x="15220" y="27630"/>
                  </a:cubicBezTo>
                  <a:cubicBezTo>
                    <a:pt x="14854" y="27569"/>
                    <a:pt x="14466" y="27473"/>
                    <a:pt x="14071" y="27380"/>
                  </a:cubicBezTo>
                  <a:cubicBezTo>
                    <a:pt x="14478" y="25797"/>
                    <a:pt x="14896" y="24136"/>
                    <a:pt x="15010" y="22508"/>
                  </a:cubicBezTo>
                  <a:cubicBezTo>
                    <a:pt x="15443" y="22557"/>
                    <a:pt x="15877" y="22582"/>
                    <a:pt x="16312" y="22582"/>
                  </a:cubicBezTo>
                  <a:cubicBezTo>
                    <a:pt x="16645" y="22582"/>
                    <a:pt x="16978" y="22568"/>
                    <a:pt x="17310" y="22539"/>
                  </a:cubicBezTo>
                  <a:cubicBezTo>
                    <a:pt x="23190" y="22007"/>
                    <a:pt x="27413" y="16567"/>
                    <a:pt x="27170" y="10774"/>
                  </a:cubicBezTo>
                  <a:cubicBezTo>
                    <a:pt x="26925" y="4930"/>
                    <a:pt x="21682" y="1"/>
                    <a:pt x="1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0"/>
            <p:cNvSpPr/>
            <p:nvPr/>
          </p:nvSpPr>
          <p:spPr>
            <a:xfrm>
              <a:off x="1477975" y="4161250"/>
              <a:ext cx="487250" cy="450450"/>
            </a:xfrm>
            <a:custGeom>
              <a:avLst/>
              <a:gdLst/>
              <a:ahLst/>
              <a:cxnLst/>
              <a:rect l="l" t="t" r="r" b="b"/>
              <a:pathLst>
                <a:path w="19490" h="18018" extrusionOk="0">
                  <a:moveTo>
                    <a:pt x="1614" y="7205"/>
                  </a:moveTo>
                  <a:cubicBezTo>
                    <a:pt x="1122" y="9193"/>
                    <a:pt x="1161" y="11265"/>
                    <a:pt x="1871" y="12865"/>
                  </a:cubicBezTo>
                  <a:cubicBezTo>
                    <a:pt x="1911" y="12957"/>
                    <a:pt x="1956" y="13046"/>
                    <a:pt x="2001" y="13135"/>
                  </a:cubicBezTo>
                  <a:cubicBezTo>
                    <a:pt x="1442" y="12197"/>
                    <a:pt x="1127" y="11132"/>
                    <a:pt x="1088" y="10040"/>
                  </a:cubicBezTo>
                  <a:cubicBezTo>
                    <a:pt x="1052" y="9061"/>
                    <a:pt x="1251" y="8105"/>
                    <a:pt x="1614" y="7205"/>
                  </a:cubicBezTo>
                  <a:close/>
                  <a:moveTo>
                    <a:pt x="8769" y="1099"/>
                  </a:moveTo>
                  <a:cubicBezTo>
                    <a:pt x="10213" y="1099"/>
                    <a:pt x="11739" y="1834"/>
                    <a:pt x="12928" y="2514"/>
                  </a:cubicBezTo>
                  <a:cubicBezTo>
                    <a:pt x="15190" y="3806"/>
                    <a:pt x="17154" y="5801"/>
                    <a:pt x="17151" y="8562"/>
                  </a:cubicBezTo>
                  <a:cubicBezTo>
                    <a:pt x="17150" y="11027"/>
                    <a:pt x="16062" y="14041"/>
                    <a:pt x="14176" y="15676"/>
                  </a:cubicBezTo>
                  <a:cubicBezTo>
                    <a:pt x="13112" y="16598"/>
                    <a:pt x="11835" y="16976"/>
                    <a:pt x="10526" y="16976"/>
                  </a:cubicBezTo>
                  <a:cubicBezTo>
                    <a:pt x="8796" y="16976"/>
                    <a:pt x="7009" y="16315"/>
                    <a:pt x="5579" y="15381"/>
                  </a:cubicBezTo>
                  <a:cubicBezTo>
                    <a:pt x="2756" y="13536"/>
                    <a:pt x="1781" y="10776"/>
                    <a:pt x="2574" y="7531"/>
                  </a:cubicBezTo>
                  <a:cubicBezTo>
                    <a:pt x="2925" y="6098"/>
                    <a:pt x="3537" y="4567"/>
                    <a:pt x="4464" y="3322"/>
                  </a:cubicBezTo>
                  <a:cubicBezTo>
                    <a:pt x="4471" y="3316"/>
                    <a:pt x="4477" y="3308"/>
                    <a:pt x="4485" y="3302"/>
                  </a:cubicBezTo>
                  <a:cubicBezTo>
                    <a:pt x="5475" y="2436"/>
                    <a:pt x="6694" y="1440"/>
                    <a:pt x="8014" y="1172"/>
                  </a:cubicBezTo>
                  <a:cubicBezTo>
                    <a:pt x="8262" y="1122"/>
                    <a:pt x="8514" y="1099"/>
                    <a:pt x="8769" y="1099"/>
                  </a:cubicBezTo>
                  <a:close/>
                  <a:moveTo>
                    <a:pt x="8887" y="1"/>
                  </a:moveTo>
                  <a:cubicBezTo>
                    <a:pt x="8837" y="1"/>
                    <a:pt x="8788" y="1"/>
                    <a:pt x="8738" y="3"/>
                  </a:cubicBezTo>
                  <a:cubicBezTo>
                    <a:pt x="6181" y="71"/>
                    <a:pt x="3888" y="2245"/>
                    <a:pt x="2440" y="4180"/>
                  </a:cubicBezTo>
                  <a:cubicBezTo>
                    <a:pt x="877" y="6267"/>
                    <a:pt x="1" y="8911"/>
                    <a:pt x="661" y="11505"/>
                  </a:cubicBezTo>
                  <a:cubicBezTo>
                    <a:pt x="1175" y="13521"/>
                    <a:pt x="2542" y="15297"/>
                    <a:pt x="4474" y="15997"/>
                  </a:cubicBezTo>
                  <a:cubicBezTo>
                    <a:pt x="6169" y="17258"/>
                    <a:pt x="8337" y="18017"/>
                    <a:pt x="10414" y="18017"/>
                  </a:cubicBezTo>
                  <a:cubicBezTo>
                    <a:pt x="12074" y="18017"/>
                    <a:pt x="13676" y="17532"/>
                    <a:pt x="14932" y="16430"/>
                  </a:cubicBezTo>
                  <a:cubicBezTo>
                    <a:pt x="18721" y="13109"/>
                    <a:pt x="19489" y="6595"/>
                    <a:pt x="15668" y="3108"/>
                  </a:cubicBezTo>
                  <a:cubicBezTo>
                    <a:pt x="13933" y="1526"/>
                    <a:pt x="11308" y="1"/>
                    <a:pt x="8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0"/>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0"/>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60"/>
          <p:cNvSpPr/>
          <p:nvPr/>
        </p:nvSpPr>
        <p:spPr>
          <a:xfrm>
            <a:off x="3562600" y="23710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0"/>
          <p:cNvSpPr txBox="1">
            <a:spLocks noGrp="1"/>
          </p:cNvSpPr>
          <p:nvPr>
            <p:ph type="title"/>
          </p:nvPr>
        </p:nvSpPr>
        <p:spPr>
          <a:xfrm>
            <a:off x="833717" y="1717408"/>
            <a:ext cx="2459400" cy="48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First</a:t>
            </a:r>
            <a:endParaRPr dirty="0"/>
          </a:p>
        </p:txBody>
      </p:sp>
      <p:sp>
        <p:nvSpPr>
          <p:cNvPr id="443" name="Google Shape;443;p60"/>
          <p:cNvSpPr txBox="1">
            <a:spLocks noGrp="1"/>
          </p:cNvSpPr>
          <p:nvPr>
            <p:ph type="subTitle" idx="1"/>
          </p:nvPr>
        </p:nvSpPr>
        <p:spPr>
          <a:xfrm>
            <a:off x="575682" y="2109216"/>
            <a:ext cx="2797205" cy="846425"/>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Determine what you are looking for. Decide on a few key words or phrases to use to locate information.</a:t>
            </a:r>
            <a:endParaRPr dirty="0"/>
          </a:p>
        </p:txBody>
      </p:sp>
      <p:sp>
        <p:nvSpPr>
          <p:cNvPr id="444" name="Google Shape;444;p60"/>
          <p:cNvSpPr txBox="1">
            <a:spLocks noGrp="1"/>
          </p:cNvSpPr>
          <p:nvPr>
            <p:ph type="title" idx="2"/>
          </p:nvPr>
        </p:nvSpPr>
        <p:spPr>
          <a:xfrm>
            <a:off x="5107171" y="1198344"/>
            <a:ext cx="24594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Second</a:t>
            </a:r>
            <a:endParaRPr dirty="0"/>
          </a:p>
        </p:txBody>
      </p:sp>
      <p:sp>
        <p:nvSpPr>
          <p:cNvPr id="445" name="Google Shape;445;p60"/>
          <p:cNvSpPr txBox="1">
            <a:spLocks noGrp="1"/>
          </p:cNvSpPr>
          <p:nvPr>
            <p:ph type="subTitle" idx="3"/>
          </p:nvPr>
        </p:nvSpPr>
        <p:spPr>
          <a:xfrm>
            <a:off x="5107171" y="1740609"/>
            <a:ext cx="2459400" cy="716700"/>
          </a:xfrm>
          <a:prstGeom prst="rect">
            <a:avLst/>
          </a:prstGeom>
        </p:spPr>
        <p:txBody>
          <a:bodyPr spcFirstLastPara="1" wrap="square" lIns="91425" tIns="91425" rIns="91425" bIns="91425" anchor="t" anchorCtr="0">
            <a:noAutofit/>
          </a:bodyPr>
          <a:lstStyle/>
          <a:p>
            <a:pPr marL="0" lvl="0" indent="0"/>
            <a:r>
              <a:rPr lang="en-US" dirty="0"/>
              <a:t>Look for only one keyword at a time.</a:t>
            </a:r>
            <a:endParaRPr dirty="0"/>
          </a:p>
        </p:txBody>
      </p:sp>
      <p:sp>
        <p:nvSpPr>
          <p:cNvPr id="447" name="Google Shape;447;p60"/>
          <p:cNvSpPr txBox="1">
            <a:spLocks noGrp="1"/>
          </p:cNvSpPr>
          <p:nvPr>
            <p:ph type="title" idx="6"/>
          </p:nvPr>
        </p:nvSpPr>
        <p:spPr>
          <a:xfrm>
            <a:off x="5850880" y="2737788"/>
            <a:ext cx="24594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Third</a:t>
            </a:r>
            <a:endParaRPr dirty="0"/>
          </a:p>
        </p:txBody>
      </p:sp>
      <p:sp>
        <p:nvSpPr>
          <p:cNvPr id="448" name="Google Shape;448;p60"/>
          <p:cNvSpPr txBox="1">
            <a:spLocks noGrp="1"/>
          </p:cNvSpPr>
          <p:nvPr>
            <p:ph type="subTitle" idx="7"/>
          </p:nvPr>
        </p:nvSpPr>
        <p:spPr>
          <a:xfrm>
            <a:off x="5910553" y="3280469"/>
            <a:ext cx="2459400" cy="861076"/>
          </a:xfrm>
          <a:prstGeom prst="rect">
            <a:avLst/>
          </a:prstGeom>
        </p:spPr>
        <p:txBody>
          <a:bodyPr spcFirstLastPara="1" wrap="square" lIns="91425" tIns="91425" rIns="91425" bIns="91425" anchor="t" anchorCtr="0">
            <a:noAutofit/>
          </a:bodyPr>
          <a:lstStyle/>
          <a:p>
            <a:pPr marL="0" lvl="0" indent="0"/>
            <a:r>
              <a:rPr lang="en-US" dirty="0"/>
              <a:t>Once you locate one of your keywords, read the surrounding material carefully.</a:t>
            </a:r>
            <a:endParaRPr dirty="0"/>
          </a:p>
        </p:txBody>
      </p:sp>
      <p:sp>
        <p:nvSpPr>
          <p:cNvPr id="450" name="Google Shape;450;p60"/>
          <p:cNvSpPr/>
          <p:nvPr/>
        </p:nvSpPr>
        <p:spPr>
          <a:xfrm>
            <a:off x="5312158" y="3831400"/>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0"/>
          <p:cNvSpPr/>
          <p:nvPr/>
        </p:nvSpPr>
        <p:spPr>
          <a:xfrm>
            <a:off x="5348620" y="3828288"/>
            <a:ext cx="357236" cy="263495"/>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A8B1A840-DD67-4C31-A6E5-E208C9E5C391}"/>
              </a:ext>
            </a:extLst>
          </p:cNvPr>
          <p:cNvPicPr>
            <a:picLocks noChangeAspect="1"/>
          </p:cNvPicPr>
          <p:nvPr/>
        </p:nvPicPr>
        <p:blipFill>
          <a:blip r:embed="rId4"/>
          <a:stretch>
            <a:fillRect/>
          </a:stretch>
        </p:blipFill>
        <p:spPr>
          <a:xfrm>
            <a:off x="7336125" y="1905572"/>
            <a:ext cx="328435" cy="328435"/>
          </a:xfrm>
          <a:prstGeom prst="rect">
            <a:avLst/>
          </a:prstGeom>
        </p:spPr>
      </p:pic>
      <p:pic>
        <p:nvPicPr>
          <p:cNvPr id="3" name="Picture 2">
            <a:extLst>
              <a:ext uri="{FF2B5EF4-FFF2-40B4-BE49-F238E27FC236}">
                <a16:creationId xmlns:a16="http://schemas.microsoft.com/office/drawing/2014/main" id="{AB556CF2-A99D-4EFB-9C1F-06B8564B1826}"/>
              </a:ext>
            </a:extLst>
          </p:cNvPr>
          <p:cNvPicPr>
            <a:picLocks noChangeAspect="1"/>
          </p:cNvPicPr>
          <p:nvPr/>
        </p:nvPicPr>
        <p:blipFill>
          <a:blip r:embed="rId5"/>
          <a:stretch>
            <a:fillRect/>
          </a:stretch>
        </p:blipFill>
        <p:spPr>
          <a:xfrm>
            <a:off x="7404054" y="1947829"/>
            <a:ext cx="371888" cy="274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par>
                                <p:cTn id="8" presetID="10" presetClass="entr" presetSubtype="0" fill="hold" nodeType="withEffect">
                                  <p:stCondLst>
                                    <p:cond delay="0"/>
                                  </p:stCondLst>
                                  <p:childTnLst>
                                    <p:set>
                                      <p:cBhvr>
                                        <p:cTn id="9" dur="1" fill="hold">
                                          <p:stCondLst>
                                            <p:cond delay="0"/>
                                          </p:stCondLst>
                                        </p:cTn>
                                        <p:tgtEl>
                                          <p:spTgt spid="450"/>
                                        </p:tgtEl>
                                        <p:attrNameLst>
                                          <p:attrName>style.visibility</p:attrName>
                                        </p:attrNameLst>
                                      </p:cBhvr>
                                      <p:to>
                                        <p:strVal val="visible"/>
                                      </p:to>
                                    </p:set>
                                    <p:animEffect transition="in" filter="fade">
                                      <p:cBhvr>
                                        <p:cTn id="10" dur="1000"/>
                                        <p:tgtEl>
                                          <p:spTgt spid="45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41"/>
                                        </p:tgtEl>
                                        <p:attrNameLst>
                                          <p:attrName>style.visibility</p:attrName>
                                        </p:attrNameLst>
                                      </p:cBhvr>
                                      <p:to>
                                        <p:strVal val="visible"/>
                                      </p:to>
                                    </p:set>
                                    <p:animEffect transition="in" filter="fade">
                                      <p:cBhvr>
                                        <p:cTn id="14" dur="1000"/>
                                        <p:tgtEl>
                                          <p:spTgt spid="44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51"/>
                                        </p:tgtEl>
                                        <p:attrNameLst>
                                          <p:attrName>style.visibility</p:attrName>
                                        </p:attrNameLst>
                                      </p:cBhvr>
                                      <p:to>
                                        <p:strVal val="visible"/>
                                      </p:to>
                                    </p:set>
                                    <p:animEffect transition="in" filter="fade">
                                      <p:cBhvr>
                                        <p:cTn id="18" dur="1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3"/>
          <p:cNvSpPr txBox="1">
            <a:spLocks noGrp="1"/>
          </p:cNvSpPr>
          <p:nvPr>
            <p:ph type="title" idx="6"/>
          </p:nvPr>
        </p:nvSpPr>
        <p:spPr>
          <a:xfrm>
            <a:off x="1002325" y="711181"/>
            <a:ext cx="257562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to scan?</a:t>
            </a:r>
            <a:endParaRPr dirty="0"/>
          </a:p>
        </p:txBody>
      </p:sp>
      <p:grpSp>
        <p:nvGrpSpPr>
          <p:cNvPr id="495" name="Google Shape;495;p63"/>
          <p:cNvGrpSpPr/>
          <p:nvPr/>
        </p:nvGrpSpPr>
        <p:grpSpPr>
          <a:xfrm>
            <a:off x="1448811" y="1982208"/>
            <a:ext cx="2140289" cy="2169401"/>
            <a:chOff x="-331425" y="1579700"/>
            <a:chExt cx="1880250" cy="1905825"/>
          </a:xfrm>
        </p:grpSpPr>
        <p:sp>
          <p:nvSpPr>
            <p:cNvPr id="496" name="Google Shape;496;p63"/>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3"/>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3"/>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63"/>
          <p:cNvSpPr txBox="1">
            <a:spLocks noGrp="1"/>
          </p:cNvSpPr>
          <p:nvPr>
            <p:ph type="body" idx="4294967295"/>
          </p:nvPr>
        </p:nvSpPr>
        <p:spPr>
          <a:xfrm rot="390862">
            <a:off x="1934775" y="2667752"/>
            <a:ext cx="1438488" cy="118919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sz="1400" dirty="0">
                <a:solidFill>
                  <a:schemeClr val="dk2"/>
                </a:solidFill>
              </a:rPr>
              <a:t>When is scanning useful?</a:t>
            </a:r>
            <a:endParaRPr sz="1400" dirty="0">
              <a:solidFill>
                <a:schemeClr val="dk2"/>
              </a:solidFill>
            </a:endParaRPr>
          </a:p>
        </p:txBody>
      </p:sp>
      <p:sp>
        <p:nvSpPr>
          <p:cNvPr id="501" name="Google Shape;501;p63"/>
          <p:cNvSpPr txBox="1">
            <a:spLocks noGrp="1"/>
          </p:cNvSpPr>
          <p:nvPr>
            <p:ph type="subTitle" idx="1"/>
          </p:nvPr>
        </p:nvSpPr>
        <p:spPr>
          <a:xfrm>
            <a:off x="5042014" y="1508565"/>
            <a:ext cx="3340607" cy="2941102"/>
          </a:xfrm>
          <a:prstGeom prst="rect">
            <a:avLst/>
          </a:prstGeom>
        </p:spPr>
        <p:txBody>
          <a:bodyPr spcFirstLastPara="1" wrap="square" lIns="91425" tIns="91425" rIns="91425" bIns="91425" anchor="t" anchorCtr="0">
            <a:noAutofit/>
          </a:bodyPr>
          <a:lstStyle/>
          <a:p>
            <a:pPr marL="0" lvl="0" indent="0">
              <a:lnSpc>
                <a:spcPct val="200000"/>
              </a:lnSpc>
              <a:buClr>
                <a:schemeClr val="dk1"/>
              </a:buClr>
              <a:buSzPts val="1100"/>
            </a:pPr>
            <a:r>
              <a:rPr lang="en-US" dirty="0"/>
              <a:t>Scanning is a useful tool to use when a reader needs to locate a specific date, important name or pertinent quote.</a:t>
            </a:r>
            <a:endParaRPr dirty="0"/>
          </a:p>
        </p:txBody>
      </p:sp>
      <p:grpSp>
        <p:nvGrpSpPr>
          <p:cNvPr id="506" name="Google Shape;506;p63"/>
          <p:cNvGrpSpPr/>
          <p:nvPr/>
        </p:nvGrpSpPr>
        <p:grpSpPr>
          <a:xfrm>
            <a:off x="6406440" y="900830"/>
            <a:ext cx="611754" cy="643200"/>
            <a:chOff x="1183375" y="2536600"/>
            <a:chExt cx="1060600" cy="1114925"/>
          </a:xfrm>
        </p:grpSpPr>
        <p:sp>
          <p:nvSpPr>
            <p:cNvPr id="507" name="Google Shape;507;p63"/>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3"/>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3"/>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3"/>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3"/>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3"/>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3"/>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3"/>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3"/>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3"/>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3"/>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5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9" name="Google Shape;349;p53"/>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50" name="Google Shape;350;p5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52" name="Google Shape;352;p5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endParaRPr dirty="0"/>
          </a:p>
        </p:txBody>
      </p:sp>
      <p:sp>
        <p:nvSpPr>
          <p:cNvPr id="353" name="Google Shape;353;p5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additive="base">
                                        <p:cTn id="11" dur="1000"/>
                                        <p:tgtEl>
                                          <p:spTgt spid="353"/>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52"/>
                                        </p:tgtEl>
                                        <p:attrNameLst>
                                          <p:attrName>style.visibility</p:attrName>
                                        </p:attrNameLst>
                                      </p:cBhvr>
                                      <p:to>
                                        <p:strVal val="visible"/>
                                      </p:to>
                                    </p:set>
                                    <p:anim calcmode="lin" valueType="num">
                                      <p:cBhvr additive="base">
                                        <p:cTn id="14"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body" idx="1"/>
          </p:nvPr>
        </p:nvSpPr>
        <p:spPr>
          <a:xfrm>
            <a:off x="553596" y="1771038"/>
            <a:ext cx="3822246" cy="2461174"/>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Scanning is a reading technique that involves quickly looking over a text to find specific information or key words. It is particularly useful when you are searching for specific details within a larger piece of text. </a:t>
            </a:r>
            <a:endParaRPr sz="2000" dirty="0"/>
          </a:p>
        </p:txBody>
      </p:sp>
      <p:sp>
        <p:nvSpPr>
          <p:cNvPr id="359" name="Google Shape;359;p5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pic>
        <p:nvPicPr>
          <p:cNvPr id="360" name="Google Shape;360;p5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361" name="Google Shape;361;p54"/>
          <p:cNvPicPr preferRelativeResize="0"/>
          <p:nvPr/>
        </p:nvPicPr>
        <p:blipFill rotWithShape="1">
          <a:blip r:embed="rId4">
            <a:alphaModFix/>
          </a:blip>
          <a:srcRect l="8880" r="18745"/>
          <a:stretch/>
        </p:blipFill>
        <p:spPr>
          <a:xfrm rot="473094">
            <a:off x="6001750" y="2654026"/>
            <a:ext cx="1844901" cy="1699400"/>
          </a:xfrm>
          <a:prstGeom prst="rect">
            <a:avLst/>
          </a:prstGeom>
          <a:noFill/>
          <a:ln>
            <a:noFill/>
          </a:ln>
          <a:effectLst>
            <a:outerShdw blurRad="57150" dist="19050" dir="5400000" algn="bl" rotWithShape="0">
              <a:srgbClr val="000000">
                <a:alpha val="50000"/>
              </a:srgbClr>
            </a:outerShdw>
          </a:effectLst>
        </p:spPr>
      </p:pic>
      <p:sp>
        <p:nvSpPr>
          <p:cNvPr id="362" name="Google Shape;362;p54"/>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3" name="Google Shape;363;p54"/>
          <p:cNvPicPr preferRelativeResize="0"/>
          <p:nvPr/>
        </p:nvPicPr>
        <p:blipFill>
          <a:blip r:embed="rId5">
            <a:alphaModFix/>
          </a:blip>
          <a:stretch>
            <a:fillRect/>
          </a:stretch>
        </p:blipFill>
        <p:spPr>
          <a:xfrm>
            <a:off x="5860267" y="1103650"/>
            <a:ext cx="1999856" cy="1334776"/>
          </a:xfrm>
          <a:prstGeom prst="rect">
            <a:avLst/>
          </a:prstGeom>
          <a:noFill/>
          <a:ln>
            <a:noFill/>
          </a:ln>
          <a:effectLst>
            <a:outerShdw blurRad="57150" dist="19050" dir="5400000" algn="bl" rotWithShape="0">
              <a:srgbClr val="000000">
                <a:alpha val="50000"/>
              </a:srgbClr>
            </a:outerShdw>
          </a:effectLst>
        </p:spPr>
      </p:pic>
      <p:sp>
        <p:nvSpPr>
          <p:cNvPr id="364" name="Google Shape;364;p54"/>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5" name="Google Shape;365;p54"/>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366" name="Google Shape;366;p54"/>
          <p:cNvPicPr preferRelativeResize="0"/>
          <p:nvPr/>
        </p:nvPicPr>
        <p:blipFill>
          <a:blip r:embed="rId6">
            <a:alphaModFix amt="80000"/>
          </a:blip>
          <a:stretch>
            <a:fillRect/>
          </a:stretch>
        </p:blipFill>
        <p:spPr>
          <a:xfrm rot="6023610" flipH="1">
            <a:off x="4575756" y="2456753"/>
            <a:ext cx="1579416" cy="7164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Effect transition="in" filter="fade">
                                      <p:cBhvr>
                                        <p:cTn id="13" dur="1000"/>
                                        <p:tgtEl>
                                          <p:spTgt spid="363"/>
                                        </p:tgtEl>
                                      </p:cBhvr>
                                    </p:animEffect>
                                  </p:childTnLst>
                                </p:cTn>
                              </p:par>
                              <p:par>
                                <p:cTn id="14" presetID="10" presetClass="entr" presetSubtype="0" fill="hold" nodeType="withEffect">
                                  <p:stCondLst>
                                    <p:cond delay="0"/>
                                  </p:stCondLst>
                                  <p:childTnLst>
                                    <p:set>
                                      <p:cBhvr>
                                        <p:cTn id="15" dur="1" fill="hold">
                                          <p:stCondLst>
                                            <p:cond delay="0"/>
                                          </p:stCondLst>
                                        </p:cTn>
                                        <p:tgtEl>
                                          <p:spTgt spid="364"/>
                                        </p:tgtEl>
                                        <p:attrNameLst>
                                          <p:attrName>style.visibility</p:attrName>
                                        </p:attrNameLst>
                                      </p:cBhvr>
                                      <p:to>
                                        <p:strVal val="visible"/>
                                      </p:to>
                                    </p:set>
                                    <p:animEffect transition="in" filter="fade">
                                      <p:cBhvr>
                                        <p:cTn id="16" dur="1000"/>
                                        <p:tgtEl>
                                          <p:spTgt spid="364"/>
                                        </p:tgtEl>
                                      </p:cBhvr>
                                    </p:animEffect>
                                  </p:childTnLst>
                                </p:cTn>
                              </p:par>
                              <p:par>
                                <p:cTn id="17" presetID="10" presetClass="entr" presetSubtype="0" fill="hold" nodeType="withEffect">
                                  <p:stCondLst>
                                    <p:cond delay="0"/>
                                  </p:stCondLst>
                                  <p:childTnLst>
                                    <p:set>
                                      <p:cBhvr>
                                        <p:cTn id="18" dur="1" fill="hold">
                                          <p:stCondLst>
                                            <p:cond delay="0"/>
                                          </p:stCondLst>
                                        </p:cTn>
                                        <p:tgtEl>
                                          <p:spTgt spid="365"/>
                                        </p:tgtEl>
                                        <p:attrNameLst>
                                          <p:attrName>style.visibility</p:attrName>
                                        </p:attrNameLst>
                                      </p:cBhvr>
                                      <p:to>
                                        <p:strVal val="visible"/>
                                      </p:to>
                                    </p:set>
                                    <p:animEffect transition="in" filter="fade">
                                      <p:cBhvr>
                                        <p:cTn id="19"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1085088" y="3828100"/>
            <a:ext cx="2877362" cy="6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6 ways to s</a:t>
            </a:r>
            <a:r>
              <a:rPr lang="en-MY" dirty="0"/>
              <a:t>c</a:t>
            </a:r>
            <a:r>
              <a:rPr lang="en" dirty="0"/>
              <a:t>an effectively</a:t>
            </a:r>
            <a:endParaRPr dirty="0"/>
          </a:p>
        </p:txBody>
      </p:sp>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457200" lvl="0" indent="-317500" algn="l" rtl="0">
              <a:lnSpc>
                <a:spcPct val="200000"/>
              </a:lnSpc>
              <a:spcBef>
                <a:spcPts val="0"/>
              </a:spcBef>
              <a:spcAft>
                <a:spcPts val="0"/>
              </a:spcAft>
              <a:buSzPts val="1400"/>
              <a:buChar char="●"/>
            </a:pPr>
            <a:r>
              <a:rPr lang="en-US" dirty="0"/>
              <a:t>Know your purpose</a:t>
            </a:r>
          </a:p>
          <a:p>
            <a:pPr marL="457200" lvl="0" indent="-317500" algn="l" rtl="0">
              <a:lnSpc>
                <a:spcPct val="200000"/>
              </a:lnSpc>
              <a:spcBef>
                <a:spcPts val="0"/>
              </a:spcBef>
              <a:spcAft>
                <a:spcPts val="0"/>
              </a:spcAft>
              <a:buSzPts val="1400"/>
              <a:buChar char="●"/>
            </a:pPr>
            <a:r>
              <a:rPr lang="en-US" dirty="0"/>
              <a:t>Focus on headings &amp; subheadings</a:t>
            </a:r>
          </a:p>
          <a:p>
            <a:pPr marL="457200" lvl="0" indent="-317500" algn="l" rtl="0">
              <a:lnSpc>
                <a:spcPct val="200000"/>
              </a:lnSpc>
              <a:spcBef>
                <a:spcPts val="0"/>
              </a:spcBef>
              <a:spcAft>
                <a:spcPts val="0"/>
              </a:spcAft>
              <a:buSzPts val="1400"/>
              <a:buChar char="●"/>
            </a:pPr>
            <a:r>
              <a:rPr lang="en-US" dirty="0"/>
              <a:t>Read first &amp; last sentences</a:t>
            </a:r>
          </a:p>
          <a:p>
            <a:pPr marL="457200" lvl="0" indent="-317500" algn="l" rtl="0">
              <a:lnSpc>
                <a:spcPct val="200000"/>
              </a:lnSpc>
              <a:spcBef>
                <a:spcPts val="0"/>
              </a:spcBef>
              <a:spcAft>
                <a:spcPts val="0"/>
              </a:spcAft>
              <a:buSzPts val="1400"/>
              <a:buChar char="●"/>
            </a:pPr>
            <a:r>
              <a:rPr lang="en-US" dirty="0"/>
              <a:t>Use keywords</a:t>
            </a:r>
          </a:p>
          <a:p>
            <a:pPr marL="457200" lvl="0" indent="-317500" algn="l" rtl="0">
              <a:lnSpc>
                <a:spcPct val="200000"/>
              </a:lnSpc>
              <a:spcBef>
                <a:spcPts val="0"/>
              </a:spcBef>
              <a:spcAft>
                <a:spcPts val="0"/>
              </a:spcAft>
              <a:buSzPts val="1400"/>
              <a:buChar char="●"/>
            </a:pPr>
            <a:r>
              <a:rPr lang="en-US" dirty="0"/>
              <a:t>Practice skimming</a:t>
            </a:r>
          </a:p>
          <a:p>
            <a:pPr marL="457200" lvl="0" indent="-317500" algn="l" rtl="0">
              <a:lnSpc>
                <a:spcPct val="200000"/>
              </a:lnSpc>
              <a:spcBef>
                <a:spcPts val="0"/>
              </a:spcBef>
              <a:spcAft>
                <a:spcPts val="0"/>
              </a:spcAft>
              <a:buSzPts val="1400"/>
              <a:buChar char="●"/>
            </a:pPr>
            <a:r>
              <a:rPr lang="en-US" dirty="0"/>
              <a:t>Review and confirm</a:t>
            </a:r>
            <a:endParaRPr dirty="0"/>
          </a:p>
        </p:txBody>
      </p:sp>
      <p:sp>
        <p:nvSpPr>
          <p:cNvPr id="412" name="Google Shape;412;p58"/>
          <p:cNvSpPr txBox="1">
            <a:spLocks noGrp="1"/>
          </p:cNvSpPr>
          <p:nvPr>
            <p:ph type="title"/>
          </p:nvPr>
        </p:nvSpPr>
        <p:spPr>
          <a:xfrm>
            <a:off x="536448" y="617600"/>
            <a:ext cx="3690275" cy="9446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scan</a:t>
            </a:r>
            <a:r>
              <a:rPr lang="en-MY" dirty="0"/>
              <a:t> a text </a:t>
            </a:r>
            <a:r>
              <a:rPr lang="en" dirty="0"/>
              <a:t>effectively:</a:t>
            </a:r>
            <a:endParaRPr dirty="0"/>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139700" lvl="0" indent="0">
              <a:lnSpc>
                <a:spcPct val="200000"/>
              </a:lnSpc>
              <a:buNone/>
            </a:pPr>
            <a:r>
              <a:rPr lang="en-US" dirty="0"/>
              <a:t>Understand why you're scanning the text. Are you looking for a particular date, name, statistic, or piece of information? Having a clear purpose will help you focus your scanning.</a:t>
            </a:r>
            <a:endParaRPr dirty="0"/>
          </a:p>
        </p:txBody>
      </p:sp>
      <p:sp>
        <p:nvSpPr>
          <p:cNvPr id="412" name="Google Shape;412;p58"/>
          <p:cNvSpPr txBox="1">
            <a:spLocks noGrp="1"/>
          </p:cNvSpPr>
          <p:nvPr>
            <p:ph type="title"/>
          </p:nvPr>
        </p:nvSpPr>
        <p:spPr>
          <a:xfrm>
            <a:off x="618252" y="1010691"/>
            <a:ext cx="3690275" cy="944683"/>
          </a:xfrm>
          <a:prstGeom prst="rect">
            <a:avLst/>
          </a:prstGeom>
        </p:spPr>
        <p:txBody>
          <a:bodyPr spcFirstLastPara="1" wrap="square" lIns="91425" tIns="91425" rIns="91425" bIns="91425" anchor="t" anchorCtr="0">
            <a:noAutofit/>
          </a:bodyPr>
          <a:lstStyle/>
          <a:p>
            <a:pPr lvl="0"/>
            <a:r>
              <a:rPr lang="en-MY" dirty="0"/>
              <a:t>Know your purpose</a:t>
            </a:r>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2" name="Subtitle 1">
            <a:extLst>
              <a:ext uri="{FF2B5EF4-FFF2-40B4-BE49-F238E27FC236}">
                <a16:creationId xmlns:a16="http://schemas.microsoft.com/office/drawing/2014/main" id="{53910975-21C7-468C-9DE4-44165DFB6DF7}"/>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222114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139700" lvl="0" indent="0">
              <a:lnSpc>
                <a:spcPct val="200000"/>
              </a:lnSpc>
              <a:buNone/>
            </a:pPr>
            <a:r>
              <a:rPr lang="en-US" dirty="0"/>
              <a:t>Look for bold or larger font text that indicates headings and subheadings. These sections often contain key information or summarize the content.</a:t>
            </a:r>
            <a:endParaRPr dirty="0"/>
          </a:p>
        </p:txBody>
      </p:sp>
      <p:sp>
        <p:nvSpPr>
          <p:cNvPr id="412" name="Google Shape;412;p58"/>
          <p:cNvSpPr txBox="1">
            <a:spLocks noGrp="1"/>
          </p:cNvSpPr>
          <p:nvPr>
            <p:ph type="title"/>
          </p:nvPr>
        </p:nvSpPr>
        <p:spPr>
          <a:xfrm>
            <a:off x="618252" y="1010691"/>
            <a:ext cx="3690275" cy="944683"/>
          </a:xfrm>
          <a:prstGeom prst="rect">
            <a:avLst/>
          </a:prstGeom>
        </p:spPr>
        <p:txBody>
          <a:bodyPr spcFirstLastPara="1" wrap="square" lIns="91425" tIns="91425" rIns="91425" bIns="91425" anchor="t" anchorCtr="0">
            <a:noAutofit/>
          </a:bodyPr>
          <a:lstStyle/>
          <a:p>
            <a:pPr lvl="0"/>
            <a:r>
              <a:rPr lang="en-MY" dirty="0"/>
              <a:t>Focus on headings &amp; subheadings</a:t>
            </a:r>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2" name="Subtitle 1">
            <a:extLst>
              <a:ext uri="{FF2B5EF4-FFF2-40B4-BE49-F238E27FC236}">
                <a16:creationId xmlns:a16="http://schemas.microsoft.com/office/drawing/2014/main" id="{53910975-21C7-468C-9DE4-44165DFB6DF7}"/>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39242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139700" lvl="0" indent="0">
              <a:lnSpc>
                <a:spcPct val="200000"/>
              </a:lnSpc>
              <a:buNone/>
            </a:pPr>
            <a:r>
              <a:rPr lang="en-US" dirty="0"/>
              <a:t>Read the first and last sentence of each paragraph. These sentences often contain the main idea or key points.</a:t>
            </a:r>
            <a:endParaRPr dirty="0"/>
          </a:p>
        </p:txBody>
      </p:sp>
      <p:sp>
        <p:nvSpPr>
          <p:cNvPr id="412" name="Google Shape;412;p58"/>
          <p:cNvSpPr txBox="1">
            <a:spLocks noGrp="1"/>
          </p:cNvSpPr>
          <p:nvPr>
            <p:ph type="title"/>
          </p:nvPr>
        </p:nvSpPr>
        <p:spPr>
          <a:xfrm>
            <a:off x="618252" y="1010691"/>
            <a:ext cx="3690275" cy="944683"/>
          </a:xfrm>
          <a:prstGeom prst="rect">
            <a:avLst/>
          </a:prstGeom>
        </p:spPr>
        <p:txBody>
          <a:bodyPr spcFirstLastPara="1" wrap="square" lIns="91425" tIns="91425" rIns="91425" bIns="91425" anchor="t" anchorCtr="0">
            <a:noAutofit/>
          </a:bodyPr>
          <a:lstStyle/>
          <a:p>
            <a:pPr lvl="0"/>
            <a:r>
              <a:rPr lang="en-MY" dirty="0"/>
              <a:t>Read first &amp; last sentences</a:t>
            </a:r>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2" name="Subtitle 1">
            <a:extLst>
              <a:ext uri="{FF2B5EF4-FFF2-40B4-BE49-F238E27FC236}">
                <a16:creationId xmlns:a16="http://schemas.microsoft.com/office/drawing/2014/main" id="{53910975-21C7-468C-9DE4-44165DFB6DF7}"/>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21123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139700" lvl="0" indent="0">
              <a:lnSpc>
                <a:spcPct val="200000"/>
              </a:lnSpc>
              <a:buNone/>
            </a:pPr>
            <a:r>
              <a:rPr lang="en-US" dirty="0"/>
              <a:t>Identify and highlight keywords related to your purpose. These words are likely to stand out and guide you to the relevant information.</a:t>
            </a:r>
            <a:endParaRPr dirty="0"/>
          </a:p>
        </p:txBody>
      </p:sp>
      <p:sp>
        <p:nvSpPr>
          <p:cNvPr id="412" name="Google Shape;412;p58"/>
          <p:cNvSpPr txBox="1">
            <a:spLocks noGrp="1"/>
          </p:cNvSpPr>
          <p:nvPr>
            <p:ph type="title"/>
          </p:nvPr>
        </p:nvSpPr>
        <p:spPr>
          <a:xfrm>
            <a:off x="618252" y="1010691"/>
            <a:ext cx="3690275" cy="944683"/>
          </a:xfrm>
          <a:prstGeom prst="rect">
            <a:avLst/>
          </a:prstGeom>
        </p:spPr>
        <p:txBody>
          <a:bodyPr spcFirstLastPara="1" wrap="square" lIns="91425" tIns="91425" rIns="91425" bIns="91425" anchor="t" anchorCtr="0">
            <a:noAutofit/>
          </a:bodyPr>
          <a:lstStyle/>
          <a:p>
            <a:pPr lvl="0"/>
            <a:r>
              <a:rPr lang="en-MY" dirty="0"/>
              <a:t>Use keywords</a:t>
            </a:r>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2" name="Subtitle 1">
            <a:extLst>
              <a:ext uri="{FF2B5EF4-FFF2-40B4-BE49-F238E27FC236}">
                <a16:creationId xmlns:a16="http://schemas.microsoft.com/office/drawing/2014/main" id="{53910975-21C7-468C-9DE4-44165DFB6DF7}"/>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32279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5072649" y="487122"/>
            <a:ext cx="3453099" cy="4069200"/>
          </a:xfrm>
          <a:prstGeom prst="rect">
            <a:avLst/>
          </a:prstGeom>
        </p:spPr>
        <p:txBody>
          <a:bodyPr spcFirstLastPara="1" wrap="square" lIns="91425" tIns="91425" rIns="91425" bIns="91425" anchor="ctr" anchorCtr="0">
            <a:noAutofit/>
          </a:bodyPr>
          <a:lstStyle/>
          <a:p>
            <a:pPr marL="139700" lvl="0" indent="0">
              <a:lnSpc>
                <a:spcPct val="200000"/>
              </a:lnSpc>
              <a:buNone/>
            </a:pPr>
            <a:r>
              <a:rPr lang="en-US" dirty="0"/>
              <a:t>Skim through the text to get a sense of its structure and content. This can help you anticipate where the information you need might be located.</a:t>
            </a:r>
            <a:endParaRPr dirty="0"/>
          </a:p>
        </p:txBody>
      </p:sp>
      <p:sp>
        <p:nvSpPr>
          <p:cNvPr id="412" name="Google Shape;412;p58"/>
          <p:cNvSpPr txBox="1">
            <a:spLocks noGrp="1"/>
          </p:cNvSpPr>
          <p:nvPr>
            <p:ph type="title"/>
          </p:nvPr>
        </p:nvSpPr>
        <p:spPr>
          <a:xfrm>
            <a:off x="618252" y="1010691"/>
            <a:ext cx="3690275" cy="944683"/>
          </a:xfrm>
          <a:prstGeom prst="rect">
            <a:avLst/>
          </a:prstGeom>
        </p:spPr>
        <p:txBody>
          <a:bodyPr spcFirstLastPara="1" wrap="square" lIns="91425" tIns="91425" rIns="91425" bIns="91425" anchor="t" anchorCtr="0">
            <a:noAutofit/>
          </a:bodyPr>
          <a:lstStyle/>
          <a:p>
            <a:pPr lvl="0"/>
            <a:r>
              <a:rPr lang="en-MY" dirty="0"/>
              <a:t>Practice skimming</a:t>
            </a:r>
          </a:p>
        </p:txBody>
      </p:sp>
      <p:pic>
        <p:nvPicPr>
          <p:cNvPr id="413" name="Google Shape;413;p58"/>
          <p:cNvPicPr preferRelativeResize="0"/>
          <p:nvPr/>
        </p:nvPicPr>
        <p:blipFill rotWithShape="1">
          <a:blip r:embed="rId3">
            <a:alphaModFix/>
          </a:blip>
          <a:srcRect l="12211" r="12219"/>
          <a:stretch/>
        </p:blipFill>
        <p:spPr>
          <a:xfrm rot="-426459">
            <a:off x="1054628" y="1956680"/>
            <a:ext cx="1780381" cy="1570617"/>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2" name="Subtitle 1">
            <a:extLst>
              <a:ext uri="{FF2B5EF4-FFF2-40B4-BE49-F238E27FC236}">
                <a16:creationId xmlns:a16="http://schemas.microsoft.com/office/drawing/2014/main" id="{53910975-21C7-468C-9DE4-44165DFB6DF7}"/>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19377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400</Words>
  <Application>Microsoft Office PowerPoint</Application>
  <PresentationFormat>On-screen Show (16:9)</PresentationFormat>
  <Paragraphs>38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Concert One</vt:lpstr>
      <vt:lpstr>Roboto Mono Medium</vt:lpstr>
      <vt:lpstr>Coming Soon</vt:lpstr>
      <vt:lpstr>Notebook Lesson by Slidesgo</vt:lpstr>
      <vt:lpstr>SCANNING TECHNIQUE</vt:lpstr>
      <vt:lpstr>01</vt:lpstr>
      <vt:lpstr>Introduction</vt:lpstr>
      <vt:lpstr>How to scan a text effectively:</vt:lpstr>
      <vt:lpstr>Know your purpose</vt:lpstr>
      <vt:lpstr>Focus on headings &amp; subheadings</vt:lpstr>
      <vt:lpstr>Read first &amp; last sentences</vt:lpstr>
      <vt:lpstr>Use keywords</vt:lpstr>
      <vt:lpstr>Practice skimming</vt:lpstr>
      <vt:lpstr>Review and confirm</vt:lpstr>
      <vt:lpstr>Why is it important to scan?</vt:lpstr>
      <vt:lpstr>A few tips to remember:</vt:lpstr>
      <vt:lpstr>When to scan?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SCANNING TECHNIQUE</dc:title>
  <dc:creator>Z4P1-064</dc:creator>
  <cp:lastModifiedBy>User</cp:lastModifiedBy>
  <cp:revision>7</cp:revision>
  <dcterms:modified xsi:type="dcterms:W3CDTF">2023-08-15T07:42:54Z</dcterms:modified>
</cp:coreProperties>
</file>